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7.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8.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9.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10.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11.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2.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13.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6" r:id="rId4"/>
    <p:sldMasterId id="2147483798" r:id="rId5"/>
    <p:sldMasterId id="2147483811" r:id="rId6"/>
    <p:sldMasterId id="2147483825" r:id="rId7"/>
    <p:sldMasterId id="2147483840" r:id="rId8"/>
    <p:sldMasterId id="2147483853" r:id="rId9"/>
    <p:sldMasterId id="2147483869" r:id="rId10"/>
    <p:sldMasterId id="2147483883" r:id="rId11"/>
    <p:sldMasterId id="2147483896" r:id="rId12"/>
    <p:sldMasterId id="2147483910" r:id="rId13"/>
    <p:sldMasterId id="2147483981" r:id="rId14"/>
    <p:sldMasterId id="2147484001" r:id="rId15"/>
    <p:sldMasterId id="2147484017" r:id="rId16"/>
    <p:sldMasterId id="2147484048" r:id="rId17"/>
  </p:sldMasterIdLst>
  <p:notesMasterIdLst>
    <p:notesMasterId r:id="rId67"/>
  </p:notesMasterIdLst>
  <p:handoutMasterIdLst>
    <p:handoutMasterId r:id="rId68"/>
  </p:handoutMasterIdLst>
  <p:sldIdLst>
    <p:sldId id="4793" r:id="rId18"/>
    <p:sldId id="261" r:id="rId19"/>
    <p:sldId id="5505" r:id="rId20"/>
    <p:sldId id="263" r:id="rId21"/>
    <p:sldId id="2147310238" r:id="rId22"/>
    <p:sldId id="4896" r:id="rId23"/>
    <p:sldId id="1915" r:id="rId24"/>
    <p:sldId id="5145" r:id="rId25"/>
    <p:sldId id="5400" r:id="rId26"/>
    <p:sldId id="1865" r:id="rId27"/>
    <p:sldId id="2147310304" r:id="rId28"/>
    <p:sldId id="379" r:id="rId29"/>
    <p:sldId id="360" r:id="rId30"/>
    <p:sldId id="1843" r:id="rId31"/>
    <p:sldId id="339" r:id="rId32"/>
    <p:sldId id="1919" r:id="rId33"/>
    <p:sldId id="316" r:id="rId34"/>
    <p:sldId id="381" r:id="rId35"/>
    <p:sldId id="1008" r:id="rId36"/>
    <p:sldId id="1006" r:id="rId37"/>
    <p:sldId id="2147310310" r:id="rId38"/>
    <p:sldId id="2147310311" r:id="rId39"/>
    <p:sldId id="2147310312" r:id="rId40"/>
    <p:sldId id="2147310301" r:id="rId41"/>
    <p:sldId id="2147310300" r:id="rId42"/>
    <p:sldId id="2147310306" r:id="rId43"/>
    <p:sldId id="725" r:id="rId44"/>
    <p:sldId id="690" r:id="rId45"/>
    <p:sldId id="5686" r:id="rId46"/>
    <p:sldId id="5681" r:id="rId47"/>
    <p:sldId id="2147310302" r:id="rId48"/>
    <p:sldId id="2147310314" r:id="rId49"/>
    <p:sldId id="2147310318" r:id="rId50"/>
    <p:sldId id="2147310319" r:id="rId51"/>
    <p:sldId id="2147310320" r:id="rId52"/>
    <p:sldId id="2147310321" r:id="rId53"/>
    <p:sldId id="2147310322" r:id="rId54"/>
    <p:sldId id="2147310295" r:id="rId55"/>
    <p:sldId id="2147310317" r:id="rId56"/>
    <p:sldId id="2147310186" r:id="rId57"/>
    <p:sldId id="2147310187" r:id="rId58"/>
    <p:sldId id="2147310291" r:id="rId59"/>
    <p:sldId id="2147310192" r:id="rId60"/>
    <p:sldId id="256" r:id="rId61"/>
    <p:sldId id="2147310307" r:id="rId62"/>
    <p:sldId id="2147310287" r:id="rId63"/>
    <p:sldId id="2147310303" r:id="rId64"/>
    <p:sldId id="2147310309" r:id="rId65"/>
    <p:sldId id="2147310315" r:id="rId66"/>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ael Zarnstorff" initials="MCZ"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F749D"/>
    <a:srgbClr val="8EA627"/>
    <a:srgbClr val="C0DF32"/>
    <a:srgbClr val="FFFFCC"/>
    <a:srgbClr val="E7F1D8"/>
    <a:srgbClr val="D9FFA2"/>
    <a:srgbClr val="A5C12D"/>
    <a:srgbClr val="B4D130"/>
    <a:srgbClr val="F9FF75"/>
    <a:srgbClr val="E7EBF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25" autoAdjust="0"/>
    <p:restoredTop sz="96193" autoAdjust="0"/>
  </p:normalViewPr>
  <p:slideViewPr>
    <p:cSldViewPr snapToGrid="0" showGuides="1">
      <p:cViewPr varScale="1">
        <p:scale>
          <a:sx n="339" d="100"/>
          <a:sy n="339" d="100"/>
        </p:scale>
        <p:origin x="200" y="160"/>
      </p:cViewPr>
      <p:guideLst/>
    </p:cSldViewPr>
  </p:slideViewPr>
  <p:notesTextViewPr>
    <p:cViewPr>
      <p:scale>
        <a:sx n="3" d="2"/>
        <a:sy n="3" d="2"/>
      </p:scale>
      <p:origin x="0" y="0"/>
    </p:cViewPr>
  </p:notesTextViewPr>
  <p:sorterViewPr>
    <p:cViewPr varScale="1">
      <p:scale>
        <a:sx n="170" d="100"/>
        <a:sy n="170" d="100"/>
      </p:scale>
      <p:origin x="0" y="-12528"/>
    </p:cViewPr>
  </p:sorterViewPr>
  <p:notesViewPr>
    <p:cSldViewPr snapToGrid="0" showGuides="1">
      <p:cViewPr>
        <p:scale>
          <a:sx n="50" d="100"/>
          <a:sy n="50" d="100"/>
        </p:scale>
        <p:origin x="5664" y="167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9.xml"/><Relationship Id="rId21" Type="http://schemas.openxmlformats.org/officeDocument/2006/relationships/slide" Target="slides/slide4.xml"/><Relationship Id="rId42" Type="http://schemas.openxmlformats.org/officeDocument/2006/relationships/slide" Target="slides/slide25.xml"/><Relationship Id="rId47" Type="http://schemas.openxmlformats.org/officeDocument/2006/relationships/slide" Target="slides/slide30.xml"/><Relationship Id="rId63" Type="http://schemas.openxmlformats.org/officeDocument/2006/relationships/slide" Target="slides/slide46.xml"/><Relationship Id="rId6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slide" Target="slides/slide41.xml"/><Relationship Id="rId66" Type="http://schemas.openxmlformats.org/officeDocument/2006/relationships/slide" Target="slides/slide49.xml"/><Relationship Id="rId5" Type="http://schemas.openxmlformats.org/officeDocument/2006/relationships/slideMaster" Target="slideMasters/slideMaster2.xml"/><Relationship Id="rId61" Type="http://schemas.openxmlformats.org/officeDocument/2006/relationships/slide" Target="slides/slide44.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slide" Target="slides/slide39.xml"/><Relationship Id="rId64" Type="http://schemas.openxmlformats.org/officeDocument/2006/relationships/slide" Target="slides/slide47.xml"/><Relationship Id="rId69"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4.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slide" Target="slides/slide42.xml"/><Relationship Id="rId67" Type="http://schemas.openxmlformats.org/officeDocument/2006/relationships/notesMaster" Target="notesMasters/notesMaster1.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openxmlformats.org/officeDocument/2006/relationships/slide" Target="slides/slide45.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slide" Target="slides/slide40.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slide" Target="slides/slide43.xml"/><Relationship Id="rId65" Type="http://schemas.openxmlformats.org/officeDocument/2006/relationships/slide" Target="slides/slide48.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1.xml"/><Relationship Id="rId39" Type="http://schemas.openxmlformats.org/officeDocument/2006/relationships/slide" Target="slides/slide22.xml"/><Relationship Id="rId34" Type="http://schemas.openxmlformats.org/officeDocument/2006/relationships/slide" Target="slides/slide17.xml"/><Relationship Id="rId50" Type="http://schemas.openxmlformats.org/officeDocument/2006/relationships/slide" Target="slides/slide33.xml"/><Relationship Id="rId55" Type="http://schemas.openxmlformats.org/officeDocument/2006/relationships/slide" Target="slides/slide38.xml"/><Relationship Id="rId7" Type="http://schemas.openxmlformats.org/officeDocument/2006/relationships/slideMaster" Target="slideMasters/slideMaster4.xml"/><Relationship Id="rId71"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dirty="0"/>
              <a:t>ECP Software Projects Using C++: WITH CRITICAL</a:t>
            </a:r>
            <a:r>
              <a:rPr lang="en-US" baseline="0" dirty="0"/>
              <a:t> DEPENDENCY ON</a:t>
            </a:r>
            <a:endParaRPr lang="en-US" dirty="0"/>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Critical Dependencies</c:v>
                </c:pt>
              </c:strCache>
            </c:strRef>
          </c:tx>
          <c:dPt>
            <c:idx val="0"/>
            <c:bubble3D val="0"/>
            <c:spPr>
              <a:solidFill>
                <a:schemeClr val="accent1"/>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4-E960-8A4D-BB1A-F176298E3C12}"/>
              </c:ext>
            </c:extLst>
          </c:dPt>
          <c:dPt>
            <c:idx val="1"/>
            <c:bubble3D val="0"/>
            <c:spPr>
              <a:solidFill>
                <a:schemeClr val="accent2"/>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2-E960-8A4D-BB1A-F176298E3C12}"/>
              </c:ext>
            </c:extLst>
          </c:dPt>
          <c:dPt>
            <c:idx val="2"/>
            <c:bubble3D val="0"/>
            <c:spPr>
              <a:solidFill>
                <a:schemeClr val="accent3"/>
              </a:solid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1-E960-8A4D-BB1A-F176298E3C12}"/>
              </c:ext>
            </c:extLst>
          </c:dPt>
          <c:dPt>
            <c:idx val="3"/>
            <c:bubble3D val="0"/>
            <c:spPr>
              <a:pattFill prst="wdDnDiag">
                <a:fgClr>
                  <a:schemeClr val="accent1"/>
                </a:fgClr>
                <a:bgClr>
                  <a:schemeClr val="bg1"/>
                </a:bgClr>
              </a:pattFill>
              <a:ln>
                <a:noFill/>
              </a:ln>
              <a:effectLst/>
              <a:scene3d>
                <a:camera prst="orthographicFront"/>
                <a:lightRig rig="brightRoom" dir="t"/>
              </a:scene3d>
              <a:sp3d prstMaterial="flat">
                <a:bevelT w="50800" h="101600" prst="angle"/>
                <a:contourClr>
                  <a:srgbClr val="000000"/>
                </a:contourClr>
              </a:sp3d>
            </c:spPr>
            <c:extLst>
              <c:ext xmlns:c16="http://schemas.microsoft.com/office/drawing/2014/chart" uri="{C3380CC4-5D6E-409C-BE32-E72D297353CC}">
                <c16:uniqueId val="{00000003-E960-8A4D-BB1A-F176298E3C12}"/>
              </c:ext>
            </c:extLst>
          </c:dPt>
          <c:dLbls>
            <c:dLbl>
              <c:idx val="0"/>
              <c:layout>
                <c:manualLayout>
                  <c:x val="-0.12636131440009374"/>
                  <c:y val="-5.7926708691330528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960-8A4D-BB1A-F176298E3C12}"/>
                </c:ext>
              </c:extLst>
            </c:dLbl>
            <c:dLbl>
              <c:idx val="1"/>
              <c:layout>
                <c:manualLayout>
                  <c:x val="6.5373697578330822E-2"/>
                  <c:y val="-0.13736277021645807"/>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960-8A4D-BB1A-F176298E3C12}"/>
                </c:ext>
              </c:extLst>
            </c:dLbl>
            <c:dLbl>
              <c:idx val="2"/>
              <c:layout>
                <c:manualLayout>
                  <c:x val="8.014890223949421E-2"/>
                  <c:y val="6.1990908922215635E-2"/>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E960-8A4D-BB1A-F176298E3C12}"/>
                </c:ext>
              </c:extLst>
            </c:dLbl>
            <c:dLbl>
              <c:idx val="3"/>
              <c:layout>
                <c:manualLayout>
                  <c:x val="5.9488618355115312E-2"/>
                  <c:y val="0.17078825391214186"/>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960-8A4D-BB1A-F176298E3C12}"/>
                </c:ext>
              </c:extLst>
            </c:dLbl>
            <c:spPr>
              <a:noFill/>
              <a:ln>
                <a:noFill/>
              </a:ln>
              <a:effectLst/>
            </c:spPr>
            <c:txPr>
              <a:bodyPr rot="0" spcFirstLastPara="1" vertOverflow="ellipsis" vert="horz" wrap="square" lIns="38100" tIns="19050" rIns="38100" bIns="19050" anchor="ctr" anchorCtr="1">
                <a:spAutoFit/>
              </a:bodyPr>
              <a:lstStyle/>
              <a:p>
                <a:pPr>
                  <a:defRPr sz="2400" b="1" i="0" u="none" strike="noStrike" kern="1200" baseline="0">
                    <a:solidFill>
                      <a:schemeClr val="tx1"/>
                    </a:solidFill>
                    <a:latin typeface="+mn-lt"/>
                    <a:ea typeface="+mn-ea"/>
                    <a:cs typeface="+mn-cs"/>
                  </a:defRPr>
                </a:pPr>
                <a:endParaRPr lang="en-US"/>
              </a:p>
            </c:txPr>
            <c:dLblPos val="in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Kokkos Based</c:v>
                </c:pt>
                <c:pt idx="1">
                  <c:v>AMReX Based</c:v>
                </c:pt>
                <c:pt idx="2">
                  <c:v>RAJA Based</c:v>
                </c:pt>
                <c:pt idx="3">
                  <c:v>Other C++ Codes </c:v>
                </c:pt>
              </c:strCache>
            </c:strRef>
          </c:cat>
          <c:val>
            <c:numRef>
              <c:f>Sheet1!$B$2:$B$5</c:f>
              <c:numCache>
                <c:formatCode>General</c:formatCode>
                <c:ptCount val="4"/>
                <c:pt idx="0">
                  <c:v>21</c:v>
                </c:pt>
                <c:pt idx="1">
                  <c:v>8</c:v>
                </c:pt>
                <c:pt idx="2">
                  <c:v>4</c:v>
                </c:pt>
                <c:pt idx="3">
                  <c:v>6</c:v>
                </c:pt>
              </c:numCache>
            </c:numRef>
          </c:val>
          <c:extLst>
            <c:ext xmlns:c16="http://schemas.microsoft.com/office/drawing/2014/chart" uri="{C3380CC4-5D6E-409C-BE32-E72D297353CC}">
              <c16:uniqueId val="{00000000-E960-8A4D-BB1A-F176298E3C12}"/>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image" Target="../media/image59.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emf"/><Relationship Id="rId1" Type="http://schemas.openxmlformats.org/officeDocument/2006/relationships/image" Target="../media/image59.png"/><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64F792-42F1-C147-B8DD-F26288B55708}" type="doc">
      <dgm:prSet loTypeId="urn:microsoft.com/office/officeart/2005/8/layout/pList2" loCatId="" qsTypeId="urn:microsoft.com/office/officeart/2005/8/quickstyle/simple1" qsCatId="simple" csTypeId="urn:microsoft.com/office/officeart/2005/8/colors/colorful3" csCatId="colorful" phldr="1"/>
      <dgm:spPr/>
    </dgm:pt>
    <dgm:pt modelId="{AB74ED81-4AEA-5E48-9435-F4E837963895}">
      <dgm:prSet phldrT="[Text]" custT="1"/>
      <dgm:spPr/>
      <dgm:t>
        <a:bodyPr/>
        <a:lstStyle/>
        <a:p>
          <a:pPr algn="ctr"/>
          <a:r>
            <a:rPr lang="en-US" sz="1100" b="1" dirty="0"/>
            <a:t>Programming Models &amp; Runtimes </a:t>
          </a:r>
          <a:endParaRPr lang="en-US" sz="1100" dirty="0"/>
        </a:p>
      </dgm:t>
    </dgm:pt>
    <dgm:pt modelId="{9F202445-A405-0345-B5CF-72016FA05508}" type="parTrans" cxnId="{35CFC23B-9CF3-6544-8A6C-CF89E38F3AA4}">
      <dgm:prSet/>
      <dgm:spPr/>
      <dgm:t>
        <a:bodyPr/>
        <a:lstStyle/>
        <a:p>
          <a:endParaRPr lang="en-US"/>
        </a:p>
      </dgm:t>
    </dgm:pt>
    <dgm:pt modelId="{8CE0DBEA-0A30-144F-BC41-BC7A63362144}" type="sibTrans" cxnId="{35CFC23B-9CF3-6544-8A6C-CF89E38F3AA4}">
      <dgm:prSet/>
      <dgm:spPr/>
      <dgm:t>
        <a:bodyPr/>
        <a:lstStyle/>
        <a:p>
          <a:endParaRPr lang="en-US"/>
        </a:p>
      </dgm:t>
    </dgm:pt>
    <dgm:pt modelId="{28233024-60BA-1043-8883-56C212DD403B}">
      <dgm:prSet custT="1"/>
      <dgm:spPr/>
      <dgm:t>
        <a:bodyPr/>
        <a:lstStyle/>
        <a:p>
          <a:pPr algn="l"/>
          <a:r>
            <a:rPr lang="en-US" sz="1050" dirty="0"/>
            <a:t>Enhance and get ready for exascale the widely used MPI and OpenMP programming models  (hybrid programming models, deep memory copies)</a:t>
          </a:r>
        </a:p>
      </dgm:t>
    </dgm:pt>
    <dgm:pt modelId="{77C42482-7222-D944-843A-40601A0B0F79}" type="parTrans" cxnId="{DA4BF209-405E-0A40-B98C-7D0F52E24B48}">
      <dgm:prSet/>
      <dgm:spPr/>
      <dgm:t>
        <a:bodyPr/>
        <a:lstStyle/>
        <a:p>
          <a:endParaRPr lang="en-US"/>
        </a:p>
      </dgm:t>
    </dgm:pt>
    <dgm:pt modelId="{702BDA6C-9197-7842-A9AC-9F1A0B804A61}" type="sibTrans" cxnId="{DA4BF209-405E-0A40-B98C-7D0F52E24B48}">
      <dgm:prSet/>
      <dgm:spPr/>
      <dgm:t>
        <a:bodyPr/>
        <a:lstStyle/>
        <a:p>
          <a:endParaRPr lang="en-US"/>
        </a:p>
      </dgm:t>
    </dgm:pt>
    <dgm:pt modelId="{B9209D07-5160-3B48-98DA-6F5408D440FF}">
      <dgm:prSet custT="1"/>
      <dgm:spPr/>
      <dgm:t>
        <a:bodyPr/>
        <a:lstStyle/>
        <a:p>
          <a:pPr algn="l"/>
          <a:r>
            <a:rPr lang="en-US" sz="1050" dirty="0"/>
            <a:t>Development of performance portability tools (e.g. Kokkos and Raja) </a:t>
          </a:r>
        </a:p>
      </dgm:t>
    </dgm:pt>
    <dgm:pt modelId="{F18B1DA3-27C1-3F48-9ACA-87DFC33321E8}" type="parTrans" cxnId="{B987AFCB-5BAE-1147-90E6-24DFCCAF2462}">
      <dgm:prSet/>
      <dgm:spPr/>
      <dgm:t>
        <a:bodyPr/>
        <a:lstStyle/>
        <a:p>
          <a:endParaRPr lang="en-US"/>
        </a:p>
      </dgm:t>
    </dgm:pt>
    <dgm:pt modelId="{6A79BE2D-3E2D-D44F-AEE0-A82F56879756}" type="sibTrans" cxnId="{B987AFCB-5BAE-1147-90E6-24DFCCAF2462}">
      <dgm:prSet/>
      <dgm:spPr/>
      <dgm:t>
        <a:bodyPr/>
        <a:lstStyle/>
        <a:p>
          <a:endParaRPr lang="en-US"/>
        </a:p>
      </dgm:t>
    </dgm:pt>
    <dgm:pt modelId="{DE617936-7A9F-984C-BD86-A660A168DF84}">
      <dgm:prSet custT="1"/>
      <dgm:spPr/>
      <dgm:t>
        <a:bodyPr/>
        <a:lstStyle/>
        <a:p>
          <a:pPr algn="l"/>
          <a:r>
            <a:rPr lang="en-US" sz="1050" dirty="0"/>
            <a:t>Support alternate models for potential benefits and risk mitigation: PGAS (UPC++/GASNet) ,task-based models (Legion, PaRSEC) </a:t>
          </a:r>
        </a:p>
      </dgm:t>
    </dgm:pt>
    <dgm:pt modelId="{470B5451-AC4D-DE41-A0DD-6B65138675F3}" type="parTrans" cxnId="{B549E5AB-AFDF-5848-8A4A-67048B8E8369}">
      <dgm:prSet/>
      <dgm:spPr/>
      <dgm:t>
        <a:bodyPr/>
        <a:lstStyle/>
        <a:p>
          <a:endParaRPr lang="en-US"/>
        </a:p>
      </dgm:t>
    </dgm:pt>
    <dgm:pt modelId="{C4D36FAA-55AA-A148-80EC-F946F5F0953E}" type="sibTrans" cxnId="{B549E5AB-AFDF-5848-8A4A-67048B8E8369}">
      <dgm:prSet/>
      <dgm:spPr/>
      <dgm:t>
        <a:bodyPr/>
        <a:lstStyle/>
        <a:p>
          <a:endParaRPr lang="en-US"/>
        </a:p>
      </dgm:t>
    </dgm:pt>
    <dgm:pt modelId="{F0A56ED9-5A86-094F-84F5-9B337F578C0F}">
      <dgm:prSet custT="1"/>
      <dgm:spPr/>
      <dgm:t>
        <a:bodyPr/>
        <a:lstStyle/>
        <a:p>
          <a:pPr algn="l"/>
          <a:r>
            <a:rPr lang="en-US" sz="1050" dirty="0"/>
            <a:t>Libraries for deep memory hierarchy and power management</a:t>
          </a:r>
        </a:p>
      </dgm:t>
    </dgm:pt>
    <dgm:pt modelId="{8219B488-33C0-4E47-AAFC-E0F0CB7C64D0}" type="parTrans" cxnId="{475E771D-ACEF-D44B-AC2B-7EBE4A73DF0B}">
      <dgm:prSet/>
      <dgm:spPr/>
      <dgm:t>
        <a:bodyPr/>
        <a:lstStyle/>
        <a:p>
          <a:endParaRPr lang="en-US"/>
        </a:p>
      </dgm:t>
    </dgm:pt>
    <dgm:pt modelId="{1574C6D3-6219-9348-B94D-7170AD3B985A}" type="sibTrans" cxnId="{475E771D-ACEF-D44B-AC2B-7EBE4A73DF0B}">
      <dgm:prSet/>
      <dgm:spPr/>
      <dgm:t>
        <a:bodyPr/>
        <a:lstStyle/>
        <a:p>
          <a:endParaRPr lang="en-US"/>
        </a:p>
      </dgm:t>
    </dgm:pt>
    <dgm:pt modelId="{A7EFB0C3-4D0F-FE4D-8334-ACC49936206C}">
      <dgm:prSet custT="1"/>
      <dgm:spPr/>
      <dgm:t>
        <a:bodyPr/>
        <a:lstStyle/>
        <a:p>
          <a:pPr algn="ctr"/>
          <a:r>
            <a:rPr lang="en-US" sz="1400" b="1" dirty="0"/>
            <a:t>Development Tools </a:t>
          </a:r>
          <a:endParaRPr lang="en-US" sz="1400" dirty="0"/>
        </a:p>
      </dgm:t>
    </dgm:pt>
    <dgm:pt modelId="{390DA8FC-77D6-7243-ACC3-B96C8CB674AD}" type="parTrans" cxnId="{5CFA6343-4354-2C40-BAF8-83E1AA2D18CC}">
      <dgm:prSet/>
      <dgm:spPr/>
      <dgm:t>
        <a:bodyPr/>
        <a:lstStyle/>
        <a:p>
          <a:endParaRPr lang="en-US"/>
        </a:p>
      </dgm:t>
    </dgm:pt>
    <dgm:pt modelId="{01439A9D-4376-9143-B170-7C0E1D5C87B3}" type="sibTrans" cxnId="{5CFA6343-4354-2C40-BAF8-83E1AA2D18CC}">
      <dgm:prSet/>
      <dgm:spPr/>
      <dgm:t>
        <a:bodyPr/>
        <a:lstStyle/>
        <a:p>
          <a:endParaRPr lang="en-US"/>
        </a:p>
      </dgm:t>
    </dgm:pt>
    <dgm:pt modelId="{1A2D9E8B-E3DD-064E-88F1-DFFA573ED1FD}">
      <dgm:prSet custT="1"/>
      <dgm:spPr/>
      <dgm:t>
        <a:bodyPr/>
        <a:lstStyle/>
        <a:p>
          <a:pPr algn="l"/>
          <a:r>
            <a:rPr lang="en-US" sz="1200" dirty="0"/>
            <a:t>Continued, multifaceted capabilities in portable, open-source LLVM compiler ecosystem to support expected ECP architectures, including support for F18 </a:t>
          </a:r>
        </a:p>
      </dgm:t>
    </dgm:pt>
    <dgm:pt modelId="{CD2EC773-9C0C-1C4A-9106-98F7CEFD6518}" type="parTrans" cxnId="{DA8A094E-A307-974F-8C86-0F9ECDE3F596}">
      <dgm:prSet/>
      <dgm:spPr/>
      <dgm:t>
        <a:bodyPr/>
        <a:lstStyle/>
        <a:p>
          <a:endParaRPr lang="en-US"/>
        </a:p>
      </dgm:t>
    </dgm:pt>
    <dgm:pt modelId="{92512659-3130-B74E-A9EB-A87E275A18B5}" type="sibTrans" cxnId="{DA8A094E-A307-974F-8C86-0F9ECDE3F596}">
      <dgm:prSet/>
      <dgm:spPr/>
      <dgm:t>
        <a:bodyPr/>
        <a:lstStyle/>
        <a:p>
          <a:endParaRPr lang="en-US"/>
        </a:p>
      </dgm:t>
    </dgm:pt>
    <dgm:pt modelId="{AB7980C8-2DE5-794A-BF5F-FFDF93D8B4E5}">
      <dgm:prSet custT="1"/>
      <dgm:spPr/>
      <dgm:t>
        <a:bodyPr/>
        <a:lstStyle/>
        <a:p>
          <a:pPr algn="l"/>
          <a:r>
            <a:rPr lang="en-US" sz="1200" dirty="0"/>
            <a:t>Performance analysis tools that accommodate new architectures, programming models, e.g., PAPI, Tau </a:t>
          </a:r>
        </a:p>
      </dgm:t>
    </dgm:pt>
    <dgm:pt modelId="{BF560A78-F0E4-264B-92EB-E657E89C8156}" type="parTrans" cxnId="{269EEA08-CCFD-7B4D-8072-C1267344DA1B}">
      <dgm:prSet/>
      <dgm:spPr/>
      <dgm:t>
        <a:bodyPr/>
        <a:lstStyle/>
        <a:p>
          <a:endParaRPr lang="en-US"/>
        </a:p>
      </dgm:t>
    </dgm:pt>
    <dgm:pt modelId="{1918791A-E8AB-A443-B9A9-D0365F7BEB1B}" type="sibTrans" cxnId="{269EEA08-CCFD-7B4D-8072-C1267344DA1B}">
      <dgm:prSet/>
      <dgm:spPr/>
      <dgm:t>
        <a:bodyPr/>
        <a:lstStyle/>
        <a:p>
          <a:endParaRPr lang="en-US"/>
        </a:p>
      </dgm:t>
    </dgm:pt>
    <dgm:pt modelId="{BAD68DFD-8AEF-2849-B5E4-CA7936DD01FC}">
      <dgm:prSet custT="1"/>
      <dgm:spPr/>
      <dgm:t>
        <a:bodyPr/>
        <a:lstStyle/>
        <a:p>
          <a:pPr algn="ctr"/>
          <a:r>
            <a:rPr lang="en-US" sz="1200" b="1" dirty="0"/>
            <a:t>Math Libraries </a:t>
          </a:r>
          <a:endParaRPr lang="en-US" sz="1200" dirty="0"/>
        </a:p>
      </dgm:t>
    </dgm:pt>
    <dgm:pt modelId="{1F3D3FD9-0D2D-EF40-9ED9-6E9DD1E31154}" type="parTrans" cxnId="{AD9FA765-194E-C74D-9615-A9A2ACA75BED}">
      <dgm:prSet/>
      <dgm:spPr/>
      <dgm:t>
        <a:bodyPr/>
        <a:lstStyle/>
        <a:p>
          <a:endParaRPr lang="en-US"/>
        </a:p>
      </dgm:t>
    </dgm:pt>
    <dgm:pt modelId="{D996D7ED-57DD-9449-947E-791B7B567903}" type="sibTrans" cxnId="{AD9FA765-194E-C74D-9615-A9A2ACA75BED}">
      <dgm:prSet/>
      <dgm:spPr/>
      <dgm:t>
        <a:bodyPr/>
        <a:lstStyle/>
        <a:p>
          <a:endParaRPr lang="en-US"/>
        </a:p>
      </dgm:t>
    </dgm:pt>
    <dgm:pt modelId="{77B49988-0BCF-E745-92CA-45FD521E80F3}">
      <dgm:prSet custT="1"/>
      <dgm:spPr/>
      <dgm:t>
        <a:bodyPr/>
        <a:lstStyle/>
        <a:p>
          <a:pPr algn="l"/>
          <a:r>
            <a:rPr lang="en-US" sz="1100" dirty="0"/>
            <a:t>Linear algebra, iterative linear solvers, direct linear solvers, integrators and nonlinear solvers, optimization, FFTs, etc </a:t>
          </a:r>
        </a:p>
      </dgm:t>
    </dgm:pt>
    <dgm:pt modelId="{E760C11C-DC5F-B049-9A21-1136F4845A15}" type="parTrans" cxnId="{D21C684D-00EC-664E-A6BA-802CE95B5223}">
      <dgm:prSet/>
      <dgm:spPr/>
      <dgm:t>
        <a:bodyPr/>
        <a:lstStyle/>
        <a:p>
          <a:endParaRPr lang="en-US"/>
        </a:p>
      </dgm:t>
    </dgm:pt>
    <dgm:pt modelId="{3B438DB9-D8F4-5C43-AFD2-529D99FA1099}" type="sibTrans" cxnId="{D21C684D-00EC-664E-A6BA-802CE95B5223}">
      <dgm:prSet/>
      <dgm:spPr/>
      <dgm:t>
        <a:bodyPr/>
        <a:lstStyle/>
        <a:p>
          <a:endParaRPr lang="en-US"/>
        </a:p>
      </dgm:t>
    </dgm:pt>
    <dgm:pt modelId="{E5C6380B-D925-5F4D-B9AE-538BDED4657F}">
      <dgm:prSet custT="1"/>
      <dgm:spPr/>
      <dgm:t>
        <a:bodyPr/>
        <a:lstStyle/>
        <a:p>
          <a:pPr algn="l"/>
          <a:r>
            <a:rPr lang="en-US" sz="1100" dirty="0"/>
            <a:t>Performance on new node architectures; extreme strong scalability </a:t>
          </a:r>
        </a:p>
      </dgm:t>
    </dgm:pt>
    <dgm:pt modelId="{D2C95011-9DFD-014E-A554-D909F284B48B}" type="parTrans" cxnId="{79F46CB9-94CA-BB43-9F40-0D5649DFCBF3}">
      <dgm:prSet/>
      <dgm:spPr/>
      <dgm:t>
        <a:bodyPr/>
        <a:lstStyle/>
        <a:p>
          <a:endParaRPr lang="en-US"/>
        </a:p>
      </dgm:t>
    </dgm:pt>
    <dgm:pt modelId="{841DE6F0-3112-F94C-A30C-30A7B4ABFF3A}" type="sibTrans" cxnId="{79F46CB9-94CA-BB43-9F40-0D5649DFCBF3}">
      <dgm:prSet/>
      <dgm:spPr/>
      <dgm:t>
        <a:bodyPr/>
        <a:lstStyle/>
        <a:p>
          <a:endParaRPr lang="en-US"/>
        </a:p>
      </dgm:t>
    </dgm:pt>
    <dgm:pt modelId="{1F04117F-8F4A-084D-93DF-D70981E96895}">
      <dgm:prSet custT="1"/>
      <dgm:spPr/>
      <dgm:t>
        <a:bodyPr/>
        <a:lstStyle/>
        <a:p>
          <a:pPr algn="l"/>
          <a:r>
            <a:rPr lang="en-US" sz="1100" dirty="0"/>
            <a:t>Advanced algorithms for multi-physics, multiscale simulation and outer-loop analysis </a:t>
          </a:r>
        </a:p>
      </dgm:t>
    </dgm:pt>
    <dgm:pt modelId="{C4237A6B-2BBE-9046-95FB-1661423C7EBF}" type="parTrans" cxnId="{FE4CC8A8-C882-3F4D-800E-968FA97B406B}">
      <dgm:prSet/>
      <dgm:spPr/>
      <dgm:t>
        <a:bodyPr/>
        <a:lstStyle/>
        <a:p>
          <a:endParaRPr lang="en-US"/>
        </a:p>
      </dgm:t>
    </dgm:pt>
    <dgm:pt modelId="{A6C1B647-E053-474B-B017-8B885D659DBC}" type="sibTrans" cxnId="{FE4CC8A8-C882-3F4D-800E-968FA97B406B}">
      <dgm:prSet/>
      <dgm:spPr/>
      <dgm:t>
        <a:bodyPr/>
        <a:lstStyle/>
        <a:p>
          <a:endParaRPr lang="en-US"/>
        </a:p>
      </dgm:t>
    </dgm:pt>
    <dgm:pt modelId="{C33A4AD9-40F8-364B-8EFF-3775C60271D4}">
      <dgm:prSet custT="1"/>
      <dgm:spPr/>
      <dgm:t>
        <a:bodyPr/>
        <a:lstStyle/>
        <a:p>
          <a:pPr algn="l"/>
          <a:r>
            <a:rPr lang="en-US" sz="1100" dirty="0"/>
            <a:t>Increasing quality, interoperability, complementarity of math libraries </a:t>
          </a:r>
        </a:p>
      </dgm:t>
    </dgm:pt>
    <dgm:pt modelId="{1CD4E444-CE4B-BC48-9CAA-B861BB7E3233}" type="parTrans" cxnId="{31A4E81E-F4EC-7743-93A1-E51462E0B0E9}">
      <dgm:prSet/>
      <dgm:spPr/>
      <dgm:t>
        <a:bodyPr/>
        <a:lstStyle/>
        <a:p>
          <a:endParaRPr lang="en-US"/>
        </a:p>
      </dgm:t>
    </dgm:pt>
    <dgm:pt modelId="{E6A9191D-4BA4-E649-A864-A2CA8F702B24}" type="sibTrans" cxnId="{31A4E81E-F4EC-7743-93A1-E51462E0B0E9}">
      <dgm:prSet/>
      <dgm:spPr/>
      <dgm:t>
        <a:bodyPr/>
        <a:lstStyle/>
        <a:p>
          <a:endParaRPr lang="en-US"/>
        </a:p>
      </dgm:t>
    </dgm:pt>
    <dgm:pt modelId="{4B81C3E7-6E26-6247-BC65-9F69CCC0D956}">
      <dgm:prSet custT="1"/>
      <dgm:spPr/>
      <dgm:t>
        <a:bodyPr/>
        <a:lstStyle/>
        <a:p>
          <a:pPr algn="ctr"/>
          <a:r>
            <a:rPr lang="en-US" sz="1400" b="1" dirty="0"/>
            <a:t>Data and Visualization</a:t>
          </a:r>
        </a:p>
      </dgm:t>
    </dgm:pt>
    <dgm:pt modelId="{C1ACCB5B-615F-A640-B4C1-A3A1C80CA6C9}" type="parTrans" cxnId="{49C7C24D-0025-5C41-A1C0-D7CA4F56F169}">
      <dgm:prSet/>
      <dgm:spPr/>
      <dgm:t>
        <a:bodyPr/>
        <a:lstStyle/>
        <a:p>
          <a:endParaRPr lang="en-US"/>
        </a:p>
      </dgm:t>
    </dgm:pt>
    <dgm:pt modelId="{12C7EA15-D514-F14B-B323-FA392DAA6A1D}" type="sibTrans" cxnId="{49C7C24D-0025-5C41-A1C0-D7CA4F56F169}">
      <dgm:prSet/>
      <dgm:spPr/>
      <dgm:t>
        <a:bodyPr/>
        <a:lstStyle/>
        <a:p>
          <a:endParaRPr lang="en-US"/>
        </a:p>
      </dgm:t>
    </dgm:pt>
    <dgm:pt modelId="{4CEADBC9-D12A-DA4E-BF50-C822D349475E}">
      <dgm:prSet custT="1"/>
      <dgm:spPr/>
      <dgm:t>
        <a:bodyPr/>
        <a:lstStyle/>
        <a:p>
          <a:pPr algn="l"/>
          <a:r>
            <a:rPr lang="en-US" sz="1200" dirty="0"/>
            <a:t>I/O via the HDF5 API</a:t>
          </a:r>
        </a:p>
      </dgm:t>
    </dgm:pt>
    <dgm:pt modelId="{BEB82F01-4678-FE41-8D81-A153B547D302}" type="parTrans" cxnId="{85EBE6EE-7B17-BA42-BF58-D9418EFF6D14}">
      <dgm:prSet/>
      <dgm:spPr/>
      <dgm:t>
        <a:bodyPr/>
        <a:lstStyle/>
        <a:p>
          <a:endParaRPr lang="en-US"/>
        </a:p>
      </dgm:t>
    </dgm:pt>
    <dgm:pt modelId="{9E95EC7C-BED0-BD4B-A026-A056E1FDB626}" type="sibTrans" cxnId="{85EBE6EE-7B17-BA42-BF58-D9418EFF6D14}">
      <dgm:prSet/>
      <dgm:spPr/>
      <dgm:t>
        <a:bodyPr/>
        <a:lstStyle/>
        <a:p>
          <a:endParaRPr lang="en-US"/>
        </a:p>
      </dgm:t>
    </dgm:pt>
    <dgm:pt modelId="{FF42460A-ECDC-CA4C-A43E-E49AB64A337A}">
      <dgm:prSet custT="1"/>
      <dgm:spPr/>
      <dgm:t>
        <a:bodyPr/>
        <a:lstStyle/>
        <a:p>
          <a:pPr algn="l"/>
          <a:r>
            <a:rPr lang="en-US" sz="1200" dirty="0"/>
            <a:t>Insightful, memory-efficient in-situ visualization and analysis – Data reduction via scientific data compression</a:t>
          </a:r>
        </a:p>
      </dgm:t>
    </dgm:pt>
    <dgm:pt modelId="{98E0052B-CFBF-014C-B33B-CACD299AF704}" type="parTrans" cxnId="{2CA0D6D0-E4F2-3244-835E-ADC0A3E46CF3}">
      <dgm:prSet/>
      <dgm:spPr/>
      <dgm:t>
        <a:bodyPr/>
        <a:lstStyle/>
        <a:p>
          <a:endParaRPr lang="en-US"/>
        </a:p>
      </dgm:t>
    </dgm:pt>
    <dgm:pt modelId="{EA29AB7F-7211-6F4A-9153-FCC27A4DF068}" type="sibTrans" cxnId="{2CA0D6D0-E4F2-3244-835E-ADC0A3E46CF3}">
      <dgm:prSet/>
      <dgm:spPr/>
      <dgm:t>
        <a:bodyPr/>
        <a:lstStyle/>
        <a:p>
          <a:endParaRPr lang="en-US"/>
        </a:p>
      </dgm:t>
    </dgm:pt>
    <dgm:pt modelId="{3E7583B6-9C76-BB4F-9AD6-BD5B0C2400CF}">
      <dgm:prSet custT="1"/>
      <dgm:spPr/>
      <dgm:t>
        <a:bodyPr/>
        <a:lstStyle/>
        <a:p>
          <a:pPr algn="l"/>
          <a:r>
            <a:rPr lang="en-US" sz="1200" dirty="0"/>
            <a:t>Checkpoint restart </a:t>
          </a:r>
        </a:p>
      </dgm:t>
    </dgm:pt>
    <dgm:pt modelId="{711B0BEA-C8B2-EA47-AE9B-BFA6714DCB17}" type="parTrans" cxnId="{EFBC93BE-315A-DA44-8195-E84144D2E277}">
      <dgm:prSet/>
      <dgm:spPr/>
      <dgm:t>
        <a:bodyPr/>
        <a:lstStyle/>
        <a:p>
          <a:endParaRPr lang="en-US"/>
        </a:p>
      </dgm:t>
    </dgm:pt>
    <dgm:pt modelId="{2347D6EB-A26E-DC42-9138-8CA111358124}" type="sibTrans" cxnId="{EFBC93BE-315A-DA44-8195-E84144D2E277}">
      <dgm:prSet/>
      <dgm:spPr/>
      <dgm:t>
        <a:bodyPr/>
        <a:lstStyle/>
        <a:p>
          <a:endParaRPr lang="en-US"/>
        </a:p>
      </dgm:t>
    </dgm:pt>
    <dgm:pt modelId="{5077F0BD-0FEB-9D4C-A4C9-C717A86B22DB}">
      <dgm:prSet custT="1"/>
      <dgm:spPr/>
      <dgm:t>
        <a:bodyPr/>
        <a:lstStyle/>
        <a:p>
          <a:pPr algn="ctr"/>
          <a:r>
            <a:rPr lang="en-US" sz="1200" b="1" dirty="0"/>
            <a:t>Software Ecosystem</a:t>
          </a:r>
          <a:endParaRPr lang="en-US" sz="1200" dirty="0"/>
        </a:p>
      </dgm:t>
    </dgm:pt>
    <dgm:pt modelId="{9F7BCB6B-75D4-4B47-A0B1-37338799537B}" type="parTrans" cxnId="{74048B59-C212-5545-A1E2-3A604CCA7A16}">
      <dgm:prSet/>
      <dgm:spPr/>
      <dgm:t>
        <a:bodyPr/>
        <a:lstStyle/>
        <a:p>
          <a:endParaRPr lang="en-US"/>
        </a:p>
      </dgm:t>
    </dgm:pt>
    <dgm:pt modelId="{217AD95C-0A4A-F04A-B3A7-42202DFF0060}" type="sibTrans" cxnId="{74048B59-C212-5545-A1E2-3A604CCA7A16}">
      <dgm:prSet/>
      <dgm:spPr/>
      <dgm:t>
        <a:bodyPr/>
        <a:lstStyle/>
        <a:p>
          <a:endParaRPr lang="en-US"/>
        </a:p>
      </dgm:t>
    </dgm:pt>
    <dgm:pt modelId="{3732F46D-C6DA-474F-BD3E-DB29E183381B}">
      <dgm:prSet custT="1"/>
      <dgm:spPr/>
      <dgm:t>
        <a:bodyPr/>
        <a:lstStyle/>
        <a:p>
          <a:pPr algn="l">
            <a:buFont typeface="Arial" panose="020B0604020202020204" pitchFamily="34" charset="0"/>
            <a:buChar char="•"/>
          </a:pPr>
          <a:r>
            <a:rPr lang="en-US" sz="1100" dirty="0"/>
            <a:t>Develop features in Spack necessary to support all ST products in E4S, and the AD projects that adopt it </a:t>
          </a:r>
        </a:p>
      </dgm:t>
    </dgm:pt>
    <dgm:pt modelId="{316FCDC7-7798-0F47-8868-43DF6BDCEB14}" type="parTrans" cxnId="{51C5195A-0A46-5040-8598-74FE847FF043}">
      <dgm:prSet/>
      <dgm:spPr/>
      <dgm:t>
        <a:bodyPr/>
        <a:lstStyle/>
        <a:p>
          <a:endParaRPr lang="en-US"/>
        </a:p>
      </dgm:t>
    </dgm:pt>
    <dgm:pt modelId="{AFE81510-745F-9F42-89AD-7A8FDE9DB95B}" type="sibTrans" cxnId="{51C5195A-0A46-5040-8598-74FE847FF043}">
      <dgm:prSet/>
      <dgm:spPr/>
      <dgm:t>
        <a:bodyPr/>
        <a:lstStyle/>
        <a:p>
          <a:endParaRPr lang="en-US"/>
        </a:p>
      </dgm:t>
    </dgm:pt>
    <dgm:pt modelId="{01E4F530-5A69-D54B-949F-77913C895C1E}">
      <dgm:prSet custT="1"/>
      <dgm:spPr/>
      <dgm:t>
        <a:bodyPr/>
        <a:lstStyle/>
        <a:p>
          <a:pPr algn="l">
            <a:buFont typeface="Arial" panose="020B0604020202020204" pitchFamily="34" charset="0"/>
            <a:buChar char="•"/>
          </a:pPr>
          <a:r>
            <a:rPr lang="en-US" sz="1100" dirty="0"/>
            <a:t>Development of Spack stacks for reproducible turnkey deployment of large collections of software</a:t>
          </a:r>
        </a:p>
      </dgm:t>
    </dgm:pt>
    <dgm:pt modelId="{0B468E3D-E0B9-D64D-8D4E-6C8FF866A28E}" type="parTrans" cxnId="{2E298A39-ABDB-E847-BB51-C0D29D61D0D6}">
      <dgm:prSet/>
      <dgm:spPr/>
      <dgm:t>
        <a:bodyPr/>
        <a:lstStyle/>
        <a:p>
          <a:endParaRPr lang="en-US"/>
        </a:p>
      </dgm:t>
    </dgm:pt>
    <dgm:pt modelId="{7A0EE6AA-5F97-FF4F-A178-C16B0F761281}" type="sibTrans" cxnId="{2E298A39-ABDB-E847-BB51-C0D29D61D0D6}">
      <dgm:prSet/>
      <dgm:spPr/>
      <dgm:t>
        <a:bodyPr/>
        <a:lstStyle/>
        <a:p>
          <a:endParaRPr lang="en-US"/>
        </a:p>
      </dgm:t>
    </dgm:pt>
    <dgm:pt modelId="{1DA849CB-0B6C-3C4B-8BDF-61F695B24CCF}">
      <dgm:prSet custT="1"/>
      <dgm:spPr/>
      <dgm:t>
        <a:bodyPr/>
        <a:lstStyle/>
        <a:p>
          <a:pPr algn="l">
            <a:buFont typeface="Arial" panose="020B0604020202020204" pitchFamily="34" charset="0"/>
            <a:buChar char="•"/>
          </a:pPr>
          <a:r>
            <a:rPr lang="en-US" sz="1100" dirty="0"/>
            <a:t>Regular E4S releases of the ST software stack and SDKs with regular integration of new ST products </a:t>
          </a:r>
        </a:p>
      </dgm:t>
    </dgm:pt>
    <dgm:pt modelId="{9869DB53-7D72-2842-80B0-4BE55EEA2E2C}" type="parTrans" cxnId="{D0B9045E-D97C-6145-A078-5BFEB97504AC}">
      <dgm:prSet/>
      <dgm:spPr/>
      <dgm:t>
        <a:bodyPr/>
        <a:lstStyle/>
        <a:p>
          <a:endParaRPr lang="en-US"/>
        </a:p>
      </dgm:t>
    </dgm:pt>
    <dgm:pt modelId="{2311ED5D-4D25-A544-90C2-BFF32C2A3EBB}" type="sibTrans" cxnId="{D0B9045E-D97C-6145-A078-5BFEB97504AC}">
      <dgm:prSet/>
      <dgm:spPr/>
      <dgm:t>
        <a:bodyPr/>
        <a:lstStyle/>
        <a:p>
          <a:endParaRPr lang="en-US"/>
        </a:p>
      </dgm:t>
    </dgm:pt>
    <dgm:pt modelId="{E2A2B5C4-3C76-7A41-B5C3-01829488D0AF}">
      <dgm:prSet custT="1"/>
      <dgm:spPr/>
      <dgm:t>
        <a:bodyPr/>
        <a:lstStyle/>
        <a:p>
          <a:pPr algn="l">
            <a:buFont typeface="Arial" panose="020B0604020202020204" pitchFamily="34" charset="0"/>
            <a:buChar char="•"/>
          </a:pPr>
          <a:r>
            <a:rPr lang="en-US" sz="1100" dirty="0"/>
            <a:t>Optimization and interoperability of containers on HPC systems</a:t>
          </a:r>
        </a:p>
      </dgm:t>
    </dgm:pt>
    <dgm:pt modelId="{2F01ED53-DEBB-8041-8C41-5F678B17006A}" type="parTrans" cxnId="{CB84D19C-972E-364E-9E75-2FF1E1694C6A}">
      <dgm:prSet/>
      <dgm:spPr/>
      <dgm:t>
        <a:bodyPr/>
        <a:lstStyle/>
        <a:p>
          <a:endParaRPr lang="en-US"/>
        </a:p>
      </dgm:t>
    </dgm:pt>
    <dgm:pt modelId="{BE85F8A2-3E75-C34C-AF8F-B6CD1F7B76E6}" type="sibTrans" cxnId="{CB84D19C-972E-364E-9E75-2FF1E1694C6A}">
      <dgm:prSet/>
      <dgm:spPr/>
      <dgm:t>
        <a:bodyPr/>
        <a:lstStyle/>
        <a:p>
          <a:endParaRPr lang="en-US"/>
        </a:p>
      </dgm:t>
    </dgm:pt>
    <dgm:pt modelId="{6C8DADCB-E6E4-4B49-BFE0-2D4F884EE37D}">
      <dgm:prSet custT="1"/>
      <dgm:spPr/>
      <dgm:t>
        <a:bodyPr/>
        <a:lstStyle/>
        <a:p>
          <a:pPr algn="ctr">
            <a:buFont typeface="Arial" panose="020B0604020202020204" pitchFamily="34" charset="0"/>
            <a:buChar char="•"/>
          </a:pPr>
          <a:r>
            <a:rPr lang="en-US" sz="1200" b="1" dirty="0"/>
            <a:t>NNSA ST</a:t>
          </a:r>
          <a:endParaRPr lang="en-US" sz="1200" b="0" dirty="0"/>
        </a:p>
      </dgm:t>
    </dgm:pt>
    <dgm:pt modelId="{705E6770-87A8-5641-80A2-E1D81C792263}" type="parTrans" cxnId="{184F5CAB-14BC-5845-BD94-34530187C1B0}">
      <dgm:prSet/>
      <dgm:spPr/>
      <dgm:t>
        <a:bodyPr/>
        <a:lstStyle/>
        <a:p>
          <a:endParaRPr lang="en-US"/>
        </a:p>
      </dgm:t>
    </dgm:pt>
    <dgm:pt modelId="{49CD216F-4C64-974F-AA0D-4C6C30A36257}" type="sibTrans" cxnId="{184F5CAB-14BC-5845-BD94-34530187C1B0}">
      <dgm:prSet/>
      <dgm:spPr/>
      <dgm:t>
        <a:bodyPr/>
        <a:lstStyle/>
        <a:p>
          <a:endParaRPr lang="en-US"/>
        </a:p>
      </dgm:t>
    </dgm:pt>
    <dgm:pt modelId="{ED84D457-29F7-144B-8FC5-43D05A1A405D}">
      <dgm:prSet custScaleY="121651" custT="1" custLinFactNeighborX="-252" custLinFactNeighborY="-10438"/>
      <dgm:spPr/>
      <dgm:t>
        <a:bodyPr/>
        <a:lstStyle/>
        <a:p>
          <a:pPr algn="l">
            <a:buFont typeface="Arial" panose="020B0604020202020204" pitchFamily="34" charset="0"/>
            <a:buChar char="•"/>
          </a:pPr>
          <a:r>
            <a:rPr lang="en-US" sz="1200" b="0" dirty="0"/>
            <a:t>Open source NNSA Software projects</a:t>
          </a:r>
        </a:p>
      </dgm:t>
    </dgm:pt>
    <dgm:pt modelId="{CCBC1FB9-EFE5-674B-8A8D-ECD03D65FE42}" type="parTrans" cxnId="{A0FCA5BB-7C99-6E4C-9AB5-DEF4B534CEA3}">
      <dgm:prSet/>
      <dgm:spPr/>
      <dgm:t>
        <a:bodyPr/>
        <a:lstStyle/>
        <a:p>
          <a:endParaRPr lang="en-US"/>
        </a:p>
      </dgm:t>
    </dgm:pt>
    <dgm:pt modelId="{582B9784-FD28-DC41-8453-99409136460C}" type="sibTrans" cxnId="{A0FCA5BB-7C99-6E4C-9AB5-DEF4B534CEA3}">
      <dgm:prSet/>
      <dgm:spPr/>
      <dgm:t>
        <a:bodyPr/>
        <a:lstStyle/>
        <a:p>
          <a:endParaRPr lang="en-US"/>
        </a:p>
      </dgm:t>
    </dgm:pt>
    <dgm:pt modelId="{9B77CC3D-3C6C-BA46-939E-E24C3EE70178}">
      <dgm:prSet custT="1"/>
      <dgm:spPr/>
      <dgm:t>
        <a:bodyPr/>
        <a:lstStyle/>
        <a:p>
          <a:pPr algn="l">
            <a:buFont typeface="Arial" panose="020B0604020202020204" pitchFamily="34" charset="0"/>
            <a:buChar char="•"/>
          </a:pPr>
          <a:r>
            <a:rPr lang="en-US" sz="1200" b="0" dirty="0"/>
            <a:t>Projects that have both mission role and open science role</a:t>
          </a:r>
        </a:p>
      </dgm:t>
    </dgm:pt>
    <dgm:pt modelId="{8BCE3BDB-9E0B-6146-AB44-9485C3550D2F}" type="parTrans" cxnId="{D3514786-7AE7-8246-B3BD-29DC6D4E86DA}">
      <dgm:prSet/>
      <dgm:spPr/>
      <dgm:t>
        <a:bodyPr/>
        <a:lstStyle/>
        <a:p>
          <a:endParaRPr lang="en-US"/>
        </a:p>
      </dgm:t>
    </dgm:pt>
    <dgm:pt modelId="{A2A4AEAE-D81E-524D-886B-6EE724F41AC5}" type="sibTrans" cxnId="{D3514786-7AE7-8246-B3BD-29DC6D4E86DA}">
      <dgm:prSet/>
      <dgm:spPr/>
      <dgm:t>
        <a:bodyPr/>
        <a:lstStyle/>
        <a:p>
          <a:endParaRPr lang="en-US"/>
        </a:p>
      </dgm:t>
    </dgm:pt>
    <dgm:pt modelId="{66603749-1BB8-ED46-9275-3DA171D989C2}">
      <dgm:prSet custT="1"/>
      <dgm:spPr/>
      <dgm:t>
        <a:bodyPr/>
        <a:lstStyle/>
        <a:p>
          <a:pPr algn="l">
            <a:buFont typeface="Arial" panose="020B0604020202020204" pitchFamily="34" charset="0"/>
            <a:buChar char="•"/>
          </a:pPr>
          <a:r>
            <a:rPr lang="en-US" sz="1200" b="0" dirty="0"/>
            <a:t>Cover most ST technology areas</a:t>
          </a:r>
        </a:p>
      </dgm:t>
    </dgm:pt>
    <dgm:pt modelId="{E1928C9D-6021-4342-918B-6FB89B29E699}" type="parTrans" cxnId="{C476645B-E6E0-3240-BA33-94A9C3EBBD27}">
      <dgm:prSet/>
      <dgm:spPr/>
      <dgm:t>
        <a:bodyPr/>
        <a:lstStyle/>
        <a:p>
          <a:endParaRPr lang="en-US"/>
        </a:p>
      </dgm:t>
    </dgm:pt>
    <dgm:pt modelId="{550D6089-DBB4-9748-A2D3-1AA1E07A7ED6}" type="sibTrans" cxnId="{C476645B-E6E0-3240-BA33-94A9C3EBBD27}">
      <dgm:prSet/>
      <dgm:spPr/>
      <dgm:t>
        <a:bodyPr/>
        <a:lstStyle/>
        <a:p>
          <a:endParaRPr lang="en-US"/>
        </a:p>
      </dgm:t>
    </dgm:pt>
    <dgm:pt modelId="{FA152DDD-A9EC-1642-A4BB-03093D014091}">
      <dgm:prSet custT="1"/>
      <dgm:spPr/>
      <dgm:t>
        <a:bodyPr/>
        <a:lstStyle/>
        <a:p>
          <a:pPr algn="l">
            <a:buFont typeface="Arial" panose="020B0604020202020204" pitchFamily="34" charset="0"/>
            <a:buChar char="•"/>
          </a:pPr>
          <a:r>
            <a:rPr lang="en-US" sz="1200" b="0" dirty="0"/>
            <a:t>Subject to the same planning, reporting and review processes</a:t>
          </a:r>
        </a:p>
      </dgm:t>
    </dgm:pt>
    <dgm:pt modelId="{1A9EEA57-3F07-8F47-8E1C-4CF994CEBD75}" type="parTrans" cxnId="{A927B11F-BE95-ED46-871B-A258F2F8C1FA}">
      <dgm:prSet/>
      <dgm:spPr/>
      <dgm:t>
        <a:bodyPr/>
        <a:lstStyle/>
        <a:p>
          <a:endParaRPr lang="en-US"/>
        </a:p>
      </dgm:t>
    </dgm:pt>
    <dgm:pt modelId="{A980E7CF-9880-0B46-9943-95A55208F30C}" type="sibTrans" cxnId="{A927B11F-BE95-ED46-871B-A258F2F8C1FA}">
      <dgm:prSet/>
      <dgm:spPr/>
      <dgm:t>
        <a:bodyPr/>
        <a:lstStyle/>
        <a:p>
          <a:endParaRPr lang="en-US"/>
        </a:p>
      </dgm:t>
    </dgm:pt>
    <dgm:pt modelId="{8385CC53-6CFB-8D46-B5DA-8B1FBB8244A3}">
      <dgm:prSet custT="1"/>
      <dgm:spPr/>
      <dgm:t>
        <a:bodyPr/>
        <a:lstStyle/>
        <a:p>
          <a:pPr algn="l">
            <a:buFont typeface="Arial" panose="020B0604020202020204" pitchFamily="34" charset="0"/>
            <a:buChar char="•"/>
          </a:pPr>
          <a:r>
            <a:rPr lang="en-US" sz="1200" b="0" dirty="0"/>
            <a:t>Major technical areas: New programming abstractions, math libraries, data and viz libraries</a:t>
          </a:r>
        </a:p>
      </dgm:t>
    </dgm:pt>
    <dgm:pt modelId="{CCA1E281-0F5A-A04D-BD80-391EDD18F4A4}" type="parTrans" cxnId="{8F42C8EE-1A22-6448-B199-6A44E67ACAB3}">
      <dgm:prSet/>
      <dgm:spPr/>
      <dgm:t>
        <a:bodyPr/>
        <a:lstStyle/>
        <a:p>
          <a:endParaRPr lang="en-US"/>
        </a:p>
      </dgm:t>
    </dgm:pt>
    <dgm:pt modelId="{EC1D4DFB-CD64-C640-9E54-E58AD503E4D5}" type="sibTrans" cxnId="{8F42C8EE-1A22-6448-B199-6A44E67ACAB3}">
      <dgm:prSet/>
      <dgm:spPr/>
      <dgm:t>
        <a:bodyPr/>
        <a:lstStyle/>
        <a:p>
          <a:endParaRPr lang="en-US"/>
        </a:p>
      </dgm:t>
    </dgm:pt>
    <dgm:pt modelId="{252EA8A8-8002-2849-8D14-F22C7E81DCAE}" type="pres">
      <dgm:prSet presAssocID="{3764F792-42F1-C147-B8DD-F26288B55708}" presName="Name0" presStyleCnt="0">
        <dgm:presLayoutVars>
          <dgm:dir/>
          <dgm:resizeHandles val="exact"/>
        </dgm:presLayoutVars>
      </dgm:prSet>
      <dgm:spPr/>
    </dgm:pt>
    <dgm:pt modelId="{7648AA59-4C29-3348-9156-35B8E778C51A}" type="pres">
      <dgm:prSet presAssocID="{3764F792-42F1-C147-B8DD-F26288B55708}" presName="bkgdShp" presStyleLbl="alignAccFollowNode1" presStyleIdx="0" presStyleCnt="1" custScaleY="59138" custLinFactNeighborY="-13664"/>
      <dgm:spPr/>
    </dgm:pt>
    <dgm:pt modelId="{9EEA2EEF-8E8D-3548-AFB6-5666412A35F2}" type="pres">
      <dgm:prSet presAssocID="{3764F792-42F1-C147-B8DD-F26288B55708}" presName="linComp" presStyleCnt="0"/>
      <dgm:spPr/>
    </dgm:pt>
    <dgm:pt modelId="{FC881593-4D8D-C741-80DD-722321B73D5C}" type="pres">
      <dgm:prSet presAssocID="{AB74ED81-4AEA-5E48-9435-F4E837963895}" presName="compNode" presStyleCnt="0"/>
      <dgm:spPr/>
    </dgm:pt>
    <dgm:pt modelId="{0345C958-C183-9446-943C-1129716DCA69}" type="pres">
      <dgm:prSet presAssocID="{AB74ED81-4AEA-5E48-9435-F4E837963895}" presName="node" presStyleLbl="node1" presStyleIdx="0" presStyleCnt="6" custScaleY="126693" custLinFactNeighborY="-7152">
        <dgm:presLayoutVars>
          <dgm:bulletEnabled val="1"/>
        </dgm:presLayoutVars>
      </dgm:prSet>
      <dgm:spPr/>
    </dgm:pt>
    <dgm:pt modelId="{A5E4845E-0735-FE4C-9CB1-648F5AC9A491}" type="pres">
      <dgm:prSet presAssocID="{AB74ED81-4AEA-5E48-9435-F4E837963895}" presName="invisiNode" presStyleLbl="node1" presStyleIdx="0" presStyleCnt="6"/>
      <dgm:spPr/>
    </dgm:pt>
    <dgm:pt modelId="{EB66A9A2-D42A-014B-9BAE-1973DE698672}" type="pres">
      <dgm:prSet presAssocID="{AB74ED81-4AEA-5E48-9435-F4E837963895}" presName="imagNode" presStyleLbl="fgImgPlace1" presStyleIdx="0" presStyleCnt="6" custScaleY="59138" custLinFactNeighborY="-7453"/>
      <dgm:spPr>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dgm:spPr>
    </dgm:pt>
    <dgm:pt modelId="{B012492D-3A67-CD40-B7B3-3500C3EEC01A}" type="pres">
      <dgm:prSet presAssocID="{8CE0DBEA-0A30-144F-BC41-BC7A63362144}" presName="sibTrans" presStyleLbl="sibTrans2D1" presStyleIdx="0" presStyleCnt="0"/>
      <dgm:spPr/>
    </dgm:pt>
    <dgm:pt modelId="{0339B4C2-7B14-444C-8BB2-15695469FABC}" type="pres">
      <dgm:prSet presAssocID="{A7EFB0C3-4D0F-FE4D-8334-ACC49936206C}" presName="compNode" presStyleCnt="0"/>
      <dgm:spPr/>
    </dgm:pt>
    <dgm:pt modelId="{B3A054B7-DA41-2447-B481-BB57C0EF82A0}" type="pres">
      <dgm:prSet presAssocID="{A7EFB0C3-4D0F-FE4D-8334-ACC49936206C}" presName="node" presStyleLbl="node1" presStyleIdx="1" presStyleCnt="6" custScaleY="126693" custLinFactNeighborY="-7152">
        <dgm:presLayoutVars>
          <dgm:bulletEnabled val="1"/>
        </dgm:presLayoutVars>
      </dgm:prSet>
      <dgm:spPr/>
    </dgm:pt>
    <dgm:pt modelId="{97A21062-6769-724B-B76D-365D565A5C17}" type="pres">
      <dgm:prSet presAssocID="{A7EFB0C3-4D0F-FE4D-8334-ACC49936206C}" presName="invisiNode" presStyleLbl="node1" presStyleIdx="1" presStyleCnt="6"/>
      <dgm:spPr/>
    </dgm:pt>
    <dgm:pt modelId="{52176719-CEEF-E44A-96F9-6FA3BFB1A05E}" type="pres">
      <dgm:prSet presAssocID="{A7EFB0C3-4D0F-FE4D-8334-ACC49936206C}" presName="imagNode" presStyleLbl="fgImgPlace1" presStyleIdx="1" presStyleCnt="6" custScaleY="59138" custLinFactNeighborY="-7453"/>
      <dgm:spPr>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t="-11000" b="-11000"/>
          </a:stretch>
        </a:blipFill>
      </dgm:spPr>
    </dgm:pt>
    <dgm:pt modelId="{EB3A7877-B780-1648-A4A3-1682F058ABF8}" type="pres">
      <dgm:prSet presAssocID="{01439A9D-4376-9143-B170-7C0E1D5C87B3}" presName="sibTrans" presStyleLbl="sibTrans2D1" presStyleIdx="0" presStyleCnt="0"/>
      <dgm:spPr/>
    </dgm:pt>
    <dgm:pt modelId="{276A954B-2D37-214D-A03B-6136A74F81B9}" type="pres">
      <dgm:prSet presAssocID="{BAD68DFD-8AEF-2849-B5E4-CA7936DD01FC}" presName="compNode" presStyleCnt="0"/>
      <dgm:spPr/>
    </dgm:pt>
    <dgm:pt modelId="{CE1C4F90-B657-5941-B0EC-4571F39C1522}" type="pres">
      <dgm:prSet presAssocID="{BAD68DFD-8AEF-2849-B5E4-CA7936DD01FC}" presName="node" presStyleLbl="node1" presStyleIdx="2" presStyleCnt="6" custScaleY="126693" custLinFactNeighborY="-7152">
        <dgm:presLayoutVars>
          <dgm:bulletEnabled val="1"/>
        </dgm:presLayoutVars>
      </dgm:prSet>
      <dgm:spPr/>
    </dgm:pt>
    <dgm:pt modelId="{545A5BD6-25B7-8846-A6DC-B62ADF1CF12A}" type="pres">
      <dgm:prSet presAssocID="{BAD68DFD-8AEF-2849-B5E4-CA7936DD01FC}" presName="invisiNode" presStyleLbl="node1" presStyleIdx="2" presStyleCnt="6"/>
      <dgm:spPr/>
    </dgm:pt>
    <dgm:pt modelId="{5FBD28E9-44BD-8548-A06A-82987B66625D}" type="pres">
      <dgm:prSet presAssocID="{BAD68DFD-8AEF-2849-B5E4-CA7936DD01FC}" presName="imagNode" presStyleLbl="fgImgPlace1" presStyleIdx="2" presStyleCnt="6" custScaleY="59138" custLinFactNeighborY="-7453"/>
      <dgm:spPr>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dgm:spPr>
    </dgm:pt>
    <dgm:pt modelId="{E56EBF76-9651-AC45-B324-CEDD236D72C6}" type="pres">
      <dgm:prSet presAssocID="{D996D7ED-57DD-9449-947E-791B7B567903}" presName="sibTrans" presStyleLbl="sibTrans2D1" presStyleIdx="0" presStyleCnt="0"/>
      <dgm:spPr/>
    </dgm:pt>
    <dgm:pt modelId="{A06EA865-30F9-FE4C-ABFB-E10FB36D8977}" type="pres">
      <dgm:prSet presAssocID="{4B81C3E7-6E26-6247-BC65-9F69CCC0D956}" presName="compNode" presStyleCnt="0"/>
      <dgm:spPr/>
    </dgm:pt>
    <dgm:pt modelId="{B2A3C615-C815-B04B-8DD5-5D8DD58167CD}" type="pres">
      <dgm:prSet presAssocID="{4B81C3E7-6E26-6247-BC65-9F69CCC0D956}" presName="node" presStyleLbl="node1" presStyleIdx="3" presStyleCnt="6" custScaleY="126693" custLinFactNeighborY="-7152">
        <dgm:presLayoutVars>
          <dgm:bulletEnabled val="1"/>
        </dgm:presLayoutVars>
      </dgm:prSet>
      <dgm:spPr/>
    </dgm:pt>
    <dgm:pt modelId="{75F40323-A878-FA4A-B7BF-4DCC0B8C22AC}" type="pres">
      <dgm:prSet presAssocID="{4B81C3E7-6E26-6247-BC65-9F69CCC0D956}" presName="invisiNode" presStyleLbl="node1" presStyleIdx="3" presStyleCnt="6"/>
      <dgm:spPr/>
    </dgm:pt>
    <dgm:pt modelId="{9BB4624B-7714-F343-BB71-6E201B28FE54}" type="pres">
      <dgm:prSet presAssocID="{4B81C3E7-6E26-6247-BC65-9F69CCC0D956}" presName="imagNode" presStyleLbl="fgImgPlace1" presStyleIdx="3" presStyleCnt="6" custScaleY="59138" custLinFactNeighborY="-7453"/>
      <dgm:spPr>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dgm:spPr>
    </dgm:pt>
    <dgm:pt modelId="{9863D9AC-2DB3-4E4D-AF08-F99D0AA88678}" type="pres">
      <dgm:prSet presAssocID="{12C7EA15-D514-F14B-B323-FA392DAA6A1D}" presName="sibTrans" presStyleLbl="sibTrans2D1" presStyleIdx="0" presStyleCnt="0"/>
      <dgm:spPr/>
    </dgm:pt>
    <dgm:pt modelId="{1532EEC8-8783-8B44-A938-9424A63BC521}" type="pres">
      <dgm:prSet presAssocID="{5077F0BD-0FEB-9D4C-A4C9-C717A86B22DB}" presName="compNode" presStyleCnt="0"/>
      <dgm:spPr/>
    </dgm:pt>
    <dgm:pt modelId="{F7E68588-87FD-674F-830D-4CAFAEFA8A4D}" type="pres">
      <dgm:prSet presAssocID="{5077F0BD-0FEB-9D4C-A4C9-C717A86B22DB}" presName="node" presStyleLbl="node1" presStyleIdx="4" presStyleCnt="6" custScaleY="126693" custLinFactNeighborY="-7152">
        <dgm:presLayoutVars>
          <dgm:bulletEnabled val="1"/>
        </dgm:presLayoutVars>
      </dgm:prSet>
      <dgm:spPr/>
    </dgm:pt>
    <dgm:pt modelId="{0DCB7B9C-972B-194B-B8CE-2DCE28C8E72A}" type="pres">
      <dgm:prSet presAssocID="{5077F0BD-0FEB-9D4C-A4C9-C717A86B22DB}" presName="invisiNode" presStyleLbl="node1" presStyleIdx="4" presStyleCnt="6"/>
      <dgm:spPr/>
    </dgm:pt>
    <dgm:pt modelId="{160AB296-318B-7843-910A-6C6BAC592903}" type="pres">
      <dgm:prSet presAssocID="{5077F0BD-0FEB-9D4C-A4C9-C717A86B22DB}" presName="imagNode" presStyleLbl="fgImgPlace1" presStyleIdx="4" presStyleCnt="6" custScaleY="59138" custLinFactNeighborY="-7453"/>
      <dgm:spPr>
        <a:blipFill rotWithShape="1">
          <a:blip xmlns:r="http://schemas.openxmlformats.org/officeDocument/2006/relationships" r:embed="rId5"/>
          <a:srcRect/>
          <a:stretch>
            <a:fillRect l="-7000" r="-7000"/>
          </a:stretch>
        </a:blipFill>
      </dgm:spPr>
    </dgm:pt>
    <dgm:pt modelId="{5813FBF3-E32F-1845-9E31-95B97EE4C7CA}" type="pres">
      <dgm:prSet presAssocID="{217AD95C-0A4A-F04A-B3A7-42202DFF0060}" presName="sibTrans" presStyleLbl="sibTrans2D1" presStyleIdx="0" presStyleCnt="0"/>
      <dgm:spPr/>
    </dgm:pt>
    <dgm:pt modelId="{7282D5C4-15A2-4D4C-8823-37233F71C81E}" type="pres">
      <dgm:prSet presAssocID="{6C8DADCB-E6E4-4B49-BFE0-2D4F884EE37D}" presName="compNode" presStyleCnt="0"/>
      <dgm:spPr/>
    </dgm:pt>
    <dgm:pt modelId="{C4A2D317-1283-1D40-9F5E-26A1FFF6F61E}" type="pres">
      <dgm:prSet presAssocID="{6C8DADCB-E6E4-4B49-BFE0-2D4F884EE37D}" presName="node" presStyleLbl="node1" presStyleIdx="5" presStyleCnt="6" custScaleY="124977" custLinFactNeighborX="-504" custLinFactNeighborY="-8256">
        <dgm:presLayoutVars>
          <dgm:bulletEnabled val="1"/>
        </dgm:presLayoutVars>
      </dgm:prSet>
      <dgm:spPr/>
    </dgm:pt>
    <dgm:pt modelId="{E876F2FD-35C2-9448-B0F2-8DCC19FA145E}" type="pres">
      <dgm:prSet presAssocID="{6C8DADCB-E6E4-4B49-BFE0-2D4F884EE37D}" presName="invisiNode" presStyleLbl="node1" presStyleIdx="5" presStyleCnt="6"/>
      <dgm:spPr/>
    </dgm:pt>
    <dgm:pt modelId="{1714B4EA-2149-A24B-B788-D7E3CE360BF2}" type="pres">
      <dgm:prSet presAssocID="{6C8DADCB-E6E4-4B49-BFE0-2D4F884EE37D}" presName="imagNode" presStyleLbl="fgImgPlace1" presStyleIdx="5" presStyleCnt="6" custScaleX="105198" custScaleY="58065" custLinFactNeighborX="-3741" custLinFactNeighborY="-9198"/>
      <dgm:spPr>
        <a:blipFill dpi="0" rotWithShape="1">
          <a:blip xmlns:r="http://schemas.openxmlformats.org/officeDocument/2006/relationships" r:embed="rId6" cstate="screen">
            <a:extLst>
              <a:ext uri="{28A0092B-C50C-407E-A947-70E740481C1C}">
                <a14:useLocalDpi xmlns:a14="http://schemas.microsoft.com/office/drawing/2010/main"/>
              </a:ext>
            </a:extLst>
          </a:blip>
          <a:srcRect/>
          <a:stretch>
            <a:fillRect l="1994" t="8925" r="1994" b="8925"/>
          </a:stretch>
        </a:blipFill>
      </dgm:spPr>
    </dgm:pt>
  </dgm:ptLst>
  <dgm:cxnLst>
    <dgm:cxn modelId="{269EEA08-CCFD-7B4D-8072-C1267344DA1B}" srcId="{A7EFB0C3-4D0F-FE4D-8334-ACC49936206C}" destId="{AB7980C8-2DE5-794A-BF5F-FFDF93D8B4E5}" srcOrd="1" destOrd="0" parTransId="{BF560A78-F0E4-264B-92EB-E657E89C8156}" sibTransId="{1918791A-E8AB-A443-B9A9-D0365F7BEB1B}"/>
    <dgm:cxn modelId="{DA4BF209-405E-0A40-B98C-7D0F52E24B48}" srcId="{AB74ED81-4AEA-5E48-9435-F4E837963895}" destId="{28233024-60BA-1043-8883-56C212DD403B}" srcOrd="0" destOrd="0" parTransId="{77C42482-7222-D944-843A-40601A0B0F79}" sibTransId="{702BDA6C-9197-7842-A9AC-9F1A0B804A61}"/>
    <dgm:cxn modelId="{B5E2281B-F65C-7B4C-9DA4-C1CF590F8B55}" type="presOf" srcId="{8385CC53-6CFB-8D46-B5DA-8B1FBB8244A3}" destId="{C4A2D317-1283-1D40-9F5E-26A1FFF6F61E}" srcOrd="0" destOrd="3" presId="urn:microsoft.com/office/officeart/2005/8/layout/pList2"/>
    <dgm:cxn modelId="{475E771D-ACEF-D44B-AC2B-7EBE4A73DF0B}" srcId="{AB74ED81-4AEA-5E48-9435-F4E837963895}" destId="{F0A56ED9-5A86-094F-84F5-9B337F578C0F}" srcOrd="3" destOrd="0" parTransId="{8219B488-33C0-4E47-AAFC-E0F0CB7C64D0}" sibTransId="{1574C6D3-6219-9348-B94D-7170AD3B985A}"/>
    <dgm:cxn modelId="{2CAA8B1D-1CF5-F443-97C5-906D1B985D74}" type="presOf" srcId="{9B77CC3D-3C6C-BA46-939E-E24C3EE70178}" destId="{C4A2D317-1283-1D40-9F5E-26A1FFF6F61E}" srcOrd="0" destOrd="2" presId="urn:microsoft.com/office/officeart/2005/8/layout/pList2"/>
    <dgm:cxn modelId="{AC54D31E-3C31-BB40-89CC-D7C3ADEC1A21}" type="presOf" srcId="{01E4F530-5A69-D54B-949F-77913C895C1E}" destId="{F7E68588-87FD-674F-830D-4CAFAEFA8A4D}" srcOrd="0" destOrd="2" presId="urn:microsoft.com/office/officeart/2005/8/layout/pList2"/>
    <dgm:cxn modelId="{31A4E81E-F4EC-7743-93A1-E51462E0B0E9}" srcId="{BAD68DFD-8AEF-2849-B5E4-CA7936DD01FC}" destId="{C33A4AD9-40F8-364B-8EFF-3775C60271D4}" srcOrd="3" destOrd="0" parTransId="{1CD4E444-CE4B-BC48-9CAA-B861BB7E3233}" sibTransId="{E6A9191D-4BA4-E649-A864-A2CA8F702B24}"/>
    <dgm:cxn modelId="{A927B11F-BE95-ED46-871B-A258F2F8C1FA}" srcId="{6C8DADCB-E6E4-4B49-BFE0-2D4F884EE37D}" destId="{FA152DDD-A9EC-1642-A4BB-03093D014091}" srcOrd="4" destOrd="0" parTransId="{1A9EEA57-3F07-8F47-8E1C-4CF994CEBD75}" sibTransId="{A980E7CF-9880-0B46-9943-95A55208F30C}"/>
    <dgm:cxn modelId="{508E1A2D-1E84-6946-A6BF-A564016C3E4A}" type="presOf" srcId="{E2A2B5C4-3C76-7A41-B5C3-01829488D0AF}" destId="{F7E68588-87FD-674F-830D-4CAFAEFA8A4D}" srcOrd="0" destOrd="3" presId="urn:microsoft.com/office/officeart/2005/8/layout/pList2"/>
    <dgm:cxn modelId="{2E298A39-ABDB-E847-BB51-C0D29D61D0D6}" srcId="{5077F0BD-0FEB-9D4C-A4C9-C717A86B22DB}" destId="{01E4F530-5A69-D54B-949F-77913C895C1E}" srcOrd="1" destOrd="0" parTransId="{0B468E3D-E0B9-D64D-8D4E-6C8FF866A28E}" sibTransId="{7A0EE6AA-5F97-FF4F-A178-C16B0F761281}"/>
    <dgm:cxn modelId="{35CFC23B-9CF3-6544-8A6C-CF89E38F3AA4}" srcId="{3764F792-42F1-C147-B8DD-F26288B55708}" destId="{AB74ED81-4AEA-5E48-9435-F4E837963895}" srcOrd="0" destOrd="0" parTransId="{9F202445-A405-0345-B5CF-72016FA05508}" sibTransId="{8CE0DBEA-0A30-144F-BC41-BC7A63362144}"/>
    <dgm:cxn modelId="{5CFA6343-4354-2C40-BAF8-83E1AA2D18CC}" srcId="{3764F792-42F1-C147-B8DD-F26288B55708}" destId="{A7EFB0C3-4D0F-FE4D-8334-ACC49936206C}" srcOrd="1" destOrd="0" parTransId="{390DA8FC-77D6-7243-ACC3-B96C8CB674AD}" sibTransId="{01439A9D-4376-9143-B170-7C0E1D5C87B3}"/>
    <dgm:cxn modelId="{62538D48-5C7E-294D-A95C-8C40A713C28A}" type="presOf" srcId="{01439A9D-4376-9143-B170-7C0E1D5C87B3}" destId="{EB3A7877-B780-1648-A4A3-1682F058ABF8}" srcOrd="0" destOrd="0" presId="urn:microsoft.com/office/officeart/2005/8/layout/pList2"/>
    <dgm:cxn modelId="{D21C684D-00EC-664E-A6BA-802CE95B5223}" srcId="{BAD68DFD-8AEF-2849-B5E4-CA7936DD01FC}" destId="{77B49988-0BCF-E745-92CA-45FD521E80F3}" srcOrd="0" destOrd="0" parTransId="{E760C11C-DC5F-B049-9A21-1136F4845A15}" sibTransId="{3B438DB9-D8F4-5C43-AFD2-529D99FA1099}"/>
    <dgm:cxn modelId="{C6477E4D-7A10-B74C-A031-3FC0EE56B050}" type="presOf" srcId="{FA152DDD-A9EC-1642-A4BB-03093D014091}" destId="{C4A2D317-1283-1D40-9F5E-26A1FFF6F61E}" srcOrd="0" destOrd="5" presId="urn:microsoft.com/office/officeart/2005/8/layout/pList2"/>
    <dgm:cxn modelId="{49C7C24D-0025-5C41-A1C0-D7CA4F56F169}" srcId="{3764F792-42F1-C147-B8DD-F26288B55708}" destId="{4B81C3E7-6E26-6247-BC65-9F69CCC0D956}" srcOrd="3" destOrd="0" parTransId="{C1ACCB5B-615F-A640-B4C1-A3A1C80CA6C9}" sibTransId="{12C7EA15-D514-F14B-B323-FA392DAA6A1D}"/>
    <dgm:cxn modelId="{DA8A094E-A307-974F-8C86-0F9ECDE3F596}" srcId="{A7EFB0C3-4D0F-FE4D-8334-ACC49936206C}" destId="{1A2D9E8B-E3DD-064E-88F1-DFFA573ED1FD}" srcOrd="0" destOrd="0" parTransId="{CD2EC773-9C0C-1C4A-9106-98F7CEFD6518}" sibTransId="{92512659-3130-B74E-A9EB-A87E275A18B5}"/>
    <dgm:cxn modelId="{4ADE3354-5DBF-4A40-9583-2E7ED69938F7}" type="presOf" srcId="{A7EFB0C3-4D0F-FE4D-8334-ACC49936206C}" destId="{B3A054B7-DA41-2447-B481-BB57C0EF82A0}" srcOrd="0" destOrd="0" presId="urn:microsoft.com/office/officeart/2005/8/layout/pList2"/>
    <dgm:cxn modelId="{74048B59-C212-5545-A1E2-3A604CCA7A16}" srcId="{3764F792-42F1-C147-B8DD-F26288B55708}" destId="{5077F0BD-0FEB-9D4C-A4C9-C717A86B22DB}" srcOrd="4" destOrd="0" parTransId="{9F7BCB6B-75D4-4B47-A0B1-37338799537B}" sibTransId="{217AD95C-0A4A-F04A-B3A7-42202DFF0060}"/>
    <dgm:cxn modelId="{51C5195A-0A46-5040-8598-74FE847FF043}" srcId="{5077F0BD-0FEB-9D4C-A4C9-C717A86B22DB}" destId="{3732F46D-C6DA-474F-BD3E-DB29E183381B}" srcOrd="0" destOrd="0" parTransId="{316FCDC7-7798-0F47-8868-43DF6BDCEB14}" sibTransId="{AFE81510-745F-9F42-89AD-7A8FDE9DB95B}"/>
    <dgm:cxn modelId="{C476645B-E6E0-3240-BA33-94A9C3EBBD27}" srcId="{6C8DADCB-E6E4-4B49-BFE0-2D4F884EE37D}" destId="{66603749-1BB8-ED46-9275-3DA171D989C2}" srcOrd="3" destOrd="0" parTransId="{E1928C9D-6021-4342-918B-6FB89B29E699}" sibTransId="{550D6089-DBB4-9748-A2D3-1AA1E07A7ED6}"/>
    <dgm:cxn modelId="{D0B9045E-D97C-6145-A078-5BFEB97504AC}" srcId="{5077F0BD-0FEB-9D4C-A4C9-C717A86B22DB}" destId="{1DA849CB-0B6C-3C4B-8BDF-61F695B24CCF}" srcOrd="3" destOrd="0" parTransId="{9869DB53-7D72-2842-80B0-4BE55EEA2E2C}" sibTransId="{2311ED5D-4D25-A544-90C2-BFF32C2A3EBB}"/>
    <dgm:cxn modelId="{0A6E2B60-A325-2548-9C49-6F4601D6D6B6}" type="presOf" srcId="{1A2D9E8B-E3DD-064E-88F1-DFFA573ED1FD}" destId="{B3A054B7-DA41-2447-B481-BB57C0EF82A0}" srcOrd="0" destOrd="1" presId="urn:microsoft.com/office/officeart/2005/8/layout/pList2"/>
    <dgm:cxn modelId="{AD9FA765-194E-C74D-9615-A9A2ACA75BED}" srcId="{3764F792-42F1-C147-B8DD-F26288B55708}" destId="{BAD68DFD-8AEF-2849-B5E4-CA7936DD01FC}" srcOrd="2" destOrd="0" parTransId="{1F3D3FD9-0D2D-EF40-9ED9-6E9DD1E31154}" sibTransId="{D996D7ED-57DD-9449-947E-791B7B567903}"/>
    <dgm:cxn modelId="{4C55E266-4EC3-5448-A0E9-9A539AC61DC3}" type="presOf" srcId="{B9209D07-5160-3B48-98DA-6F5408D440FF}" destId="{0345C958-C183-9446-943C-1129716DCA69}" srcOrd="0" destOrd="2" presId="urn:microsoft.com/office/officeart/2005/8/layout/pList2"/>
    <dgm:cxn modelId="{C529AB6D-9FA1-7448-96FA-3B92E7446E88}" type="presOf" srcId="{C33A4AD9-40F8-364B-8EFF-3775C60271D4}" destId="{CE1C4F90-B657-5941-B0EC-4571F39C1522}" srcOrd="0" destOrd="4" presId="urn:microsoft.com/office/officeart/2005/8/layout/pList2"/>
    <dgm:cxn modelId="{A3E26677-20E3-EA40-BB09-4CC91080B13D}" type="presOf" srcId="{BAD68DFD-8AEF-2849-B5E4-CA7936DD01FC}" destId="{CE1C4F90-B657-5941-B0EC-4571F39C1522}" srcOrd="0" destOrd="0" presId="urn:microsoft.com/office/officeart/2005/8/layout/pList2"/>
    <dgm:cxn modelId="{B0A57D78-AA23-ED4E-9C20-D59DBB0F7A5E}" type="presOf" srcId="{1F04117F-8F4A-084D-93DF-D70981E96895}" destId="{CE1C4F90-B657-5941-B0EC-4571F39C1522}" srcOrd="0" destOrd="3" presId="urn:microsoft.com/office/officeart/2005/8/layout/pList2"/>
    <dgm:cxn modelId="{19CEDF78-4677-FE47-AD90-C265F2F9C511}" type="presOf" srcId="{ED84D457-29F7-144B-8FC5-43D05A1A405D}" destId="{C4A2D317-1283-1D40-9F5E-26A1FFF6F61E}" srcOrd="0" destOrd="1" presId="urn:microsoft.com/office/officeart/2005/8/layout/pList2"/>
    <dgm:cxn modelId="{1C45A87C-8663-C948-9558-D84A1E882738}" type="presOf" srcId="{3E7583B6-9C76-BB4F-9AD6-BD5B0C2400CF}" destId="{B2A3C615-C815-B04B-8DD5-5D8DD58167CD}" srcOrd="0" destOrd="3" presId="urn:microsoft.com/office/officeart/2005/8/layout/pList2"/>
    <dgm:cxn modelId="{B122CB80-30DC-7142-A300-9CB4B140FEA7}" type="presOf" srcId="{AB7980C8-2DE5-794A-BF5F-FFDF93D8B4E5}" destId="{B3A054B7-DA41-2447-B481-BB57C0EF82A0}" srcOrd="0" destOrd="2" presId="urn:microsoft.com/office/officeart/2005/8/layout/pList2"/>
    <dgm:cxn modelId="{D3514786-7AE7-8246-B3BD-29DC6D4E86DA}" srcId="{6C8DADCB-E6E4-4B49-BFE0-2D4F884EE37D}" destId="{9B77CC3D-3C6C-BA46-939E-E24C3EE70178}" srcOrd="1" destOrd="0" parTransId="{8BCE3BDB-9E0B-6146-AB44-9485C3550D2F}" sibTransId="{A2A4AEAE-D81E-524D-886B-6EE724F41AC5}"/>
    <dgm:cxn modelId="{94C41588-A8A1-534B-84E9-75C19758CEB6}" type="presOf" srcId="{DE617936-7A9F-984C-BD86-A660A168DF84}" destId="{0345C958-C183-9446-943C-1129716DCA69}" srcOrd="0" destOrd="3" presId="urn:microsoft.com/office/officeart/2005/8/layout/pList2"/>
    <dgm:cxn modelId="{7E9A8E88-7BD6-224C-9B92-262D9A8C0DA2}" type="presOf" srcId="{AB74ED81-4AEA-5E48-9435-F4E837963895}" destId="{0345C958-C183-9446-943C-1129716DCA69}" srcOrd="0" destOrd="0" presId="urn:microsoft.com/office/officeart/2005/8/layout/pList2"/>
    <dgm:cxn modelId="{94C7929A-3B56-E94A-8836-C3CBF79E0F10}" type="presOf" srcId="{3764F792-42F1-C147-B8DD-F26288B55708}" destId="{252EA8A8-8002-2849-8D14-F22C7E81DCAE}" srcOrd="0" destOrd="0" presId="urn:microsoft.com/office/officeart/2005/8/layout/pList2"/>
    <dgm:cxn modelId="{CB84D19C-972E-364E-9E75-2FF1E1694C6A}" srcId="{5077F0BD-0FEB-9D4C-A4C9-C717A86B22DB}" destId="{E2A2B5C4-3C76-7A41-B5C3-01829488D0AF}" srcOrd="2" destOrd="0" parTransId="{2F01ED53-DEBB-8041-8C41-5F678B17006A}" sibTransId="{BE85F8A2-3E75-C34C-AF8F-B6CD1F7B76E6}"/>
    <dgm:cxn modelId="{EC7D8AA7-D952-FE42-8C45-191D13AA1819}" type="presOf" srcId="{4CEADBC9-D12A-DA4E-BF50-C822D349475E}" destId="{B2A3C615-C815-B04B-8DD5-5D8DD58167CD}" srcOrd="0" destOrd="1" presId="urn:microsoft.com/office/officeart/2005/8/layout/pList2"/>
    <dgm:cxn modelId="{FE4CC8A8-C882-3F4D-800E-968FA97B406B}" srcId="{BAD68DFD-8AEF-2849-B5E4-CA7936DD01FC}" destId="{1F04117F-8F4A-084D-93DF-D70981E96895}" srcOrd="2" destOrd="0" parTransId="{C4237A6B-2BBE-9046-95FB-1661423C7EBF}" sibTransId="{A6C1B647-E053-474B-B017-8B885D659DBC}"/>
    <dgm:cxn modelId="{184F5CAB-14BC-5845-BD94-34530187C1B0}" srcId="{3764F792-42F1-C147-B8DD-F26288B55708}" destId="{6C8DADCB-E6E4-4B49-BFE0-2D4F884EE37D}" srcOrd="5" destOrd="0" parTransId="{705E6770-87A8-5641-80A2-E1D81C792263}" sibTransId="{49CD216F-4C64-974F-AA0D-4C6C30A36257}"/>
    <dgm:cxn modelId="{B549E5AB-AFDF-5848-8A4A-67048B8E8369}" srcId="{AB74ED81-4AEA-5E48-9435-F4E837963895}" destId="{DE617936-7A9F-984C-BD86-A660A168DF84}" srcOrd="2" destOrd="0" parTransId="{470B5451-AC4D-DE41-A0DD-6B65138675F3}" sibTransId="{C4D36FAA-55AA-A148-80EC-F946F5F0953E}"/>
    <dgm:cxn modelId="{6F5B42B0-3775-AB48-A5DC-D711C542BC48}" type="presOf" srcId="{77B49988-0BCF-E745-92CA-45FD521E80F3}" destId="{CE1C4F90-B657-5941-B0EC-4571F39C1522}" srcOrd="0" destOrd="1" presId="urn:microsoft.com/office/officeart/2005/8/layout/pList2"/>
    <dgm:cxn modelId="{95DCC2B2-CD76-8940-8385-2A00D4C56A93}" type="presOf" srcId="{F0A56ED9-5A86-094F-84F5-9B337F578C0F}" destId="{0345C958-C183-9446-943C-1129716DCA69}" srcOrd="0" destOrd="4" presId="urn:microsoft.com/office/officeart/2005/8/layout/pList2"/>
    <dgm:cxn modelId="{172437B5-1298-194E-ADF2-166748D96A99}" type="presOf" srcId="{3732F46D-C6DA-474F-BD3E-DB29E183381B}" destId="{F7E68588-87FD-674F-830D-4CAFAEFA8A4D}" srcOrd="0" destOrd="1" presId="urn:microsoft.com/office/officeart/2005/8/layout/pList2"/>
    <dgm:cxn modelId="{79F46CB9-94CA-BB43-9F40-0D5649DFCBF3}" srcId="{BAD68DFD-8AEF-2849-B5E4-CA7936DD01FC}" destId="{E5C6380B-D925-5F4D-B9AE-538BDED4657F}" srcOrd="1" destOrd="0" parTransId="{D2C95011-9DFD-014E-A554-D909F284B48B}" sibTransId="{841DE6F0-3112-F94C-A30C-30A7B4ABFF3A}"/>
    <dgm:cxn modelId="{A0FCA5BB-7C99-6E4C-9AB5-DEF4B534CEA3}" srcId="{6C8DADCB-E6E4-4B49-BFE0-2D4F884EE37D}" destId="{ED84D457-29F7-144B-8FC5-43D05A1A405D}" srcOrd="0" destOrd="0" parTransId="{CCBC1FB9-EFE5-674B-8A8D-ECD03D65FE42}" sibTransId="{582B9784-FD28-DC41-8453-99409136460C}"/>
    <dgm:cxn modelId="{EFBC93BE-315A-DA44-8195-E84144D2E277}" srcId="{4B81C3E7-6E26-6247-BC65-9F69CCC0D956}" destId="{3E7583B6-9C76-BB4F-9AD6-BD5B0C2400CF}" srcOrd="2" destOrd="0" parTransId="{711B0BEA-C8B2-EA47-AE9B-BFA6714DCB17}" sibTransId="{2347D6EB-A26E-DC42-9138-8CA111358124}"/>
    <dgm:cxn modelId="{CB4558CA-3315-1D44-8F58-1A4C99A3CAE2}" type="presOf" srcId="{12C7EA15-D514-F14B-B323-FA392DAA6A1D}" destId="{9863D9AC-2DB3-4E4D-AF08-F99D0AA88678}" srcOrd="0" destOrd="0" presId="urn:microsoft.com/office/officeart/2005/8/layout/pList2"/>
    <dgm:cxn modelId="{B987AFCB-5BAE-1147-90E6-24DFCCAF2462}" srcId="{AB74ED81-4AEA-5E48-9435-F4E837963895}" destId="{B9209D07-5160-3B48-98DA-6F5408D440FF}" srcOrd="1" destOrd="0" parTransId="{F18B1DA3-27C1-3F48-9ACA-87DFC33321E8}" sibTransId="{6A79BE2D-3E2D-D44F-AEE0-A82F56879756}"/>
    <dgm:cxn modelId="{2CA0D6D0-E4F2-3244-835E-ADC0A3E46CF3}" srcId="{4B81C3E7-6E26-6247-BC65-9F69CCC0D956}" destId="{FF42460A-ECDC-CA4C-A43E-E49AB64A337A}" srcOrd="1" destOrd="0" parTransId="{98E0052B-CFBF-014C-B33B-CACD299AF704}" sibTransId="{EA29AB7F-7211-6F4A-9153-FCC27A4DF068}"/>
    <dgm:cxn modelId="{8A8E8CD4-77A0-BB4C-8574-1CC1A5284FA3}" type="presOf" srcId="{5077F0BD-0FEB-9D4C-A4C9-C717A86B22DB}" destId="{F7E68588-87FD-674F-830D-4CAFAEFA8A4D}" srcOrd="0" destOrd="0" presId="urn:microsoft.com/office/officeart/2005/8/layout/pList2"/>
    <dgm:cxn modelId="{F2D1CCD5-5FBF-D048-B10E-8D08355A52EA}" type="presOf" srcId="{D996D7ED-57DD-9449-947E-791B7B567903}" destId="{E56EBF76-9651-AC45-B324-CEDD236D72C6}" srcOrd="0" destOrd="0" presId="urn:microsoft.com/office/officeart/2005/8/layout/pList2"/>
    <dgm:cxn modelId="{8C2EB7D9-7C16-ED47-830C-9D4F141005E3}" type="presOf" srcId="{66603749-1BB8-ED46-9275-3DA171D989C2}" destId="{C4A2D317-1283-1D40-9F5E-26A1FFF6F61E}" srcOrd="0" destOrd="4" presId="urn:microsoft.com/office/officeart/2005/8/layout/pList2"/>
    <dgm:cxn modelId="{3D80A0DA-9B4A-E34E-A11C-BD6B51B9849F}" type="presOf" srcId="{1DA849CB-0B6C-3C4B-8BDF-61F695B24CCF}" destId="{F7E68588-87FD-674F-830D-4CAFAEFA8A4D}" srcOrd="0" destOrd="4" presId="urn:microsoft.com/office/officeart/2005/8/layout/pList2"/>
    <dgm:cxn modelId="{711224DD-7070-6641-9ED1-19AE04041C27}" type="presOf" srcId="{28233024-60BA-1043-8883-56C212DD403B}" destId="{0345C958-C183-9446-943C-1129716DCA69}" srcOrd="0" destOrd="1" presId="urn:microsoft.com/office/officeart/2005/8/layout/pList2"/>
    <dgm:cxn modelId="{AE255CDD-64F5-394A-9D7D-8FBDBB50E168}" type="presOf" srcId="{6C8DADCB-E6E4-4B49-BFE0-2D4F884EE37D}" destId="{C4A2D317-1283-1D40-9F5E-26A1FFF6F61E}" srcOrd="0" destOrd="0" presId="urn:microsoft.com/office/officeart/2005/8/layout/pList2"/>
    <dgm:cxn modelId="{E18CF9E1-8224-7947-9619-A9DCEB5835D1}" type="presOf" srcId="{FF42460A-ECDC-CA4C-A43E-E49AB64A337A}" destId="{B2A3C615-C815-B04B-8DD5-5D8DD58167CD}" srcOrd="0" destOrd="2" presId="urn:microsoft.com/office/officeart/2005/8/layout/pList2"/>
    <dgm:cxn modelId="{6D4129E3-3328-EE4E-B252-17AB80D948FF}" type="presOf" srcId="{217AD95C-0A4A-F04A-B3A7-42202DFF0060}" destId="{5813FBF3-E32F-1845-9E31-95B97EE4C7CA}" srcOrd="0" destOrd="0" presId="urn:microsoft.com/office/officeart/2005/8/layout/pList2"/>
    <dgm:cxn modelId="{C80FACE4-BE12-0C41-90D9-6C5161C82EE7}" type="presOf" srcId="{E5C6380B-D925-5F4D-B9AE-538BDED4657F}" destId="{CE1C4F90-B657-5941-B0EC-4571F39C1522}" srcOrd="0" destOrd="2" presId="urn:microsoft.com/office/officeart/2005/8/layout/pList2"/>
    <dgm:cxn modelId="{8F42C8EE-1A22-6448-B199-6A44E67ACAB3}" srcId="{6C8DADCB-E6E4-4B49-BFE0-2D4F884EE37D}" destId="{8385CC53-6CFB-8D46-B5DA-8B1FBB8244A3}" srcOrd="2" destOrd="0" parTransId="{CCA1E281-0F5A-A04D-BD80-391EDD18F4A4}" sibTransId="{EC1D4DFB-CD64-C640-9E54-E58AD503E4D5}"/>
    <dgm:cxn modelId="{85EBE6EE-7B17-BA42-BF58-D9418EFF6D14}" srcId="{4B81C3E7-6E26-6247-BC65-9F69CCC0D956}" destId="{4CEADBC9-D12A-DA4E-BF50-C822D349475E}" srcOrd="0" destOrd="0" parTransId="{BEB82F01-4678-FE41-8D81-A153B547D302}" sibTransId="{9E95EC7C-BED0-BD4B-A026-A056E1FDB626}"/>
    <dgm:cxn modelId="{B6C986F4-9689-A547-A0B7-DCC3551E0BAE}" type="presOf" srcId="{8CE0DBEA-0A30-144F-BC41-BC7A63362144}" destId="{B012492D-3A67-CD40-B7B3-3500C3EEC01A}" srcOrd="0" destOrd="0" presId="urn:microsoft.com/office/officeart/2005/8/layout/pList2"/>
    <dgm:cxn modelId="{FAF20FF9-6577-0F46-A319-1177DABD2C62}" type="presOf" srcId="{4B81C3E7-6E26-6247-BC65-9F69CCC0D956}" destId="{B2A3C615-C815-B04B-8DD5-5D8DD58167CD}" srcOrd="0" destOrd="0" presId="urn:microsoft.com/office/officeart/2005/8/layout/pList2"/>
    <dgm:cxn modelId="{BF13CC54-A326-EC48-8326-6855F25B015E}" type="presParOf" srcId="{252EA8A8-8002-2849-8D14-F22C7E81DCAE}" destId="{7648AA59-4C29-3348-9156-35B8E778C51A}" srcOrd="0" destOrd="0" presId="urn:microsoft.com/office/officeart/2005/8/layout/pList2"/>
    <dgm:cxn modelId="{2B5AE79F-1B3C-1F41-8A52-0B7E49C9BBCA}" type="presParOf" srcId="{252EA8A8-8002-2849-8D14-F22C7E81DCAE}" destId="{9EEA2EEF-8E8D-3548-AFB6-5666412A35F2}" srcOrd="1" destOrd="0" presId="urn:microsoft.com/office/officeart/2005/8/layout/pList2"/>
    <dgm:cxn modelId="{7602E6D8-F0F7-AE4F-93D7-1B9DAFBB305E}" type="presParOf" srcId="{9EEA2EEF-8E8D-3548-AFB6-5666412A35F2}" destId="{FC881593-4D8D-C741-80DD-722321B73D5C}" srcOrd="0" destOrd="0" presId="urn:microsoft.com/office/officeart/2005/8/layout/pList2"/>
    <dgm:cxn modelId="{DA78E226-AFDE-6542-B277-F4E2790C134A}" type="presParOf" srcId="{FC881593-4D8D-C741-80DD-722321B73D5C}" destId="{0345C958-C183-9446-943C-1129716DCA69}" srcOrd="0" destOrd="0" presId="urn:microsoft.com/office/officeart/2005/8/layout/pList2"/>
    <dgm:cxn modelId="{AE828FE5-AC3B-F44C-A5A1-1FA7D8EF6459}" type="presParOf" srcId="{FC881593-4D8D-C741-80DD-722321B73D5C}" destId="{A5E4845E-0735-FE4C-9CB1-648F5AC9A491}" srcOrd="1" destOrd="0" presId="urn:microsoft.com/office/officeart/2005/8/layout/pList2"/>
    <dgm:cxn modelId="{322C472A-EA2E-F443-9030-5E4A8E722FAB}" type="presParOf" srcId="{FC881593-4D8D-C741-80DD-722321B73D5C}" destId="{EB66A9A2-D42A-014B-9BAE-1973DE698672}" srcOrd="2" destOrd="0" presId="urn:microsoft.com/office/officeart/2005/8/layout/pList2"/>
    <dgm:cxn modelId="{BD7E4321-FBDD-224E-A4DA-1DE954C09288}" type="presParOf" srcId="{9EEA2EEF-8E8D-3548-AFB6-5666412A35F2}" destId="{B012492D-3A67-CD40-B7B3-3500C3EEC01A}" srcOrd="1" destOrd="0" presId="urn:microsoft.com/office/officeart/2005/8/layout/pList2"/>
    <dgm:cxn modelId="{8FA60316-8849-B442-A1F7-E1B8E7BB9A78}" type="presParOf" srcId="{9EEA2EEF-8E8D-3548-AFB6-5666412A35F2}" destId="{0339B4C2-7B14-444C-8BB2-15695469FABC}" srcOrd="2" destOrd="0" presId="urn:microsoft.com/office/officeart/2005/8/layout/pList2"/>
    <dgm:cxn modelId="{B96EFBB8-2FBE-AE4A-8DB8-D5DC20D23989}" type="presParOf" srcId="{0339B4C2-7B14-444C-8BB2-15695469FABC}" destId="{B3A054B7-DA41-2447-B481-BB57C0EF82A0}" srcOrd="0" destOrd="0" presId="urn:microsoft.com/office/officeart/2005/8/layout/pList2"/>
    <dgm:cxn modelId="{8EE9BB20-B964-5042-A385-428FCBDDE616}" type="presParOf" srcId="{0339B4C2-7B14-444C-8BB2-15695469FABC}" destId="{97A21062-6769-724B-B76D-365D565A5C17}" srcOrd="1" destOrd="0" presId="urn:microsoft.com/office/officeart/2005/8/layout/pList2"/>
    <dgm:cxn modelId="{6CE48B14-78AA-F64F-852B-FB1CB421A00E}" type="presParOf" srcId="{0339B4C2-7B14-444C-8BB2-15695469FABC}" destId="{52176719-CEEF-E44A-96F9-6FA3BFB1A05E}" srcOrd="2" destOrd="0" presId="urn:microsoft.com/office/officeart/2005/8/layout/pList2"/>
    <dgm:cxn modelId="{4288A3FB-C0C7-E24B-9476-1C815C8B8FD2}" type="presParOf" srcId="{9EEA2EEF-8E8D-3548-AFB6-5666412A35F2}" destId="{EB3A7877-B780-1648-A4A3-1682F058ABF8}" srcOrd="3" destOrd="0" presId="urn:microsoft.com/office/officeart/2005/8/layout/pList2"/>
    <dgm:cxn modelId="{15770CF9-F950-A14A-873C-C7E9792FAD83}" type="presParOf" srcId="{9EEA2EEF-8E8D-3548-AFB6-5666412A35F2}" destId="{276A954B-2D37-214D-A03B-6136A74F81B9}" srcOrd="4" destOrd="0" presId="urn:microsoft.com/office/officeart/2005/8/layout/pList2"/>
    <dgm:cxn modelId="{46875914-B9B1-BC42-937B-DF456E8B1E35}" type="presParOf" srcId="{276A954B-2D37-214D-A03B-6136A74F81B9}" destId="{CE1C4F90-B657-5941-B0EC-4571F39C1522}" srcOrd="0" destOrd="0" presId="urn:microsoft.com/office/officeart/2005/8/layout/pList2"/>
    <dgm:cxn modelId="{A15FCCE7-41BB-2E42-89C1-8CBF092885A9}" type="presParOf" srcId="{276A954B-2D37-214D-A03B-6136A74F81B9}" destId="{545A5BD6-25B7-8846-A6DC-B62ADF1CF12A}" srcOrd="1" destOrd="0" presId="urn:microsoft.com/office/officeart/2005/8/layout/pList2"/>
    <dgm:cxn modelId="{6A8767E2-A403-D14F-B5F6-DD9C5E236E8E}" type="presParOf" srcId="{276A954B-2D37-214D-A03B-6136A74F81B9}" destId="{5FBD28E9-44BD-8548-A06A-82987B66625D}" srcOrd="2" destOrd="0" presId="urn:microsoft.com/office/officeart/2005/8/layout/pList2"/>
    <dgm:cxn modelId="{FA65700C-C0FE-1043-A2CC-03778DB94AE1}" type="presParOf" srcId="{9EEA2EEF-8E8D-3548-AFB6-5666412A35F2}" destId="{E56EBF76-9651-AC45-B324-CEDD236D72C6}" srcOrd="5" destOrd="0" presId="urn:microsoft.com/office/officeart/2005/8/layout/pList2"/>
    <dgm:cxn modelId="{D171A82F-F46E-584C-8E5F-0159189E8A8D}" type="presParOf" srcId="{9EEA2EEF-8E8D-3548-AFB6-5666412A35F2}" destId="{A06EA865-30F9-FE4C-ABFB-E10FB36D8977}" srcOrd="6" destOrd="0" presId="urn:microsoft.com/office/officeart/2005/8/layout/pList2"/>
    <dgm:cxn modelId="{B5435DF2-D0AD-C04F-AB60-68886AB9DF44}" type="presParOf" srcId="{A06EA865-30F9-FE4C-ABFB-E10FB36D8977}" destId="{B2A3C615-C815-B04B-8DD5-5D8DD58167CD}" srcOrd="0" destOrd="0" presId="urn:microsoft.com/office/officeart/2005/8/layout/pList2"/>
    <dgm:cxn modelId="{4D0D6C17-D390-3F47-B892-BC3D8FA147D6}" type="presParOf" srcId="{A06EA865-30F9-FE4C-ABFB-E10FB36D8977}" destId="{75F40323-A878-FA4A-B7BF-4DCC0B8C22AC}" srcOrd="1" destOrd="0" presId="urn:microsoft.com/office/officeart/2005/8/layout/pList2"/>
    <dgm:cxn modelId="{840778A2-94EF-8844-99A4-7622B2095B9A}" type="presParOf" srcId="{A06EA865-30F9-FE4C-ABFB-E10FB36D8977}" destId="{9BB4624B-7714-F343-BB71-6E201B28FE54}" srcOrd="2" destOrd="0" presId="urn:microsoft.com/office/officeart/2005/8/layout/pList2"/>
    <dgm:cxn modelId="{1C726385-DF9A-3248-A7CD-E9A44CA8111B}" type="presParOf" srcId="{9EEA2EEF-8E8D-3548-AFB6-5666412A35F2}" destId="{9863D9AC-2DB3-4E4D-AF08-F99D0AA88678}" srcOrd="7" destOrd="0" presId="urn:microsoft.com/office/officeart/2005/8/layout/pList2"/>
    <dgm:cxn modelId="{49A02B2A-0D36-5F4D-AF68-86D61E495F8A}" type="presParOf" srcId="{9EEA2EEF-8E8D-3548-AFB6-5666412A35F2}" destId="{1532EEC8-8783-8B44-A938-9424A63BC521}" srcOrd="8" destOrd="0" presId="urn:microsoft.com/office/officeart/2005/8/layout/pList2"/>
    <dgm:cxn modelId="{EBD76710-EC6B-2043-BC07-D3D468BC3F2E}" type="presParOf" srcId="{1532EEC8-8783-8B44-A938-9424A63BC521}" destId="{F7E68588-87FD-674F-830D-4CAFAEFA8A4D}" srcOrd="0" destOrd="0" presId="urn:microsoft.com/office/officeart/2005/8/layout/pList2"/>
    <dgm:cxn modelId="{79E98F1A-12F7-5244-A27D-FD88FD611715}" type="presParOf" srcId="{1532EEC8-8783-8B44-A938-9424A63BC521}" destId="{0DCB7B9C-972B-194B-B8CE-2DCE28C8E72A}" srcOrd="1" destOrd="0" presId="urn:microsoft.com/office/officeart/2005/8/layout/pList2"/>
    <dgm:cxn modelId="{21FE4FE1-43DE-144A-AFDB-9D9C158AF68F}" type="presParOf" srcId="{1532EEC8-8783-8B44-A938-9424A63BC521}" destId="{160AB296-318B-7843-910A-6C6BAC592903}" srcOrd="2" destOrd="0" presId="urn:microsoft.com/office/officeart/2005/8/layout/pList2"/>
    <dgm:cxn modelId="{702509BD-F28D-8B46-81E2-E867590EF0E7}" type="presParOf" srcId="{9EEA2EEF-8E8D-3548-AFB6-5666412A35F2}" destId="{5813FBF3-E32F-1845-9E31-95B97EE4C7CA}" srcOrd="9" destOrd="0" presId="urn:microsoft.com/office/officeart/2005/8/layout/pList2"/>
    <dgm:cxn modelId="{B0C2A4F8-5CD5-9640-953B-B49824B439B9}" type="presParOf" srcId="{9EEA2EEF-8E8D-3548-AFB6-5666412A35F2}" destId="{7282D5C4-15A2-4D4C-8823-37233F71C81E}" srcOrd="10" destOrd="0" presId="urn:microsoft.com/office/officeart/2005/8/layout/pList2"/>
    <dgm:cxn modelId="{BECAC1CC-660C-A345-AD23-5697AEB960FE}" type="presParOf" srcId="{7282D5C4-15A2-4D4C-8823-37233F71C81E}" destId="{C4A2D317-1283-1D40-9F5E-26A1FFF6F61E}" srcOrd="0" destOrd="0" presId="urn:microsoft.com/office/officeart/2005/8/layout/pList2"/>
    <dgm:cxn modelId="{33BA02AA-B2BE-0A4E-B0F8-E1D60EEB89B0}" type="presParOf" srcId="{7282D5C4-15A2-4D4C-8823-37233F71C81E}" destId="{E876F2FD-35C2-9448-B0F2-8DCC19FA145E}" srcOrd="1" destOrd="0" presId="urn:microsoft.com/office/officeart/2005/8/layout/pList2"/>
    <dgm:cxn modelId="{A3EBC5B2-BB7E-F742-8115-9C3CEE134595}" type="presParOf" srcId="{7282D5C4-15A2-4D4C-8823-37233F71C81E}" destId="{1714B4EA-2149-A24B-B788-D7E3CE360BF2}"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322999-4D81-4ADE-9FBE-F46382ADAC2A}" type="doc">
      <dgm:prSet loTypeId="urn:microsoft.com/office/officeart/2005/8/layout/default" loCatId="process" qsTypeId="urn:microsoft.com/office/officeart/2005/8/quickstyle/simple1" qsCatId="simple" csTypeId="urn:microsoft.com/office/officeart/2005/8/colors/accent1_2" csCatId="accent1" phldr="1"/>
      <dgm:spPr/>
      <dgm:t>
        <a:bodyPr/>
        <a:lstStyle/>
        <a:p>
          <a:endParaRPr lang="en-US"/>
        </a:p>
      </dgm:t>
    </dgm:pt>
    <dgm:pt modelId="{B8D7EB25-651D-4664-A31B-185D15ECB63F}">
      <dgm:prSet/>
      <dgm:spPr>
        <a:solidFill>
          <a:schemeClr val="accent6"/>
        </a:solidFill>
      </dgm:spPr>
      <dgm:t>
        <a:bodyPr anchor="t"/>
        <a:lstStyle/>
        <a:p>
          <a:r>
            <a:rPr lang="en-US" b="1" dirty="0"/>
            <a:t>PESO</a:t>
          </a:r>
        </a:p>
        <a:p>
          <a:r>
            <a:rPr lang="en-US" dirty="0"/>
            <a:t>Stewarding, evolving and integrating a cohesive ecosystem for DOE software</a:t>
          </a:r>
        </a:p>
      </dgm:t>
    </dgm:pt>
    <dgm:pt modelId="{560EF760-A572-40FD-81E5-77FBDE4E60B9}" type="parTrans" cxnId="{9B0809FD-42F3-4DE4-9398-54C4F905795C}">
      <dgm:prSet/>
      <dgm:spPr/>
      <dgm:t>
        <a:bodyPr/>
        <a:lstStyle/>
        <a:p>
          <a:endParaRPr lang="en-US"/>
        </a:p>
      </dgm:t>
    </dgm:pt>
    <dgm:pt modelId="{1C30350A-650C-4EDA-A854-9E3E6DEA2F44}" type="sibTrans" cxnId="{9B0809FD-42F3-4DE4-9398-54C4F905795C}">
      <dgm:prSet/>
      <dgm:spPr/>
      <dgm:t>
        <a:bodyPr/>
        <a:lstStyle/>
        <a:p>
          <a:endParaRPr lang="en-US"/>
        </a:p>
      </dgm:t>
    </dgm:pt>
    <dgm:pt modelId="{7D8CD6E6-2C7E-4169-A065-C876122C208A}">
      <dgm:prSet/>
      <dgm:spPr/>
      <dgm:t>
        <a:bodyPr anchor="t"/>
        <a:lstStyle/>
        <a:p>
          <a:r>
            <a:rPr lang="en-US" b="1" dirty="0"/>
            <a:t>FASTMATH</a:t>
          </a:r>
        </a:p>
        <a:p>
          <a:r>
            <a:rPr lang="en-US" dirty="0"/>
            <a:t>Stewardship, advancement, and integration for math and ML/AI packages</a:t>
          </a:r>
        </a:p>
      </dgm:t>
    </dgm:pt>
    <dgm:pt modelId="{3A377DC1-6952-4D19-950C-3E628EE6307E}" type="parTrans" cxnId="{4A4A9D72-2BFB-4F2F-AE0F-DC9F4736C13C}">
      <dgm:prSet/>
      <dgm:spPr/>
      <dgm:t>
        <a:bodyPr/>
        <a:lstStyle/>
        <a:p>
          <a:endParaRPr lang="en-US"/>
        </a:p>
      </dgm:t>
    </dgm:pt>
    <dgm:pt modelId="{125A1E2A-1459-40AC-88BD-B136BFAC0F38}" type="sibTrans" cxnId="{4A4A9D72-2BFB-4F2F-AE0F-DC9F4736C13C}">
      <dgm:prSet/>
      <dgm:spPr/>
      <dgm:t>
        <a:bodyPr/>
        <a:lstStyle/>
        <a:p>
          <a:endParaRPr lang="en-US"/>
        </a:p>
      </dgm:t>
    </dgm:pt>
    <dgm:pt modelId="{069742EB-5696-4711-820C-0F945FE68FEE}">
      <dgm:prSet/>
      <dgm:spPr/>
      <dgm:t>
        <a:bodyPr anchor="t"/>
        <a:lstStyle/>
        <a:p>
          <a:r>
            <a:rPr lang="en-US" b="1" dirty="0"/>
            <a:t>SWAS</a:t>
          </a:r>
        </a:p>
        <a:p>
          <a:r>
            <a:rPr lang="en-US" dirty="0"/>
            <a:t>Stewardship and project support for scientific workflow software and its community</a:t>
          </a:r>
        </a:p>
      </dgm:t>
    </dgm:pt>
    <dgm:pt modelId="{2EDBE6C5-2E14-49D1-90E2-5945C8710244}" type="parTrans" cxnId="{F079526E-D639-4915-A948-BF17FD9CE5FE}">
      <dgm:prSet/>
      <dgm:spPr/>
      <dgm:t>
        <a:bodyPr/>
        <a:lstStyle/>
        <a:p>
          <a:endParaRPr lang="en-US"/>
        </a:p>
      </dgm:t>
    </dgm:pt>
    <dgm:pt modelId="{C9E8EE45-2E75-40CE-936F-7F573187499F}" type="sibTrans" cxnId="{F079526E-D639-4915-A948-BF17FD9CE5FE}">
      <dgm:prSet/>
      <dgm:spPr/>
      <dgm:t>
        <a:bodyPr/>
        <a:lstStyle/>
        <a:p>
          <a:endParaRPr lang="en-US"/>
        </a:p>
      </dgm:t>
    </dgm:pt>
    <dgm:pt modelId="{9CAE0310-4E77-4587-B159-5D6535F398BA}">
      <dgm:prSet/>
      <dgm:spPr/>
      <dgm:t>
        <a:bodyPr anchor="t"/>
        <a:lstStyle/>
        <a:p>
          <a:r>
            <a:rPr lang="en-US" b="1" dirty="0"/>
            <a:t>S4PST</a:t>
          </a:r>
        </a:p>
        <a:p>
          <a:r>
            <a:rPr lang="en-US" dirty="0"/>
            <a:t>Stewardship, advancement and engagement for programming systems</a:t>
          </a:r>
        </a:p>
      </dgm:t>
    </dgm:pt>
    <dgm:pt modelId="{D2E5CF58-3A14-4038-BEF5-4CA0F444E9FF}" type="parTrans" cxnId="{FE0FDDEF-A910-4668-9B13-F0E210E3793F}">
      <dgm:prSet/>
      <dgm:spPr/>
      <dgm:t>
        <a:bodyPr/>
        <a:lstStyle/>
        <a:p>
          <a:endParaRPr lang="en-US"/>
        </a:p>
      </dgm:t>
    </dgm:pt>
    <dgm:pt modelId="{3D414972-FC36-4AA3-82F5-6A2C9011A271}" type="sibTrans" cxnId="{FE0FDDEF-A910-4668-9B13-F0E210E3793F}">
      <dgm:prSet/>
      <dgm:spPr/>
      <dgm:t>
        <a:bodyPr/>
        <a:lstStyle/>
        <a:p>
          <a:endParaRPr lang="en-US"/>
        </a:p>
      </dgm:t>
    </dgm:pt>
    <dgm:pt modelId="{485639E2-4C57-4201-8A20-1352ECBA7C1D}">
      <dgm:prSet/>
      <dgm:spPr/>
      <dgm:t>
        <a:bodyPr anchor="t"/>
        <a:lstStyle/>
        <a:p>
          <a:r>
            <a:rPr lang="en-US" b="1" dirty="0"/>
            <a:t>STEP</a:t>
          </a:r>
        </a:p>
        <a:p>
          <a:r>
            <a:rPr lang="en-US" dirty="0"/>
            <a:t>Stewardship, advancement of software tools for understanding performance and behavior</a:t>
          </a:r>
        </a:p>
      </dgm:t>
    </dgm:pt>
    <dgm:pt modelId="{41938227-240B-4CCA-AD05-831133A5683C}" type="parTrans" cxnId="{576EDACC-AF9F-4B00-9DCB-355408ACC9E0}">
      <dgm:prSet/>
      <dgm:spPr/>
      <dgm:t>
        <a:bodyPr/>
        <a:lstStyle/>
        <a:p>
          <a:endParaRPr lang="en-US"/>
        </a:p>
      </dgm:t>
    </dgm:pt>
    <dgm:pt modelId="{A710DC48-F12E-422A-B468-423A86C63098}" type="sibTrans" cxnId="{576EDACC-AF9F-4B00-9DCB-355408ACC9E0}">
      <dgm:prSet/>
      <dgm:spPr/>
      <dgm:t>
        <a:bodyPr/>
        <a:lstStyle/>
        <a:p>
          <a:endParaRPr lang="en-US"/>
        </a:p>
      </dgm:t>
    </dgm:pt>
    <dgm:pt modelId="{7B7F21AB-5361-49EB-B3A4-661BED4149CD}">
      <dgm:prSet/>
      <dgm:spPr>
        <a:solidFill>
          <a:schemeClr val="accent1"/>
        </a:solidFill>
      </dgm:spPr>
      <dgm:t>
        <a:bodyPr anchor="t"/>
        <a:lstStyle/>
        <a:p>
          <a:r>
            <a:rPr lang="en-US" b="1" dirty="0"/>
            <a:t>COLABS</a:t>
          </a:r>
        </a:p>
        <a:p>
          <a:r>
            <a:rPr lang="en-US" dirty="0"/>
            <a:t>Training, workforce development, and building the RSE community</a:t>
          </a:r>
        </a:p>
      </dgm:t>
    </dgm:pt>
    <dgm:pt modelId="{33CDC271-21F8-4EBD-B36C-74951D0B23F1}" type="parTrans" cxnId="{169DB032-0234-4D99-B1F9-A50886571372}">
      <dgm:prSet/>
      <dgm:spPr/>
      <dgm:t>
        <a:bodyPr/>
        <a:lstStyle/>
        <a:p>
          <a:endParaRPr lang="en-US"/>
        </a:p>
      </dgm:t>
    </dgm:pt>
    <dgm:pt modelId="{7390612B-818D-4EDC-834E-256DF573061D}" type="sibTrans" cxnId="{169DB032-0234-4D99-B1F9-A50886571372}">
      <dgm:prSet/>
      <dgm:spPr/>
      <dgm:t>
        <a:bodyPr/>
        <a:lstStyle/>
        <a:p>
          <a:endParaRPr lang="en-US"/>
        </a:p>
      </dgm:t>
    </dgm:pt>
    <dgm:pt modelId="{0CE555CA-69B0-44D7-90EF-2EFDECD0E8C6}">
      <dgm:prSet/>
      <dgm:spPr/>
      <dgm:t>
        <a:bodyPr anchor="t"/>
        <a:lstStyle/>
        <a:p>
          <a:r>
            <a:rPr lang="en-US" b="1" dirty="0"/>
            <a:t>CORSA</a:t>
          </a:r>
        </a:p>
        <a:p>
          <a:r>
            <a:rPr lang="en-US" dirty="0"/>
            <a:t>Partnering with foundations to provide sustainable pathways for scientific software</a:t>
          </a:r>
        </a:p>
      </dgm:t>
    </dgm:pt>
    <dgm:pt modelId="{596E9D62-B35C-4D05-9172-EF83D961F366}" type="parTrans" cxnId="{8B8EA720-FA39-4151-93D4-112C79478F0C}">
      <dgm:prSet/>
      <dgm:spPr/>
      <dgm:t>
        <a:bodyPr/>
        <a:lstStyle/>
        <a:p>
          <a:endParaRPr lang="en-US"/>
        </a:p>
      </dgm:t>
    </dgm:pt>
    <dgm:pt modelId="{16DFC017-8CBE-477D-9D49-FC50D0B7082C}" type="sibTrans" cxnId="{8B8EA720-FA39-4151-93D4-112C79478F0C}">
      <dgm:prSet/>
      <dgm:spPr/>
      <dgm:t>
        <a:bodyPr/>
        <a:lstStyle/>
        <a:p>
          <a:endParaRPr lang="en-US"/>
        </a:p>
      </dgm:t>
    </dgm:pt>
    <dgm:pt modelId="{B4CB06A9-CAC7-6C48-A80E-AB4A65783326}">
      <dgm:prSet/>
      <dgm:spPr/>
      <dgm:t>
        <a:bodyPr anchor="t"/>
        <a:lstStyle/>
        <a:p>
          <a:r>
            <a:rPr lang="en-US" b="1" dirty="0"/>
            <a:t>RAPIDS</a:t>
          </a:r>
        </a:p>
        <a:p>
          <a:r>
            <a:rPr lang="en-US" dirty="0"/>
            <a:t>Stewardship, advancement, and integration for data, visualization and ML/AI packages</a:t>
          </a:r>
        </a:p>
      </dgm:t>
    </dgm:pt>
    <dgm:pt modelId="{74597793-1E98-E544-A8BA-A6684320B686}" type="parTrans" cxnId="{1F0224FF-B47D-E44B-9615-36B71A9C227B}">
      <dgm:prSet/>
      <dgm:spPr/>
      <dgm:t>
        <a:bodyPr/>
        <a:lstStyle/>
        <a:p>
          <a:endParaRPr lang="en-US"/>
        </a:p>
      </dgm:t>
    </dgm:pt>
    <dgm:pt modelId="{FECF3DA2-F261-1B49-A947-05C02E554D84}" type="sibTrans" cxnId="{1F0224FF-B47D-E44B-9615-36B71A9C227B}">
      <dgm:prSet/>
      <dgm:spPr/>
      <dgm:t>
        <a:bodyPr/>
        <a:lstStyle/>
        <a:p>
          <a:endParaRPr lang="en-US"/>
        </a:p>
      </dgm:t>
    </dgm:pt>
    <dgm:pt modelId="{8823CBC5-D841-8745-8813-DD29FA7D2C7E}" type="pres">
      <dgm:prSet presAssocID="{F7322999-4D81-4ADE-9FBE-F46382ADAC2A}" presName="diagram" presStyleCnt="0">
        <dgm:presLayoutVars>
          <dgm:dir/>
          <dgm:resizeHandles val="exact"/>
        </dgm:presLayoutVars>
      </dgm:prSet>
      <dgm:spPr/>
    </dgm:pt>
    <dgm:pt modelId="{F412D59F-193B-3C46-ABF0-0E5ED5565A06}" type="pres">
      <dgm:prSet presAssocID="{7B7F21AB-5361-49EB-B3A4-661BED4149CD}" presName="node" presStyleLbl="node1" presStyleIdx="0" presStyleCnt="8">
        <dgm:presLayoutVars>
          <dgm:bulletEnabled val="1"/>
        </dgm:presLayoutVars>
      </dgm:prSet>
      <dgm:spPr/>
    </dgm:pt>
    <dgm:pt modelId="{FAF13952-62B2-C449-AD99-8137BB5D7197}" type="pres">
      <dgm:prSet presAssocID="{7390612B-818D-4EDC-834E-256DF573061D}" presName="sibTrans" presStyleCnt="0"/>
      <dgm:spPr/>
    </dgm:pt>
    <dgm:pt modelId="{3290BA8B-B376-9A44-A860-35A86DF7D960}" type="pres">
      <dgm:prSet presAssocID="{0CE555CA-69B0-44D7-90EF-2EFDECD0E8C6}" presName="node" presStyleLbl="node1" presStyleIdx="1" presStyleCnt="8">
        <dgm:presLayoutVars>
          <dgm:bulletEnabled val="1"/>
        </dgm:presLayoutVars>
      </dgm:prSet>
      <dgm:spPr/>
    </dgm:pt>
    <dgm:pt modelId="{BD013A0E-46B8-7648-B077-2FCC6A9C008C}" type="pres">
      <dgm:prSet presAssocID="{16DFC017-8CBE-477D-9D49-FC50D0B7082C}" presName="sibTrans" presStyleCnt="0"/>
      <dgm:spPr/>
    </dgm:pt>
    <dgm:pt modelId="{7289E9E3-0591-B145-8AC8-64533761DCC9}" type="pres">
      <dgm:prSet presAssocID="{7D8CD6E6-2C7E-4169-A065-C876122C208A}" presName="node" presStyleLbl="node1" presStyleIdx="2" presStyleCnt="8">
        <dgm:presLayoutVars>
          <dgm:bulletEnabled val="1"/>
        </dgm:presLayoutVars>
      </dgm:prSet>
      <dgm:spPr/>
    </dgm:pt>
    <dgm:pt modelId="{73176396-D5D8-E54D-9220-3E531510D5CE}" type="pres">
      <dgm:prSet presAssocID="{125A1E2A-1459-40AC-88BD-B136BFAC0F38}" presName="sibTrans" presStyleCnt="0"/>
      <dgm:spPr/>
    </dgm:pt>
    <dgm:pt modelId="{40F14DD5-E2B0-8A4B-AE2B-A21DF1273231}" type="pres">
      <dgm:prSet presAssocID="{B8D7EB25-651D-4664-A31B-185D15ECB63F}" presName="node" presStyleLbl="node1" presStyleIdx="3" presStyleCnt="8">
        <dgm:presLayoutVars>
          <dgm:bulletEnabled val="1"/>
        </dgm:presLayoutVars>
      </dgm:prSet>
      <dgm:spPr/>
    </dgm:pt>
    <dgm:pt modelId="{921E40AF-0B1E-C645-9611-A1CE118F4C64}" type="pres">
      <dgm:prSet presAssocID="{1C30350A-650C-4EDA-A854-9E3E6DEA2F44}" presName="sibTrans" presStyleCnt="0"/>
      <dgm:spPr/>
    </dgm:pt>
    <dgm:pt modelId="{C8F7B502-7855-F749-916A-F076A36677F3}" type="pres">
      <dgm:prSet presAssocID="{B4CB06A9-CAC7-6C48-A80E-AB4A65783326}" presName="node" presStyleLbl="node1" presStyleIdx="4" presStyleCnt="8">
        <dgm:presLayoutVars>
          <dgm:bulletEnabled val="1"/>
        </dgm:presLayoutVars>
      </dgm:prSet>
      <dgm:spPr/>
    </dgm:pt>
    <dgm:pt modelId="{21BFE389-3189-394F-9191-08260E4B9B19}" type="pres">
      <dgm:prSet presAssocID="{FECF3DA2-F261-1B49-A947-05C02E554D84}" presName="sibTrans" presStyleCnt="0"/>
      <dgm:spPr/>
    </dgm:pt>
    <dgm:pt modelId="{5D16A542-7EF5-4042-AFA6-0D65572EF40E}" type="pres">
      <dgm:prSet presAssocID="{9CAE0310-4E77-4587-B159-5D6535F398BA}" presName="node" presStyleLbl="node1" presStyleIdx="5" presStyleCnt="8">
        <dgm:presLayoutVars>
          <dgm:bulletEnabled val="1"/>
        </dgm:presLayoutVars>
      </dgm:prSet>
      <dgm:spPr/>
    </dgm:pt>
    <dgm:pt modelId="{4A0C3FB3-75FB-B546-A83A-CDF85B4ED2FD}" type="pres">
      <dgm:prSet presAssocID="{3D414972-FC36-4AA3-82F5-6A2C9011A271}" presName="sibTrans" presStyleCnt="0"/>
      <dgm:spPr/>
    </dgm:pt>
    <dgm:pt modelId="{407F205D-BE5C-B740-872B-40701C6B2E47}" type="pres">
      <dgm:prSet presAssocID="{485639E2-4C57-4201-8A20-1352ECBA7C1D}" presName="node" presStyleLbl="node1" presStyleIdx="6" presStyleCnt="8">
        <dgm:presLayoutVars>
          <dgm:bulletEnabled val="1"/>
        </dgm:presLayoutVars>
      </dgm:prSet>
      <dgm:spPr/>
    </dgm:pt>
    <dgm:pt modelId="{37583897-22E1-0645-A851-676299CA38A1}" type="pres">
      <dgm:prSet presAssocID="{A710DC48-F12E-422A-B468-423A86C63098}" presName="sibTrans" presStyleCnt="0"/>
      <dgm:spPr/>
    </dgm:pt>
    <dgm:pt modelId="{45D6C519-98C9-994B-8FAE-1C286E7C2C28}" type="pres">
      <dgm:prSet presAssocID="{069742EB-5696-4711-820C-0F945FE68FEE}" presName="node" presStyleLbl="node1" presStyleIdx="7" presStyleCnt="8">
        <dgm:presLayoutVars>
          <dgm:bulletEnabled val="1"/>
        </dgm:presLayoutVars>
      </dgm:prSet>
      <dgm:spPr/>
    </dgm:pt>
  </dgm:ptLst>
  <dgm:cxnLst>
    <dgm:cxn modelId="{4EE28708-8EAF-A345-8B0C-1E37D4BC37DF}" type="presOf" srcId="{485639E2-4C57-4201-8A20-1352ECBA7C1D}" destId="{407F205D-BE5C-B740-872B-40701C6B2E47}" srcOrd="0" destOrd="0" presId="urn:microsoft.com/office/officeart/2005/8/layout/default"/>
    <dgm:cxn modelId="{51453B19-73C3-E048-8C13-6A94786B1F60}" type="presOf" srcId="{0CE555CA-69B0-44D7-90EF-2EFDECD0E8C6}" destId="{3290BA8B-B376-9A44-A860-35A86DF7D960}" srcOrd="0" destOrd="0" presId="urn:microsoft.com/office/officeart/2005/8/layout/default"/>
    <dgm:cxn modelId="{8B8EA720-FA39-4151-93D4-112C79478F0C}" srcId="{F7322999-4D81-4ADE-9FBE-F46382ADAC2A}" destId="{0CE555CA-69B0-44D7-90EF-2EFDECD0E8C6}" srcOrd="1" destOrd="0" parTransId="{596E9D62-B35C-4D05-9172-EF83D961F366}" sibTransId="{16DFC017-8CBE-477D-9D49-FC50D0B7082C}"/>
    <dgm:cxn modelId="{169DB032-0234-4D99-B1F9-A50886571372}" srcId="{F7322999-4D81-4ADE-9FBE-F46382ADAC2A}" destId="{7B7F21AB-5361-49EB-B3A4-661BED4149CD}" srcOrd="0" destOrd="0" parTransId="{33CDC271-21F8-4EBD-B36C-74951D0B23F1}" sibTransId="{7390612B-818D-4EDC-834E-256DF573061D}"/>
    <dgm:cxn modelId="{3FBC0140-2C6D-CB43-BC7C-ACF4B25B1C6A}" type="presOf" srcId="{7B7F21AB-5361-49EB-B3A4-661BED4149CD}" destId="{F412D59F-193B-3C46-ABF0-0E5ED5565A06}" srcOrd="0" destOrd="0" presId="urn:microsoft.com/office/officeart/2005/8/layout/default"/>
    <dgm:cxn modelId="{00E0394D-E15C-9F46-B704-7EFF34EA6D5C}" type="presOf" srcId="{F7322999-4D81-4ADE-9FBE-F46382ADAC2A}" destId="{8823CBC5-D841-8745-8813-DD29FA7D2C7E}" srcOrd="0" destOrd="0" presId="urn:microsoft.com/office/officeart/2005/8/layout/default"/>
    <dgm:cxn modelId="{1FA9ED59-3C36-3043-ACA2-12BAEF4ADB33}" type="presOf" srcId="{B8D7EB25-651D-4664-A31B-185D15ECB63F}" destId="{40F14DD5-E2B0-8A4B-AE2B-A21DF1273231}" srcOrd="0" destOrd="0" presId="urn:microsoft.com/office/officeart/2005/8/layout/default"/>
    <dgm:cxn modelId="{196F5D65-D09A-D445-BED7-A4F00B3BC92C}" type="presOf" srcId="{069742EB-5696-4711-820C-0F945FE68FEE}" destId="{45D6C519-98C9-994B-8FAE-1C286E7C2C28}" srcOrd="0" destOrd="0" presId="urn:microsoft.com/office/officeart/2005/8/layout/default"/>
    <dgm:cxn modelId="{F079526E-D639-4915-A948-BF17FD9CE5FE}" srcId="{F7322999-4D81-4ADE-9FBE-F46382ADAC2A}" destId="{069742EB-5696-4711-820C-0F945FE68FEE}" srcOrd="7" destOrd="0" parTransId="{2EDBE6C5-2E14-49D1-90E2-5945C8710244}" sibTransId="{C9E8EE45-2E75-40CE-936F-7F573187499F}"/>
    <dgm:cxn modelId="{4A4A9D72-2BFB-4F2F-AE0F-DC9F4736C13C}" srcId="{F7322999-4D81-4ADE-9FBE-F46382ADAC2A}" destId="{7D8CD6E6-2C7E-4169-A065-C876122C208A}" srcOrd="2" destOrd="0" parTransId="{3A377DC1-6952-4D19-950C-3E628EE6307E}" sibTransId="{125A1E2A-1459-40AC-88BD-B136BFAC0F38}"/>
    <dgm:cxn modelId="{CC71A37B-EA0D-D644-AB87-CEAEF0FDA4B1}" type="presOf" srcId="{B4CB06A9-CAC7-6C48-A80E-AB4A65783326}" destId="{C8F7B502-7855-F749-916A-F076A36677F3}" srcOrd="0" destOrd="0" presId="urn:microsoft.com/office/officeart/2005/8/layout/default"/>
    <dgm:cxn modelId="{4371B37F-E9ED-C448-8BF7-890EB6B4150D}" type="presOf" srcId="{7D8CD6E6-2C7E-4169-A065-C876122C208A}" destId="{7289E9E3-0591-B145-8AC8-64533761DCC9}" srcOrd="0" destOrd="0" presId="urn:microsoft.com/office/officeart/2005/8/layout/default"/>
    <dgm:cxn modelId="{1823EBC7-5008-914D-A2BE-D6255F9D1C5A}" type="presOf" srcId="{9CAE0310-4E77-4587-B159-5D6535F398BA}" destId="{5D16A542-7EF5-4042-AFA6-0D65572EF40E}" srcOrd="0" destOrd="0" presId="urn:microsoft.com/office/officeart/2005/8/layout/default"/>
    <dgm:cxn modelId="{576EDACC-AF9F-4B00-9DCB-355408ACC9E0}" srcId="{F7322999-4D81-4ADE-9FBE-F46382ADAC2A}" destId="{485639E2-4C57-4201-8A20-1352ECBA7C1D}" srcOrd="6" destOrd="0" parTransId="{41938227-240B-4CCA-AD05-831133A5683C}" sibTransId="{A710DC48-F12E-422A-B468-423A86C63098}"/>
    <dgm:cxn modelId="{FE0FDDEF-A910-4668-9B13-F0E210E3793F}" srcId="{F7322999-4D81-4ADE-9FBE-F46382ADAC2A}" destId="{9CAE0310-4E77-4587-B159-5D6535F398BA}" srcOrd="5" destOrd="0" parTransId="{D2E5CF58-3A14-4038-BEF5-4CA0F444E9FF}" sibTransId="{3D414972-FC36-4AA3-82F5-6A2C9011A271}"/>
    <dgm:cxn modelId="{9B0809FD-42F3-4DE4-9398-54C4F905795C}" srcId="{F7322999-4D81-4ADE-9FBE-F46382ADAC2A}" destId="{B8D7EB25-651D-4664-A31B-185D15ECB63F}" srcOrd="3" destOrd="0" parTransId="{560EF760-A572-40FD-81E5-77FBDE4E60B9}" sibTransId="{1C30350A-650C-4EDA-A854-9E3E6DEA2F44}"/>
    <dgm:cxn modelId="{1F0224FF-B47D-E44B-9615-36B71A9C227B}" srcId="{F7322999-4D81-4ADE-9FBE-F46382ADAC2A}" destId="{B4CB06A9-CAC7-6C48-A80E-AB4A65783326}" srcOrd="4" destOrd="0" parTransId="{74597793-1E98-E544-A8BA-A6684320B686}" sibTransId="{FECF3DA2-F261-1B49-A947-05C02E554D84}"/>
    <dgm:cxn modelId="{CE38BCBB-FA59-084F-9128-840A93D280D6}" type="presParOf" srcId="{8823CBC5-D841-8745-8813-DD29FA7D2C7E}" destId="{F412D59F-193B-3C46-ABF0-0E5ED5565A06}" srcOrd="0" destOrd="0" presId="urn:microsoft.com/office/officeart/2005/8/layout/default"/>
    <dgm:cxn modelId="{F4ED9130-CDDF-E64C-80A4-03EB901D6C31}" type="presParOf" srcId="{8823CBC5-D841-8745-8813-DD29FA7D2C7E}" destId="{FAF13952-62B2-C449-AD99-8137BB5D7197}" srcOrd="1" destOrd="0" presId="urn:microsoft.com/office/officeart/2005/8/layout/default"/>
    <dgm:cxn modelId="{D43A0D4A-61A2-B544-9B9D-00999FA621B9}" type="presParOf" srcId="{8823CBC5-D841-8745-8813-DD29FA7D2C7E}" destId="{3290BA8B-B376-9A44-A860-35A86DF7D960}" srcOrd="2" destOrd="0" presId="urn:microsoft.com/office/officeart/2005/8/layout/default"/>
    <dgm:cxn modelId="{6FD83D65-D249-7B45-9704-E5157E457763}" type="presParOf" srcId="{8823CBC5-D841-8745-8813-DD29FA7D2C7E}" destId="{BD013A0E-46B8-7648-B077-2FCC6A9C008C}" srcOrd="3" destOrd="0" presId="urn:microsoft.com/office/officeart/2005/8/layout/default"/>
    <dgm:cxn modelId="{2A348877-7E20-CE4E-A432-7260C13BFC96}" type="presParOf" srcId="{8823CBC5-D841-8745-8813-DD29FA7D2C7E}" destId="{7289E9E3-0591-B145-8AC8-64533761DCC9}" srcOrd="4" destOrd="0" presId="urn:microsoft.com/office/officeart/2005/8/layout/default"/>
    <dgm:cxn modelId="{258CB116-0391-D74F-903D-8F9B58CA4C5B}" type="presParOf" srcId="{8823CBC5-D841-8745-8813-DD29FA7D2C7E}" destId="{73176396-D5D8-E54D-9220-3E531510D5CE}" srcOrd="5" destOrd="0" presId="urn:microsoft.com/office/officeart/2005/8/layout/default"/>
    <dgm:cxn modelId="{F9DA39A9-EA99-AA40-A532-810AAB617871}" type="presParOf" srcId="{8823CBC5-D841-8745-8813-DD29FA7D2C7E}" destId="{40F14DD5-E2B0-8A4B-AE2B-A21DF1273231}" srcOrd="6" destOrd="0" presId="urn:microsoft.com/office/officeart/2005/8/layout/default"/>
    <dgm:cxn modelId="{36473ABF-3F70-C740-8674-BA06A0637419}" type="presParOf" srcId="{8823CBC5-D841-8745-8813-DD29FA7D2C7E}" destId="{921E40AF-0B1E-C645-9611-A1CE118F4C64}" srcOrd="7" destOrd="0" presId="urn:microsoft.com/office/officeart/2005/8/layout/default"/>
    <dgm:cxn modelId="{C84F48FA-934D-864C-B7CC-084FADE2A8D7}" type="presParOf" srcId="{8823CBC5-D841-8745-8813-DD29FA7D2C7E}" destId="{C8F7B502-7855-F749-916A-F076A36677F3}" srcOrd="8" destOrd="0" presId="urn:microsoft.com/office/officeart/2005/8/layout/default"/>
    <dgm:cxn modelId="{23B43296-BC0D-6D42-8939-402403CADCD6}" type="presParOf" srcId="{8823CBC5-D841-8745-8813-DD29FA7D2C7E}" destId="{21BFE389-3189-394F-9191-08260E4B9B19}" srcOrd="9" destOrd="0" presId="urn:microsoft.com/office/officeart/2005/8/layout/default"/>
    <dgm:cxn modelId="{5B2E52C9-A0AB-764F-BF7A-FCB019E0CE63}" type="presParOf" srcId="{8823CBC5-D841-8745-8813-DD29FA7D2C7E}" destId="{5D16A542-7EF5-4042-AFA6-0D65572EF40E}" srcOrd="10" destOrd="0" presId="urn:microsoft.com/office/officeart/2005/8/layout/default"/>
    <dgm:cxn modelId="{49B42B27-087E-934C-B1BF-7DFE3F2B144D}" type="presParOf" srcId="{8823CBC5-D841-8745-8813-DD29FA7D2C7E}" destId="{4A0C3FB3-75FB-B546-A83A-CDF85B4ED2FD}" srcOrd="11" destOrd="0" presId="urn:microsoft.com/office/officeart/2005/8/layout/default"/>
    <dgm:cxn modelId="{AFFF6FE0-FBE7-7D49-B99A-9AA4714F7803}" type="presParOf" srcId="{8823CBC5-D841-8745-8813-DD29FA7D2C7E}" destId="{407F205D-BE5C-B740-872B-40701C6B2E47}" srcOrd="12" destOrd="0" presId="urn:microsoft.com/office/officeart/2005/8/layout/default"/>
    <dgm:cxn modelId="{D649D90C-ADCF-7A46-8CD9-06BC331FC271}" type="presParOf" srcId="{8823CBC5-D841-8745-8813-DD29FA7D2C7E}" destId="{37583897-22E1-0645-A851-676299CA38A1}" srcOrd="13" destOrd="0" presId="urn:microsoft.com/office/officeart/2005/8/layout/default"/>
    <dgm:cxn modelId="{923143CC-FFBA-2840-90D1-DF4DFAFC5EA2}" type="presParOf" srcId="{8823CBC5-D841-8745-8813-DD29FA7D2C7E}" destId="{45D6C519-98C9-994B-8FAE-1C286E7C2C28}" srcOrd="1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8AA59-4C29-3348-9156-35B8E778C51A}">
      <dsp:nvSpPr>
        <dsp:cNvPr id="0" name=""/>
        <dsp:cNvSpPr/>
      </dsp:nvSpPr>
      <dsp:spPr>
        <a:xfrm>
          <a:off x="0" y="176893"/>
          <a:ext cx="11372473" cy="1545901"/>
        </a:xfrm>
        <a:prstGeom prst="roundRect">
          <a:avLst>
            <a:gd name="adj" fmla="val 10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66A9A2-D42A-014B-9BAE-1973DE698672}">
      <dsp:nvSpPr>
        <dsp:cNvPr id="0" name=""/>
        <dsp:cNvSpPr/>
      </dsp:nvSpPr>
      <dsp:spPr>
        <a:xfrm>
          <a:off x="347713" y="384118"/>
          <a:ext cx="1629590" cy="1133660"/>
        </a:xfrm>
        <a:prstGeom prst="roundRect">
          <a:avLst>
            <a:gd name="adj" fmla="val 10000"/>
          </a:avLst>
        </a:prstGeom>
        <a:blipFill rotWithShape="1">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45C958-C183-9446-943C-1129716DCA69}">
      <dsp:nvSpPr>
        <dsp:cNvPr id="0" name=""/>
        <dsp:cNvSpPr/>
      </dsp:nvSpPr>
      <dsp:spPr>
        <a:xfrm rot="10800000">
          <a:off x="347713" y="1745930"/>
          <a:ext cx="1629590" cy="4047789"/>
        </a:xfrm>
        <a:prstGeom prst="round2SameRect">
          <a:avLst>
            <a:gd name="adj1" fmla="val 10500"/>
            <a:gd name="adj2" fmla="val 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b="1" kern="1200" dirty="0"/>
            <a:t>Programming Models &amp; Runtimes </a:t>
          </a:r>
          <a:endParaRPr lang="en-US" sz="1100" kern="1200" dirty="0"/>
        </a:p>
        <a:p>
          <a:pPr marL="57150" lvl="1" indent="-57150" algn="l" defTabSz="466725">
            <a:lnSpc>
              <a:spcPct val="90000"/>
            </a:lnSpc>
            <a:spcBef>
              <a:spcPct val="0"/>
            </a:spcBef>
            <a:spcAft>
              <a:spcPct val="15000"/>
            </a:spcAft>
            <a:buChar char="•"/>
          </a:pPr>
          <a:r>
            <a:rPr lang="en-US" sz="1050" kern="1200" dirty="0"/>
            <a:t>Enhance and get ready for exascale the widely used MPI and OpenMP programming models  (hybrid programming models, deep memory copies)</a:t>
          </a:r>
        </a:p>
        <a:p>
          <a:pPr marL="57150" lvl="1" indent="-57150" algn="l" defTabSz="466725">
            <a:lnSpc>
              <a:spcPct val="90000"/>
            </a:lnSpc>
            <a:spcBef>
              <a:spcPct val="0"/>
            </a:spcBef>
            <a:spcAft>
              <a:spcPct val="15000"/>
            </a:spcAft>
            <a:buChar char="•"/>
          </a:pPr>
          <a:r>
            <a:rPr lang="en-US" sz="1050" kern="1200" dirty="0"/>
            <a:t>Development of performance portability tools (e.g. Kokkos and Raja) </a:t>
          </a:r>
        </a:p>
        <a:p>
          <a:pPr marL="57150" lvl="1" indent="-57150" algn="l" defTabSz="466725">
            <a:lnSpc>
              <a:spcPct val="90000"/>
            </a:lnSpc>
            <a:spcBef>
              <a:spcPct val="0"/>
            </a:spcBef>
            <a:spcAft>
              <a:spcPct val="15000"/>
            </a:spcAft>
            <a:buChar char="•"/>
          </a:pPr>
          <a:r>
            <a:rPr lang="en-US" sz="1050" kern="1200" dirty="0"/>
            <a:t>Support alternate models for potential benefits and risk mitigation: PGAS (UPC++/GASNet) ,task-based models (Legion, PaRSEC) </a:t>
          </a:r>
        </a:p>
        <a:p>
          <a:pPr marL="57150" lvl="1" indent="-57150" algn="l" defTabSz="466725">
            <a:lnSpc>
              <a:spcPct val="90000"/>
            </a:lnSpc>
            <a:spcBef>
              <a:spcPct val="0"/>
            </a:spcBef>
            <a:spcAft>
              <a:spcPct val="15000"/>
            </a:spcAft>
            <a:buChar char="•"/>
          </a:pPr>
          <a:r>
            <a:rPr lang="en-US" sz="1050" kern="1200" dirty="0"/>
            <a:t>Libraries for deep memory hierarchy and power management</a:t>
          </a:r>
        </a:p>
      </dsp:txBody>
      <dsp:txXfrm rot="10800000">
        <a:off x="397829" y="1745930"/>
        <a:ext cx="1529358" cy="3997673"/>
      </dsp:txXfrm>
    </dsp:sp>
    <dsp:sp modelId="{52176719-CEEF-E44A-96F9-6FA3BFB1A05E}">
      <dsp:nvSpPr>
        <dsp:cNvPr id="0" name=""/>
        <dsp:cNvSpPr/>
      </dsp:nvSpPr>
      <dsp:spPr>
        <a:xfrm>
          <a:off x="2140263" y="384118"/>
          <a:ext cx="1629590" cy="1133660"/>
        </a:xfrm>
        <a:prstGeom prst="roundRect">
          <a:avLst>
            <a:gd name="adj" fmla="val 10000"/>
          </a:avLst>
        </a:prstGeom>
        <a:blipFill rotWithShape="1">
          <a:blip xmlns:r="http://schemas.openxmlformats.org/officeDocument/2006/relationships" r:embed="rId2" cstate="screen">
            <a:extLst>
              <a:ext uri="{28A0092B-C50C-407E-A947-70E740481C1C}">
                <a14:useLocalDpi xmlns:a14="http://schemas.microsoft.com/office/drawing/2010/main"/>
              </a:ext>
            </a:extLst>
          </a:blip>
          <a:srcRect/>
          <a:stretch>
            <a:fillRect t="-11000" b="-1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054B7-DA41-2447-B481-BB57C0EF82A0}">
      <dsp:nvSpPr>
        <dsp:cNvPr id="0" name=""/>
        <dsp:cNvSpPr/>
      </dsp:nvSpPr>
      <dsp:spPr>
        <a:xfrm rot="10800000">
          <a:off x="2140263" y="1745930"/>
          <a:ext cx="1629590" cy="4047789"/>
        </a:xfrm>
        <a:prstGeom prst="round2SameRect">
          <a:avLst>
            <a:gd name="adj1" fmla="val 10500"/>
            <a:gd name="adj2" fmla="val 0"/>
          </a:avLst>
        </a:prstGeom>
        <a:solidFill>
          <a:schemeClr val="accent3">
            <a:hueOff val="2023444"/>
            <a:satOff val="-1949"/>
            <a:lumOff val="15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t>Development Tools </a:t>
          </a:r>
          <a:endParaRPr lang="en-US" sz="1400" kern="1200" dirty="0"/>
        </a:p>
        <a:p>
          <a:pPr marL="114300" lvl="1" indent="-114300" algn="l" defTabSz="533400">
            <a:lnSpc>
              <a:spcPct val="90000"/>
            </a:lnSpc>
            <a:spcBef>
              <a:spcPct val="0"/>
            </a:spcBef>
            <a:spcAft>
              <a:spcPct val="15000"/>
            </a:spcAft>
            <a:buChar char="•"/>
          </a:pPr>
          <a:r>
            <a:rPr lang="en-US" sz="1200" kern="1200" dirty="0"/>
            <a:t>Continued, multifaceted capabilities in portable, open-source LLVM compiler ecosystem to support expected ECP architectures, including support for F18 </a:t>
          </a:r>
        </a:p>
        <a:p>
          <a:pPr marL="114300" lvl="1" indent="-114300" algn="l" defTabSz="533400">
            <a:lnSpc>
              <a:spcPct val="90000"/>
            </a:lnSpc>
            <a:spcBef>
              <a:spcPct val="0"/>
            </a:spcBef>
            <a:spcAft>
              <a:spcPct val="15000"/>
            </a:spcAft>
            <a:buChar char="•"/>
          </a:pPr>
          <a:r>
            <a:rPr lang="en-US" sz="1200" kern="1200" dirty="0"/>
            <a:t>Performance analysis tools that accommodate new architectures, programming models, e.g., PAPI, Tau </a:t>
          </a:r>
        </a:p>
      </dsp:txBody>
      <dsp:txXfrm rot="10800000">
        <a:off x="2190379" y="1745930"/>
        <a:ext cx="1529358" cy="3997673"/>
      </dsp:txXfrm>
    </dsp:sp>
    <dsp:sp modelId="{5FBD28E9-44BD-8548-A06A-82987B66625D}">
      <dsp:nvSpPr>
        <dsp:cNvPr id="0" name=""/>
        <dsp:cNvSpPr/>
      </dsp:nvSpPr>
      <dsp:spPr>
        <a:xfrm>
          <a:off x="3932813" y="384118"/>
          <a:ext cx="1629590" cy="1133660"/>
        </a:xfrm>
        <a:prstGeom prst="roundRect">
          <a:avLst>
            <a:gd name="adj" fmla="val 10000"/>
          </a:avLst>
        </a:prstGeom>
        <a:blipFill rotWithShape="1">
          <a:blip xmlns:r="http://schemas.openxmlformats.org/officeDocument/2006/relationships" r:embed="rId3" cstate="screen">
            <a:extLst>
              <a:ext uri="{28A0092B-C50C-407E-A947-70E740481C1C}">
                <a14:useLocalDpi xmlns:a14="http://schemas.microsoft.com/office/drawing/2010/main"/>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1C4F90-B657-5941-B0EC-4571F39C1522}">
      <dsp:nvSpPr>
        <dsp:cNvPr id="0" name=""/>
        <dsp:cNvSpPr/>
      </dsp:nvSpPr>
      <dsp:spPr>
        <a:xfrm rot="10800000">
          <a:off x="3932813" y="1745930"/>
          <a:ext cx="1629590" cy="4047789"/>
        </a:xfrm>
        <a:prstGeom prst="round2SameRect">
          <a:avLst>
            <a:gd name="adj1" fmla="val 10500"/>
            <a:gd name="adj2" fmla="val 0"/>
          </a:avLst>
        </a:prstGeom>
        <a:solidFill>
          <a:schemeClr val="accent3">
            <a:hueOff val="4046889"/>
            <a:satOff val="-3899"/>
            <a:lumOff val="31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dirty="0"/>
            <a:t>Math Libraries </a:t>
          </a:r>
          <a:endParaRPr lang="en-US" sz="1200" kern="1200" dirty="0"/>
        </a:p>
        <a:p>
          <a:pPr marL="57150" lvl="1" indent="-57150" algn="l" defTabSz="488950">
            <a:lnSpc>
              <a:spcPct val="90000"/>
            </a:lnSpc>
            <a:spcBef>
              <a:spcPct val="0"/>
            </a:spcBef>
            <a:spcAft>
              <a:spcPct val="15000"/>
            </a:spcAft>
            <a:buChar char="•"/>
          </a:pPr>
          <a:r>
            <a:rPr lang="en-US" sz="1100" kern="1200" dirty="0"/>
            <a:t>Linear algebra, iterative linear solvers, direct linear solvers, integrators and nonlinear solvers, optimization, FFTs, etc </a:t>
          </a:r>
        </a:p>
        <a:p>
          <a:pPr marL="57150" lvl="1" indent="-57150" algn="l" defTabSz="488950">
            <a:lnSpc>
              <a:spcPct val="90000"/>
            </a:lnSpc>
            <a:spcBef>
              <a:spcPct val="0"/>
            </a:spcBef>
            <a:spcAft>
              <a:spcPct val="15000"/>
            </a:spcAft>
            <a:buChar char="•"/>
          </a:pPr>
          <a:r>
            <a:rPr lang="en-US" sz="1100" kern="1200" dirty="0"/>
            <a:t>Performance on new node architectures; extreme strong scalability </a:t>
          </a:r>
        </a:p>
        <a:p>
          <a:pPr marL="57150" lvl="1" indent="-57150" algn="l" defTabSz="488950">
            <a:lnSpc>
              <a:spcPct val="90000"/>
            </a:lnSpc>
            <a:spcBef>
              <a:spcPct val="0"/>
            </a:spcBef>
            <a:spcAft>
              <a:spcPct val="15000"/>
            </a:spcAft>
            <a:buChar char="•"/>
          </a:pPr>
          <a:r>
            <a:rPr lang="en-US" sz="1100" kern="1200" dirty="0"/>
            <a:t>Advanced algorithms for multi-physics, multiscale simulation and outer-loop analysis </a:t>
          </a:r>
        </a:p>
        <a:p>
          <a:pPr marL="57150" lvl="1" indent="-57150" algn="l" defTabSz="488950">
            <a:lnSpc>
              <a:spcPct val="90000"/>
            </a:lnSpc>
            <a:spcBef>
              <a:spcPct val="0"/>
            </a:spcBef>
            <a:spcAft>
              <a:spcPct val="15000"/>
            </a:spcAft>
            <a:buChar char="•"/>
          </a:pPr>
          <a:r>
            <a:rPr lang="en-US" sz="1100" kern="1200" dirty="0"/>
            <a:t>Increasing quality, interoperability, complementarity of math libraries </a:t>
          </a:r>
        </a:p>
      </dsp:txBody>
      <dsp:txXfrm rot="10800000">
        <a:off x="3982929" y="1745930"/>
        <a:ext cx="1529358" cy="3997673"/>
      </dsp:txXfrm>
    </dsp:sp>
    <dsp:sp modelId="{9BB4624B-7714-F343-BB71-6E201B28FE54}">
      <dsp:nvSpPr>
        <dsp:cNvPr id="0" name=""/>
        <dsp:cNvSpPr/>
      </dsp:nvSpPr>
      <dsp:spPr>
        <a:xfrm>
          <a:off x="5725362" y="384118"/>
          <a:ext cx="1629590" cy="1133660"/>
        </a:xfrm>
        <a:prstGeom prst="roundRect">
          <a:avLst>
            <a:gd name="adj" fmla="val 10000"/>
          </a:avLst>
        </a:prstGeom>
        <a:blipFill rotWithShape="1">
          <a:blip xmlns:r="http://schemas.openxmlformats.org/officeDocument/2006/relationships" r:embed="rId4" cstate="screen">
            <a:extLst>
              <a:ext uri="{28A0092B-C50C-407E-A947-70E740481C1C}">
                <a14:useLocalDpi xmlns:a14="http://schemas.microsoft.com/office/drawing/2010/main"/>
              </a:ext>
            </a:extLst>
          </a:blip>
          <a:srcRect/>
          <a:stretch>
            <a:fillRect/>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A3C615-C815-B04B-8DD5-5D8DD58167CD}">
      <dsp:nvSpPr>
        <dsp:cNvPr id="0" name=""/>
        <dsp:cNvSpPr/>
      </dsp:nvSpPr>
      <dsp:spPr>
        <a:xfrm rot="10800000">
          <a:off x="5725362" y="1745930"/>
          <a:ext cx="1629590" cy="4047789"/>
        </a:xfrm>
        <a:prstGeom prst="round2SameRect">
          <a:avLst>
            <a:gd name="adj1" fmla="val 10500"/>
            <a:gd name="adj2" fmla="val 0"/>
          </a:avLst>
        </a:prstGeom>
        <a:solidFill>
          <a:schemeClr val="accent3">
            <a:hueOff val="6070333"/>
            <a:satOff val="-5848"/>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t>Data and Visualization</a:t>
          </a:r>
        </a:p>
        <a:p>
          <a:pPr marL="114300" lvl="1" indent="-114300" algn="l" defTabSz="533400">
            <a:lnSpc>
              <a:spcPct val="90000"/>
            </a:lnSpc>
            <a:spcBef>
              <a:spcPct val="0"/>
            </a:spcBef>
            <a:spcAft>
              <a:spcPct val="15000"/>
            </a:spcAft>
            <a:buChar char="•"/>
          </a:pPr>
          <a:r>
            <a:rPr lang="en-US" sz="1200" kern="1200" dirty="0"/>
            <a:t>I/O via the HDF5 API</a:t>
          </a:r>
        </a:p>
        <a:p>
          <a:pPr marL="114300" lvl="1" indent="-114300" algn="l" defTabSz="533400">
            <a:lnSpc>
              <a:spcPct val="90000"/>
            </a:lnSpc>
            <a:spcBef>
              <a:spcPct val="0"/>
            </a:spcBef>
            <a:spcAft>
              <a:spcPct val="15000"/>
            </a:spcAft>
            <a:buChar char="•"/>
          </a:pPr>
          <a:r>
            <a:rPr lang="en-US" sz="1200" kern="1200" dirty="0"/>
            <a:t>Insightful, memory-efficient in-situ visualization and analysis – Data reduction via scientific data compression</a:t>
          </a:r>
        </a:p>
        <a:p>
          <a:pPr marL="114300" lvl="1" indent="-114300" algn="l" defTabSz="533400">
            <a:lnSpc>
              <a:spcPct val="90000"/>
            </a:lnSpc>
            <a:spcBef>
              <a:spcPct val="0"/>
            </a:spcBef>
            <a:spcAft>
              <a:spcPct val="15000"/>
            </a:spcAft>
            <a:buChar char="•"/>
          </a:pPr>
          <a:r>
            <a:rPr lang="en-US" sz="1200" kern="1200" dirty="0"/>
            <a:t>Checkpoint restart </a:t>
          </a:r>
        </a:p>
      </dsp:txBody>
      <dsp:txXfrm rot="10800000">
        <a:off x="5775478" y="1745930"/>
        <a:ext cx="1529358" cy="3997673"/>
      </dsp:txXfrm>
    </dsp:sp>
    <dsp:sp modelId="{160AB296-318B-7843-910A-6C6BAC592903}">
      <dsp:nvSpPr>
        <dsp:cNvPr id="0" name=""/>
        <dsp:cNvSpPr/>
      </dsp:nvSpPr>
      <dsp:spPr>
        <a:xfrm>
          <a:off x="7517912" y="384118"/>
          <a:ext cx="1629590" cy="1133660"/>
        </a:xfrm>
        <a:prstGeom prst="roundRect">
          <a:avLst>
            <a:gd name="adj" fmla="val 10000"/>
          </a:avLst>
        </a:prstGeom>
        <a:blipFill rotWithShape="1">
          <a:blip xmlns:r="http://schemas.openxmlformats.org/officeDocument/2006/relationships" r:embed="rId5"/>
          <a:srcRect/>
          <a:stretch>
            <a:fillRect l="-7000" r="-7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E68588-87FD-674F-830D-4CAFAEFA8A4D}">
      <dsp:nvSpPr>
        <dsp:cNvPr id="0" name=""/>
        <dsp:cNvSpPr/>
      </dsp:nvSpPr>
      <dsp:spPr>
        <a:xfrm rot="10800000">
          <a:off x="7517912" y="1745930"/>
          <a:ext cx="1629590" cy="4047789"/>
        </a:xfrm>
        <a:prstGeom prst="round2SameRect">
          <a:avLst>
            <a:gd name="adj1" fmla="val 10500"/>
            <a:gd name="adj2" fmla="val 0"/>
          </a:avLst>
        </a:prstGeom>
        <a:solidFill>
          <a:schemeClr val="accent3">
            <a:hueOff val="8093777"/>
            <a:satOff val="-7798"/>
            <a:lumOff val="627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dirty="0"/>
            <a:t>Software Ecosystem</a:t>
          </a:r>
          <a:endParaRPr lang="en-US" sz="1200" kern="1200" dirty="0"/>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Develop features in Spack necessary to support all ST products in E4S, and the AD projects that adopt it </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Development of Spack stacks for reproducible turnkey deployment of large collections of software</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Optimization and interoperability of containers on HPC systems</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Regular E4S releases of the ST software stack and SDKs with regular integration of new ST products </a:t>
          </a:r>
        </a:p>
      </dsp:txBody>
      <dsp:txXfrm rot="10800000">
        <a:off x="7568028" y="1745930"/>
        <a:ext cx="1529358" cy="3997673"/>
      </dsp:txXfrm>
    </dsp:sp>
    <dsp:sp modelId="{1714B4EA-2149-A24B-B788-D7E3CE360BF2}">
      <dsp:nvSpPr>
        <dsp:cNvPr id="0" name=""/>
        <dsp:cNvSpPr/>
      </dsp:nvSpPr>
      <dsp:spPr>
        <a:xfrm>
          <a:off x="9249499" y="374658"/>
          <a:ext cx="1714296" cy="1113091"/>
        </a:xfrm>
        <a:prstGeom prst="roundRect">
          <a:avLst>
            <a:gd name="adj" fmla="val 10000"/>
          </a:avLst>
        </a:prstGeom>
        <a:blipFill dpi="0" rotWithShape="1">
          <a:blip xmlns:r="http://schemas.openxmlformats.org/officeDocument/2006/relationships" r:embed="rId6" cstate="screen">
            <a:extLst>
              <a:ext uri="{28A0092B-C50C-407E-A947-70E740481C1C}">
                <a14:useLocalDpi xmlns:a14="http://schemas.microsoft.com/office/drawing/2010/main"/>
              </a:ext>
            </a:extLst>
          </a:blip>
          <a:srcRect/>
          <a:stretch>
            <a:fillRect l="1994" t="8925" r="1994" b="8925"/>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A2D317-1283-1D40-9F5E-26A1FFF6F61E}">
      <dsp:nvSpPr>
        <dsp:cNvPr id="0" name=""/>
        <dsp:cNvSpPr/>
      </dsp:nvSpPr>
      <dsp:spPr>
        <a:xfrm rot="10800000">
          <a:off x="9344602" y="1751777"/>
          <a:ext cx="1629590" cy="3992963"/>
        </a:xfrm>
        <a:prstGeom prst="round2SameRect">
          <a:avLst>
            <a:gd name="adj1" fmla="val 10500"/>
            <a:gd name="adj2" fmla="val 0"/>
          </a:avLst>
        </a:prstGeom>
        <a:solidFill>
          <a:schemeClr val="accent3">
            <a:hueOff val="10117222"/>
            <a:satOff val="-9747"/>
            <a:lumOff val="78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1" kern="1200" dirty="0"/>
            <a:t>NNSA ST</a:t>
          </a:r>
          <a:endParaRPr lang="en-US" sz="1200" b="0" kern="1200" dirty="0"/>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Open source NNSA Software projects</a:t>
          </a:r>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Projects that have both mission role and open science role</a:t>
          </a:r>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Major technical areas: New programming abstractions, math libraries, data and viz libraries</a:t>
          </a:r>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Cover most ST technology areas</a:t>
          </a:r>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Subject to the same planning, reporting and review processes</a:t>
          </a:r>
        </a:p>
      </dsp:txBody>
      <dsp:txXfrm rot="10800000">
        <a:off x="9394718" y="1751777"/>
        <a:ext cx="1529358" cy="3942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2D59F-193B-3C46-ABF0-0E5ED5565A06}">
      <dsp:nvSpPr>
        <dsp:cNvPr id="0" name=""/>
        <dsp:cNvSpPr/>
      </dsp:nvSpPr>
      <dsp:spPr>
        <a:xfrm>
          <a:off x="3201" y="193789"/>
          <a:ext cx="2539866" cy="1523919"/>
        </a:xfrm>
        <a:prstGeom prst="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kern="1200" dirty="0"/>
            <a:t>COLABS</a:t>
          </a:r>
        </a:p>
        <a:p>
          <a:pPr marL="0" lvl="0" indent="0" algn="ctr" defTabSz="711200">
            <a:lnSpc>
              <a:spcPct val="90000"/>
            </a:lnSpc>
            <a:spcBef>
              <a:spcPct val="0"/>
            </a:spcBef>
            <a:spcAft>
              <a:spcPct val="35000"/>
            </a:spcAft>
            <a:buNone/>
          </a:pPr>
          <a:r>
            <a:rPr lang="en-US" sz="1600" kern="1200" dirty="0"/>
            <a:t>Training, workforce development, and building the RSE community</a:t>
          </a:r>
        </a:p>
      </dsp:txBody>
      <dsp:txXfrm>
        <a:off x="3201" y="193789"/>
        <a:ext cx="2539866" cy="1523919"/>
      </dsp:txXfrm>
    </dsp:sp>
    <dsp:sp modelId="{3290BA8B-B376-9A44-A860-35A86DF7D960}">
      <dsp:nvSpPr>
        <dsp:cNvPr id="0" name=""/>
        <dsp:cNvSpPr/>
      </dsp:nvSpPr>
      <dsp:spPr>
        <a:xfrm>
          <a:off x="2797054" y="193789"/>
          <a:ext cx="2539866" cy="1523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kern="1200" dirty="0"/>
            <a:t>CORSA</a:t>
          </a:r>
        </a:p>
        <a:p>
          <a:pPr marL="0" lvl="0" indent="0" algn="ctr" defTabSz="711200">
            <a:lnSpc>
              <a:spcPct val="90000"/>
            </a:lnSpc>
            <a:spcBef>
              <a:spcPct val="0"/>
            </a:spcBef>
            <a:spcAft>
              <a:spcPct val="35000"/>
            </a:spcAft>
            <a:buNone/>
          </a:pPr>
          <a:r>
            <a:rPr lang="en-US" sz="1600" kern="1200" dirty="0"/>
            <a:t>Partnering with foundations to provide sustainable pathways for scientific software</a:t>
          </a:r>
        </a:p>
      </dsp:txBody>
      <dsp:txXfrm>
        <a:off x="2797054" y="193789"/>
        <a:ext cx="2539866" cy="1523919"/>
      </dsp:txXfrm>
    </dsp:sp>
    <dsp:sp modelId="{7289E9E3-0591-B145-8AC8-64533761DCC9}">
      <dsp:nvSpPr>
        <dsp:cNvPr id="0" name=""/>
        <dsp:cNvSpPr/>
      </dsp:nvSpPr>
      <dsp:spPr>
        <a:xfrm>
          <a:off x="5590907" y="193789"/>
          <a:ext cx="2539866" cy="1523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kern="1200" dirty="0"/>
            <a:t>FASTMATH</a:t>
          </a:r>
        </a:p>
        <a:p>
          <a:pPr marL="0" lvl="0" indent="0" algn="ctr" defTabSz="711200">
            <a:lnSpc>
              <a:spcPct val="90000"/>
            </a:lnSpc>
            <a:spcBef>
              <a:spcPct val="0"/>
            </a:spcBef>
            <a:spcAft>
              <a:spcPct val="35000"/>
            </a:spcAft>
            <a:buNone/>
          </a:pPr>
          <a:r>
            <a:rPr lang="en-US" sz="1600" kern="1200" dirty="0"/>
            <a:t>Stewardship, advancement, and integration for math and ML/AI packages</a:t>
          </a:r>
        </a:p>
      </dsp:txBody>
      <dsp:txXfrm>
        <a:off x="5590907" y="193789"/>
        <a:ext cx="2539866" cy="1523919"/>
      </dsp:txXfrm>
    </dsp:sp>
    <dsp:sp modelId="{40F14DD5-E2B0-8A4B-AE2B-A21DF1273231}">
      <dsp:nvSpPr>
        <dsp:cNvPr id="0" name=""/>
        <dsp:cNvSpPr/>
      </dsp:nvSpPr>
      <dsp:spPr>
        <a:xfrm>
          <a:off x="8384760" y="193789"/>
          <a:ext cx="2539866" cy="1523919"/>
        </a:xfrm>
        <a:prstGeom prst="rect">
          <a:avLst/>
        </a:prstGeom>
        <a:solidFill>
          <a:schemeClr val="accent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kern="1200" dirty="0"/>
            <a:t>PESO</a:t>
          </a:r>
        </a:p>
        <a:p>
          <a:pPr marL="0" lvl="0" indent="0" algn="ctr" defTabSz="711200">
            <a:lnSpc>
              <a:spcPct val="90000"/>
            </a:lnSpc>
            <a:spcBef>
              <a:spcPct val="0"/>
            </a:spcBef>
            <a:spcAft>
              <a:spcPct val="35000"/>
            </a:spcAft>
            <a:buNone/>
          </a:pPr>
          <a:r>
            <a:rPr lang="en-US" sz="1600" kern="1200" dirty="0"/>
            <a:t>Stewarding, evolving and integrating a cohesive ecosystem for DOE software</a:t>
          </a:r>
        </a:p>
      </dsp:txBody>
      <dsp:txXfrm>
        <a:off x="8384760" y="193789"/>
        <a:ext cx="2539866" cy="1523919"/>
      </dsp:txXfrm>
    </dsp:sp>
    <dsp:sp modelId="{C8F7B502-7855-F749-916A-F076A36677F3}">
      <dsp:nvSpPr>
        <dsp:cNvPr id="0" name=""/>
        <dsp:cNvSpPr/>
      </dsp:nvSpPr>
      <dsp:spPr>
        <a:xfrm>
          <a:off x="3201" y="1971695"/>
          <a:ext cx="2539866" cy="1523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kern="1200" dirty="0"/>
            <a:t>RAPIDS</a:t>
          </a:r>
        </a:p>
        <a:p>
          <a:pPr marL="0" lvl="0" indent="0" algn="ctr" defTabSz="711200">
            <a:lnSpc>
              <a:spcPct val="90000"/>
            </a:lnSpc>
            <a:spcBef>
              <a:spcPct val="0"/>
            </a:spcBef>
            <a:spcAft>
              <a:spcPct val="35000"/>
            </a:spcAft>
            <a:buNone/>
          </a:pPr>
          <a:r>
            <a:rPr lang="en-US" sz="1600" kern="1200" dirty="0"/>
            <a:t>Stewardship, advancement, and integration for data, visualization and ML/AI packages</a:t>
          </a:r>
        </a:p>
      </dsp:txBody>
      <dsp:txXfrm>
        <a:off x="3201" y="1971695"/>
        <a:ext cx="2539866" cy="1523919"/>
      </dsp:txXfrm>
    </dsp:sp>
    <dsp:sp modelId="{5D16A542-7EF5-4042-AFA6-0D65572EF40E}">
      <dsp:nvSpPr>
        <dsp:cNvPr id="0" name=""/>
        <dsp:cNvSpPr/>
      </dsp:nvSpPr>
      <dsp:spPr>
        <a:xfrm>
          <a:off x="2797054" y="1971695"/>
          <a:ext cx="2539866" cy="1523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kern="1200" dirty="0"/>
            <a:t>S4PST</a:t>
          </a:r>
        </a:p>
        <a:p>
          <a:pPr marL="0" lvl="0" indent="0" algn="ctr" defTabSz="711200">
            <a:lnSpc>
              <a:spcPct val="90000"/>
            </a:lnSpc>
            <a:spcBef>
              <a:spcPct val="0"/>
            </a:spcBef>
            <a:spcAft>
              <a:spcPct val="35000"/>
            </a:spcAft>
            <a:buNone/>
          </a:pPr>
          <a:r>
            <a:rPr lang="en-US" sz="1600" kern="1200" dirty="0"/>
            <a:t>Stewardship, advancement and engagement for programming systems</a:t>
          </a:r>
        </a:p>
      </dsp:txBody>
      <dsp:txXfrm>
        <a:off x="2797054" y="1971695"/>
        <a:ext cx="2539866" cy="1523919"/>
      </dsp:txXfrm>
    </dsp:sp>
    <dsp:sp modelId="{407F205D-BE5C-B740-872B-40701C6B2E47}">
      <dsp:nvSpPr>
        <dsp:cNvPr id="0" name=""/>
        <dsp:cNvSpPr/>
      </dsp:nvSpPr>
      <dsp:spPr>
        <a:xfrm>
          <a:off x="5590907" y="1971695"/>
          <a:ext cx="2539866" cy="1523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kern="1200" dirty="0"/>
            <a:t>STEP</a:t>
          </a:r>
        </a:p>
        <a:p>
          <a:pPr marL="0" lvl="0" indent="0" algn="ctr" defTabSz="711200">
            <a:lnSpc>
              <a:spcPct val="90000"/>
            </a:lnSpc>
            <a:spcBef>
              <a:spcPct val="0"/>
            </a:spcBef>
            <a:spcAft>
              <a:spcPct val="35000"/>
            </a:spcAft>
            <a:buNone/>
          </a:pPr>
          <a:r>
            <a:rPr lang="en-US" sz="1600" kern="1200" dirty="0"/>
            <a:t>Stewardship, advancement of software tools for understanding performance and behavior</a:t>
          </a:r>
        </a:p>
      </dsp:txBody>
      <dsp:txXfrm>
        <a:off x="5590907" y="1971695"/>
        <a:ext cx="2539866" cy="1523919"/>
      </dsp:txXfrm>
    </dsp:sp>
    <dsp:sp modelId="{45D6C519-98C9-994B-8FAE-1C286E7C2C28}">
      <dsp:nvSpPr>
        <dsp:cNvPr id="0" name=""/>
        <dsp:cNvSpPr/>
      </dsp:nvSpPr>
      <dsp:spPr>
        <a:xfrm>
          <a:off x="8384760" y="1971695"/>
          <a:ext cx="2539866" cy="15239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t" anchorCtr="0">
          <a:noAutofit/>
        </a:bodyPr>
        <a:lstStyle/>
        <a:p>
          <a:pPr marL="0" lvl="0" indent="0" algn="ctr" defTabSz="711200">
            <a:lnSpc>
              <a:spcPct val="90000"/>
            </a:lnSpc>
            <a:spcBef>
              <a:spcPct val="0"/>
            </a:spcBef>
            <a:spcAft>
              <a:spcPct val="35000"/>
            </a:spcAft>
            <a:buNone/>
          </a:pPr>
          <a:r>
            <a:rPr lang="en-US" sz="1600" b="1" kern="1200" dirty="0"/>
            <a:t>SWAS</a:t>
          </a:r>
        </a:p>
        <a:p>
          <a:pPr marL="0" lvl="0" indent="0" algn="ctr" defTabSz="711200">
            <a:lnSpc>
              <a:spcPct val="90000"/>
            </a:lnSpc>
            <a:spcBef>
              <a:spcPct val="0"/>
            </a:spcBef>
            <a:spcAft>
              <a:spcPct val="35000"/>
            </a:spcAft>
            <a:buNone/>
          </a:pPr>
          <a:r>
            <a:rPr lang="en-US" sz="1600" kern="1200" dirty="0"/>
            <a:t>Stewardship and project support for scientific workflow software and its community</a:t>
          </a:r>
        </a:p>
      </dsp:txBody>
      <dsp:txXfrm>
        <a:off x="8384760" y="1971695"/>
        <a:ext cx="2539866" cy="1523919"/>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533024-10F1-4BC3-BAA5-CB28D8F9B618}"/>
              </a:ext>
            </a:extLst>
          </p:cNvPr>
          <p:cNvSpPr>
            <a:spLocks noGrp="1"/>
          </p:cNvSpPr>
          <p:nvPr>
            <p:ph type="dt" sz="quarter" idx="1"/>
          </p:nvPr>
        </p:nvSpPr>
        <p:spPr>
          <a:xfrm>
            <a:off x="3970338" y="8810624"/>
            <a:ext cx="3038475" cy="466726"/>
          </a:xfrm>
          <a:prstGeom prst="rect">
            <a:avLst/>
          </a:prstGeom>
        </p:spPr>
        <p:txBody>
          <a:bodyPr vert="horz" lIns="91440" tIns="45720" rIns="91440" bIns="45720" rtlCol="0" anchor="b"/>
          <a:lstStyle>
            <a:lvl1pPr algn="r">
              <a:defRPr sz="1200"/>
            </a:lvl1pPr>
          </a:lstStyle>
          <a:p>
            <a:fld id="{9074A39D-78C5-4FF5-94A2-BCBFAF602A34}" type="datetimeFigureOut">
              <a:rPr lang="en-US" smtClean="0">
                <a:latin typeface="+mn-lt"/>
              </a:rPr>
              <a:t>9/11/24</a:t>
            </a:fld>
            <a:endParaRPr lang="en-US" dirty="0">
              <a:latin typeface="+mn-lt"/>
            </a:endParaRPr>
          </a:p>
        </p:txBody>
      </p:sp>
      <p:sp>
        <p:nvSpPr>
          <p:cNvPr id="5" name="Slide Number Placeholder 4">
            <a:extLst>
              <a:ext uri="{FF2B5EF4-FFF2-40B4-BE49-F238E27FC236}">
                <a16:creationId xmlns:a16="http://schemas.microsoft.com/office/drawing/2014/main" id="{D1D2005F-34EB-4228-A469-9DA7EF685E32}"/>
              </a:ext>
            </a:extLst>
          </p:cNvPr>
          <p:cNvSpPr>
            <a:spLocks noGrp="1"/>
          </p:cNvSpPr>
          <p:nvPr>
            <p:ph type="sldNum" sz="quarter" idx="3"/>
          </p:nvPr>
        </p:nvSpPr>
        <p:spPr>
          <a:xfrm>
            <a:off x="0" y="8810626"/>
            <a:ext cx="3038475" cy="466726"/>
          </a:xfrm>
          <a:prstGeom prst="rect">
            <a:avLst/>
          </a:prstGeom>
        </p:spPr>
        <p:txBody>
          <a:bodyPr vert="horz" lIns="91440" tIns="45720" rIns="91440" bIns="45720" rtlCol="0" anchor="b"/>
          <a:lstStyle>
            <a:lvl1pPr algn="r">
              <a:defRPr sz="1200"/>
            </a:lvl1pPr>
          </a:lstStyle>
          <a:p>
            <a:pPr algn="l"/>
            <a:fld id="{C75DCF9F-B5D2-4E17-BF72-5579017E6EA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173575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341" y="8801100"/>
            <a:ext cx="3038475" cy="466726"/>
          </a:xfrm>
          <a:prstGeom prst="rect">
            <a:avLst/>
          </a:prstGeom>
        </p:spPr>
        <p:txBody>
          <a:bodyPr vert="horz" lIns="91440" tIns="45720" rIns="91440" bIns="45720" rtlCol="0"/>
          <a:lstStyle>
            <a:lvl1pPr algn="r">
              <a:defRPr sz="1200">
                <a:latin typeface="+mn-lt"/>
              </a:defRPr>
            </a:lvl1pPr>
          </a:lstStyle>
          <a:p>
            <a:fld id="{D7992059-949A-4D84-A84D-82EB5F97947B}" type="datetimeFigureOut">
              <a:rPr lang="en-US" smtClean="0"/>
              <a:pPr/>
              <a:t>9/11/24</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7"/>
            <a:ext cx="5607050" cy="3660774"/>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 y="8801100"/>
            <a:ext cx="3038475" cy="466726"/>
          </a:xfrm>
          <a:prstGeom prst="rect">
            <a:avLst/>
          </a:prstGeom>
        </p:spPr>
        <p:txBody>
          <a:bodyPr vert="horz" lIns="91440" tIns="45720" rIns="91440" bIns="45720" rtlCol="0" anchor="b"/>
          <a:lstStyle>
            <a:lvl1pPr algn="l">
              <a:defRPr sz="1200">
                <a:latin typeface="+mn-lt"/>
              </a:defRPr>
            </a:lvl1pPr>
          </a:lstStyle>
          <a:p>
            <a:fld id="{DBFF095A-F86B-4B29-8A9F-DF3D3D1F3E2A}" type="slidenum">
              <a:rPr lang="en-US" smtClean="0"/>
              <a:pPr/>
              <a:t>‹#›</a:t>
            </a:fld>
            <a:endParaRPr lang="en-US" dirty="0"/>
          </a:p>
        </p:txBody>
      </p:sp>
    </p:spTree>
    <p:extLst>
      <p:ext uri="{BB962C8B-B14F-4D97-AF65-F5344CB8AC3E}">
        <p14:creationId xmlns:p14="http://schemas.microsoft.com/office/powerpoint/2010/main" val="1877089979"/>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Bef>
        <a:spcPts val="300"/>
      </a:spcBef>
      <a:defRPr sz="1200" kern="1200">
        <a:solidFill>
          <a:schemeClr val="tx1"/>
        </a:solidFill>
        <a:latin typeface="+mn-lt"/>
        <a:ea typeface="+mn-ea"/>
        <a:cs typeface="+mn-cs"/>
      </a:defRPr>
    </a:lvl1pPr>
    <a:lvl2pPr marL="457200" algn="l" defTabSz="914400" rtl="0" eaLnBrk="1" latinLnBrk="0" hangingPunct="1">
      <a:lnSpc>
        <a:spcPct val="90000"/>
      </a:lnSpc>
      <a:spcBef>
        <a:spcPts val="300"/>
      </a:spcBef>
      <a:defRPr sz="1200" kern="1200">
        <a:solidFill>
          <a:schemeClr val="tx1"/>
        </a:solidFill>
        <a:latin typeface="+mn-lt"/>
        <a:ea typeface="+mn-ea"/>
        <a:cs typeface="+mn-cs"/>
      </a:defRPr>
    </a:lvl2pPr>
    <a:lvl3pPr marL="914400" algn="l" defTabSz="914400" rtl="0" eaLnBrk="1" latinLnBrk="0" hangingPunct="1">
      <a:lnSpc>
        <a:spcPct val="90000"/>
      </a:lnSpc>
      <a:spcBef>
        <a:spcPts val="300"/>
      </a:spcBef>
      <a:defRPr sz="1200" kern="1200">
        <a:solidFill>
          <a:schemeClr val="tx1"/>
        </a:solidFill>
        <a:latin typeface="+mn-lt"/>
        <a:ea typeface="+mn-ea"/>
        <a:cs typeface="+mn-cs"/>
      </a:defRPr>
    </a:lvl3pPr>
    <a:lvl4pPr marL="1371600" algn="l" defTabSz="914400" rtl="0" eaLnBrk="1" latinLnBrk="0" hangingPunct="1">
      <a:lnSpc>
        <a:spcPct val="90000"/>
      </a:lnSpc>
      <a:spcBef>
        <a:spcPts val="300"/>
      </a:spcBef>
      <a:defRPr sz="1200" kern="1200">
        <a:solidFill>
          <a:schemeClr val="tx1"/>
        </a:solidFill>
        <a:latin typeface="+mn-lt"/>
        <a:ea typeface="+mn-ea"/>
        <a:cs typeface="+mn-cs"/>
      </a:defRPr>
    </a:lvl4pPr>
    <a:lvl5pPr marL="1828800" algn="l" defTabSz="914400" rtl="0" eaLnBrk="1" latinLnBrk="0" hangingPunct="1">
      <a:lnSpc>
        <a:spcPct val="90000"/>
      </a:lnSpc>
      <a:spcBef>
        <a:spcPts val="300"/>
      </a:spcBef>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a:t>
            </a:fld>
            <a:endParaRPr lang="en-US" dirty="0"/>
          </a:p>
        </p:txBody>
      </p:sp>
    </p:spTree>
    <p:extLst>
      <p:ext uri="{BB962C8B-B14F-4D97-AF65-F5344CB8AC3E}">
        <p14:creationId xmlns:p14="http://schemas.microsoft.com/office/powerpoint/2010/main" val="9794854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As we move towards exascale and more heterogeneous nodes, trying to develop APIs to expose the individual feature implementations across the different devices is a complex space (see bottom right figure). Instead of having to expose an interface for each device and each feature, we propose Variorum, which will provide device-agnostic APIs to expose the underlying features (advance to next slide). Additionally, our goals with Variorum are to (1) provide APIs that target the 95% of users who are not aware of the underlying hardware architecture that their application is running on, (2) add support for additional devices, such as other CPU vendors, accelerators,  and PCIe devices like integrated memory controller and interconnects, (3) add support for multiple generations within a single device, and (4) expose additional hardware knobs and controls.</a:t>
            </a:r>
          </a:p>
          <a:p>
            <a:endParaRPr lang="en-US" dirty="0"/>
          </a:p>
          <a:p>
            <a:r>
              <a:rPr lang="en-US" dirty="0"/>
              <a:t>Variorum is a vendor-neutral user space library for power management. It provides platform-agnostic easy-to-use front-facing APIs. One of the optimizations we have in Variorum, is to batch many operations together to minimize the overhead of executing many monitoring/control operations (</a:t>
            </a:r>
            <a:r>
              <a:rPr lang="en-US" dirty="0" err="1"/>
              <a:t>i.e</a:t>
            </a:r>
            <a:r>
              <a:rPr lang="en-US" dirty="0"/>
              <a:t>, read/write). There is a time penalty occurred for each read/write operation; batching many operations together means that you pay the penalty 1 time. Variorum is a production version of </a:t>
            </a:r>
            <a:r>
              <a:rPr lang="en-US" dirty="0" err="1"/>
              <a:t>libmsr</a:t>
            </a:r>
            <a:r>
              <a:rPr lang="en-US" dirty="0"/>
              <a:t>, so all the functionality that currently exists in </a:t>
            </a:r>
            <a:r>
              <a:rPr lang="en-US" dirty="0" err="1"/>
              <a:t>libmsr</a:t>
            </a:r>
            <a:r>
              <a:rPr lang="en-US" dirty="0"/>
              <a:t> will be migrated. This is a C-based library and we use function pointers to set the particular implementation for the given architecture.</a:t>
            </a:r>
          </a:p>
          <a:p>
            <a:endParaRPr lang="en-US" dirty="0"/>
          </a:p>
          <a:p>
            <a:r>
              <a:rPr lang="en-US" dirty="0"/>
              <a:t>The right figure shows a high-level overview of Variorum’s architecture. Currently, Variorum supports Intel and IBM platforms. On the roadmap will be to target NVIDIA, AMD, PCIe, and ARM devices. For Intel, we are using the RAPL interfaces for power management. For IBM, we are going through OPAL (open power abstraction layer). And for NVIDIA, we are using NVML.</a:t>
            </a:r>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4CFDF800-FE0E-A944-8AC1-D57C07B352FC}"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2746094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1:notes"/>
          <p:cNvSpPr txBox="1">
            <a:spLocks noGrp="1"/>
          </p:cNvSpPr>
          <p:nvPr>
            <p:ph type="body" idx="1"/>
          </p:nvPr>
        </p:nvSpPr>
        <p:spPr>
          <a:xfrm>
            <a:off x="701675" y="4473577"/>
            <a:ext cx="5607050" cy="3660774"/>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286" name="Google Shape;286;p1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BFF095A-F86B-4B29-8A9F-DF3D3D1F3E2A}"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1817648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F10AA7-6360-87B5-69F8-01555C5FD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22213-67ED-EA63-D7E1-CAA6121D5A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2A133-CB03-4366-74C5-80720A0B8F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99F4243-B4E8-2CE6-CB72-BA6B72B265D2}"/>
              </a:ext>
            </a:extLst>
          </p:cNvPr>
          <p:cNvSpPr>
            <a:spLocks noGrp="1"/>
          </p:cNvSpPr>
          <p:nvPr>
            <p:ph type="sldNum" sz="quarter" idx="5"/>
          </p:nvPr>
        </p:nvSpPr>
        <p:spPr/>
        <p:txBody>
          <a:bodyPr/>
          <a:lstStyle/>
          <a:p>
            <a:fld id="{FFFD3CF7-ECE3-B945-9C4D-7B6A5D8E7448}" type="slidenum">
              <a:rPr lang="en-US" smtClean="0"/>
              <a:t>29</a:t>
            </a:fld>
            <a:endParaRPr lang="en-US"/>
          </a:p>
        </p:txBody>
      </p:sp>
    </p:spTree>
    <p:extLst>
      <p:ext uri="{BB962C8B-B14F-4D97-AF65-F5344CB8AC3E}">
        <p14:creationId xmlns:p14="http://schemas.microsoft.com/office/powerpoint/2010/main" val="1474399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69A4-BDB5-6208-329F-34EFCFBCCB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3175FC-F3A1-25C2-496D-18AA42D8A2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3B9270-95EA-9ABE-0D6D-A3FF3BAC7CB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CA58C6-A315-D86D-2BC5-428C1EF265D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FD3CF7-ECE3-B945-9C4D-7B6A5D8E744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charset="0"/>
            </a:endParaRPr>
          </a:p>
        </p:txBody>
      </p:sp>
    </p:spTree>
    <p:extLst>
      <p:ext uri="{BB962C8B-B14F-4D97-AF65-F5344CB8AC3E}">
        <p14:creationId xmlns:p14="http://schemas.microsoft.com/office/powerpoint/2010/main" val="2086123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BFF095A-F86B-4B29-8A9F-DF3D3D1F3E2A}"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sym typeface="Arial"/>
              </a:rPr>
              <a:pPr marL="0" marR="0" lvl="0" indent="0" algn="l"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sym typeface="Arial"/>
            </a:endParaRPr>
          </a:p>
        </p:txBody>
      </p:sp>
    </p:spTree>
    <p:extLst>
      <p:ext uri="{BB962C8B-B14F-4D97-AF65-F5344CB8AC3E}">
        <p14:creationId xmlns:p14="http://schemas.microsoft.com/office/powerpoint/2010/main" val="4267660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r>
              <a:rPr lang="en-US" u="sng" dirty="0"/>
              <a:t>LOCAL LAB POC: </a:t>
            </a:r>
            <a:r>
              <a:rPr lang="en-US" u="none" dirty="0"/>
              <a:t>Michael Heroux (</a:t>
            </a:r>
            <a:r>
              <a:rPr lang="en-US" u="none" dirty="0" err="1"/>
              <a:t>maherou@sandia.gov</a:t>
            </a:r>
            <a:r>
              <a:rPr lang="en-US" u="none" dirty="0"/>
              <a:t>) </a:t>
            </a:r>
            <a:endParaRPr lang="en-US" u="sng" dirty="0"/>
          </a:p>
          <a:p>
            <a:pPr marL="0" lvl="0" indent="0" algn="l" rtl="0">
              <a:spcBef>
                <a:spcPts val="0"/>
              </a:spcBef>
              <a:spcAft>
                <a:spcPts val="0"/>
              </a:spcAft>
              <a:buClr>
                <a:schemeClr val="dk1"/>
              </a:buClr>
              <a:buSzPts val="1200"/>
              <a:buFont typeface="Arial"/>
              <a:buNone/>
            </a:pPr>
            <a:endParaRPr lang="en-US" u="sng" dirty="0"/>
          </a:p>
          <a:p>
            <a:pPr marL="0" lvl="0" indent="0" algn="l" rtl="0">
              <a:spcBef>
                <a:spcPts val="0"/>
              </a:spcBef>
              <a:spcAft>
                <a:spcPts val="0"/>
              </a:spcAft>
              <a:buClr>
                <a:schemeClr val="dk1"/>
              </a:buClr>
              <a:buSzPts val="1200"/>
              <a:buFont typeface="Arial"/>
              <a:buNone/>
            </a:pPr>
            <a:r>
              <a:rPr lang="en-US" u="sng" dirty="0"/>
              <a:t>TALKING POINTS:  </a:t>
            </a:r>
            <a:endParaRPr lang="en-US" dirty="0"/>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200" b="1" i="0" u="none" strike="noStrike" kern="0" cap="none" spc="0" normalizeH="0" baseline="0" noProof="0" dirty="0">
                <a:ln>
                  <a:noFill/>
                </a:ln>
                <a:solidFill>
                  <a:srgbClr val="000000"/>
                </a:solidFill>
                <a:effectLst/>
                <a:uLnTx/>
                <a:uFillTx/>
                <a:latin typeface="Arial"/>
                <a:ea typeface="Arial"/>
                <a:cs typeface="Arial"/>
                <a:sym typeface="Arial"/>
              </a:rPr>
              <a:t>The PESO Organizational Chart matches PESO key activities:</a:t>
            </a:r>
          </a:p>
          <a:p>
            <a:pPr marL="742950" marR="0" lvl="1"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200" b="1" i="0" u="none" strike="noStrike" kern="0" cap="none" spc="0" normalizeH="0" baseline="0" noProof="0" dirty="0">
                <a:ln>
                  <a:noFill/>
                </a:ln>
                <a:solidFill>
                  <a:srgbClr val="000000"/>
                </a:solidFill>
                <a:effectLst/>
                <a:uLnTx/>
                <a:uFillTx/>
                <a:latin typeface="Arial"/>
                <a:ea typeface="Arial"/>
                <a:cs typeface="Arial"/>
                <a:sym typeface="Arial"/>
              </a:rPr>
              <a:t>Partnerships</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We partner with members of other SSOs to create portfolio strategy.</a:t>
            </a:r>
          </a:p>
          <a:p>
            <a:pPr marL="742950" marR="0" lvl="1"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200" b="1" i="0" u="none" strike="noStrike" kern="0" cap="none" spc="0" normalizeH="0" baseline="0" noProof="0" dirty="0">
                <a:ln>
                  <a:noFill/>
                </a:ln>
                <a:solidFill>
                  <a:srgbClr val="000000"/>
                </a:solidFill>
                <a:effectLst/>
                <a:uLnTx/>
                <a:uFillTx/>
                <a:latin typeface="Arial"/>
                <a:ea typeface="Arial"/>
                <a:cs typeface="Arial"/>
                <a:sym typeface="Arial"/>
              </a:rPr>
              <a:t>Services</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We partner with members of other SSOs to integrate the latest products into E4S in a sustainable and robust way.</a:t>
            </a:r>
          </a:p>
          <a:p>
            <a:pPr marL="742950" marR="0" lvl="1"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200" b="1" i="0" u="none" strike="noStrike" kern="0" cap="none" spc="0" normalizeH="0" baseline="0" noProof="0" dirty="0">
                <a:ln>
                  <a:noFill/>
                </a:ln>
                <a:solidFill>
                  <a:srgbClr val="000000"/>
                </a:solidFill>
                <a:effectLst/>
                <a:uLnTx/>
                <a:uFillTx/>
                <a:latin typeface="Arial"/>
                <a:ea typeface="Arial"/>
                <a:cs typeface="Arial"/>
                <a:sym typeface="Arial"/>
              </a:rPr>
              <a:t>Products</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 We deliver &amp; support Spack &amp; E4S, provide porting &amp; testing platforms leveraged across product teams to ensure code stability &amp; portability. </a:t>
            </a:r>
            <a:endParaRPr lang="en-US" dirty="0"/>
          </a:p>
          <a:p>
            <a:pPr marL="171450" lvl="0" indent="-9525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r>
              <a:rPr lang="en-US" u="sng" dirty="0"/>
              <a:t>METADATA: </a:t>
            </a:r>
            <a:endParaRPr lang="en-US" dirty="0"/>
          </a:p>
          <a:p>
            <a:pPr marL="0" lvl="0" indent="0" algn="l" rtl="0">
              <a:spcBef>
                <a:spcPts val="0"/>
              </a:spcBef>
              <a:spcAft>
                <a:spcPts val="0"/>
              </a:spcAft>
              <a:buClr>
                <a:schemeClr val="dk1"/>
              </a:buClr>
              <a:buSzPts val="1200"/>
              <a:buFont typeface="Arial"/>
              <a:buNone/>
            </a:pPr>
            <a:r>
              <a:rPr lang="en-US" dirty="0"/>
              <a:t>Name of the associated awarded project:  </a:t>
            </a:r>
          </a:p>
          <a:p>
            <a:pPr marL="0" lvl="0" indent="0" algn="l" rtl="0">
              <a:spcBef>
                <a:spcPts val="0"/>
              </a:spcBef>
              <a:spcAft>
                <a:spcPts val="0"/>
              </a:spcAft>
              <a:buClr>
                <a:schemeClr val="dk1"/>
              </a:buClr>
              <a:buSzPts val="1200"/>
              <a:buFont typeface="Arial"/>
              <a:buNone/>
            </a:pPr>
            <a:r>
              <a:rPr lang="en-US" dirty="0"/>
              <a:t>PI name(s):  Michael Heroux (Sandia), Lois </a:t>
            </a:r>
            <a:r>
              <a:rPr lang="en-US" dirty="0" err="1"/>
              <a:t>Curfman</a:t>
            </a:r>
            <a:r>
              <a:rPr lang="en-US" dirty="0"/>
              <a:t> McInnes (Argonne)</a:t>
            </a:r>
          </a:p>
          <a:p>
            <a:pPr marL="0" lvl="0" indent="0" algn="l" rtl="0">
              <a:spcBef>
                <a:spcPts val="0"/>
              </a:spcBef>
              <a:spcAft>
                <a:spcPts val="0"/>
              </a:spcAft>
              <a:buClr>
                <a:schemeClr val="dk1"/>
              </a:buClr>
              <a:buSzPts val="1200"/>
              <a:buFont typeface="Arial"/>
              <a:buNone/>
            </a:pPr>
            <a:r>
              <a:rPr lang="en-US" dirty="0"/>
              <a:t>Name of the program manager: William </a:t>
            </a:r>
            <a:r>
              <a:rPr lang="en-US" dirty="0" err="1"/>
              <a:t>Spotz</a:t>
            </a:r>
            <a:r>
              <a:rPr lang="en-US" dirty="0"/>
              <a:t>, Software Stewardship and Advancement</a:t>
            </a:r>
          </a:p>
          <a:p>
            <a:pPr marL="0" lvl="0" indent="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r>
              <a:rPr lang="en-US" u="sng" dirty="0"/>
              <a:t>CITATIONS:</a:t>
            </a:r>
          </a:p>
          <a:p>
            <a:pPr marL="0" lvl="0" indent="0" algn="l" rtl="0">
              <a:spcBef>
                <a:spcPts val="0"/>
              </a:spcBef>
              <a:spcAft>
                <a:spcPts val="0"/>
              </a:spcAft>
              <a:buClr>
                <a:schemeClr val="dk1"/>
              </a:buClr>
              <a:buSzPts val="1200"/>
              <a:buFont typeface="Arial"/>
              <a:buNone/>
            </a:pPr>
            <a:r>
              <a:rPr lang="en-US" dirty="0"/>
              <a:t>The notes section should also include full citations (including the DOI) to any important and associated publications, datasets or code developed as part this work.  </a:t>
            </a:r>
          </a:p>
          <a:p>
            <a:pPr marL="171450" lvl="0" indent="-171450" algn="l" rtl="0">
              <a:spcBef>
                <a:spcPts val="0"/>
              </a:spcBef>
              <a:spcAft>
                <a:spcPts val="0"/>
              </a:spcAft>
              <a:buClr>
                <a:schemeClr val="dk1"/>
              </a:buClr>
              <a:buSzPts val="1200"/>
              <a:buFont typeface="Arial"/>
              <a:buChar char="•"/>
            </a:pPr>
            <a:r>
              <a:rPr lang="en-US" dirty="0"/>
              <a:t>N/A</a:t>
            </a:r>
          </a:p>
          <a:p>
            <a:pPr marL="0" lvl="0" indent="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r>
              <a:rPr lang="en-US" u="sng" dirty="0"/>
              <a:t>AWARDS:</a:t>
            </a:r>
            <a:endParaRPr lang="en-US" dirty="0"/>
          </a:p>
          <a:p>
            <a:pPr marL="0" lvl="0" indent="0" algn="l" rtl="0">
              <a:spcBef>
                <a:spcPts val="0"/>
              </a:spcBef>
              <a:spcAft>
                <a:spcPts val="0"/>
              </a:spcAft>
              <a:buClr>
                <a:schemeClr val="dk1"/>
              </a:buClr>
              <a:buSzPts val="1200"/>
              <a:buFont typeface="Arial"/>
              <a:buNone/>
            </a:pPr>
            <a:r>
              <a:rPr lang="en-US" u="none" dirty="0"/>
              <a:t>N/A</a:t>
            </a:r>
            <a:endParaRPr lang="en-US" dirty="0"/>
          </a:p>
          <a:p>
            <a:pPr marL="0" lvl="0" indent="0" algn="l" rtl="0">
              <a:spcBef>
                <a:spcPts val="0"/>
              </a:spcBef>
              <a:spcAft>
                <a:spcPts val="0"/>
              </a:spcAft>
              <a:buClr>
                <a:schemeClr val="dk1"/>
              </a:buClr>
              <a:buSzPts val="1200"/>
              <a:buFont typeface="Arial"/>
              <a:buNone/>
            </a:pPr>
            <a:endParaRPr lang="en-US" u="sng" dirty="0"/>
          </a:p>
          <a:p>
            <a:pPr marL="0" lvl="0" indent="0" algn="l" rtl="0">
              <a:spcBef>
                <a:spcPts val="0"/>
              </a:spcBef>
              <a:spcAft>
                <a:spcPts val="0"/>
              </a:spcAft>
              <a:buClr>
                <a:schemeClr val="dk1"/>
              </a:buClr>
              <a:buSzPts val="1200"/>
              <a:buFont typeface="Arial"/>
              <a:buNone/>
            </a:pPr>
            <a:r>
              <a:rPr lang="en-US" u="sng" dirty="0"/>
              <a:t>REPRODUCIBILITY:</a:t>
            </a:r>
            <a:r>
              <a:rPr lang="en-US" dirty="0"/>
              <a:t>  </a:t>
            </a:r>
          </a:p>
          <a:p>
            <a:pPr marL="0" lvl="0" indent="0" algn="l" rtl="0">
              <a:spcBef>
                <a:spcPts val="0"/>
              </a:spcBef>
              <a:spcAft>
                <a:spcPts val="0"/>
              </a:spcAft>
              <a:buClr>
                <a:schemeClr val="dk1"/>
              </a:buClr>
              <a:buSzPts val="1200"/>
              <a:buFont typeface="Arial"/>
              <a:buNone/>
            </a:pPr>
            <a:r>
              <a:rPr lang="en-US" dirty="0"/>
              <a:t>N/A.</a:t>
            </a:r>
          </a:p>
          <a:p>
            <a:pPr marL="0" lvl="0" indent="0" algn="l" rtl="0">
              <a:spcBef>
                <a:spcPts val="0"/>
              </a:spcBef>
              <a:spcAft>
                <a:spcPts val="0"/>
              </a:spcAft>
              <a:buClr>
                <a:schemeClr val="dk1"/>
              </a:buClr>
              <a:buSzPts val="1200"/>
              <a:buFont typeface="Arial"/>
              <a:buNone/>
            </a:pPr>
            <a:endParaRPr lang="en-US" dirty="0"/>
          </a:p>
          <a:p>
            <a:pPr marL="0" lvl="0" indent="0" algn="l" rtl="0">
              <a:spcBef>
                <a:spcPts val="0"/>
              </a:spcBef>
              <a:spcAft>
                <a:spcPts val="0"/>
              </a:spcAft>
              <a:buClr>
                <a:schemeClr val="dk1"/>
              </a:buClr>
              <a:buSzPts val="1200"/>
              <a:buFont typeface="Arial"/>
              <a:buNone/>
            </a:pPr>
            <a:r>
              <a:rPr lang="en-US" u="sng" dirty="0"/>
              <a:t>BACKGROUND AND CONTEXT INFORMATION:</a:t>
            </a:r>
            <a:r>
              <a:rPr lang="en-US" dirty="0"/>
              <a:t>  </a:t>
            </a:r>
          </a:p>
          <a:p>
            <a:pPr marL="0" lvl="0" indent="0" algn="l" rtl="0">
              <a:spcBef>
                <a:spcPts val="0"/>
              </a:spcBef>
              <a:spcAft>
                <a:spcPts val="0"/>
              </a:spcAft>
              <a:buClr>
                <a:schemeClr val="dk1"/>
              </a:buClr>
              <a:buSzPts val="1200"/>
              <a:buFont typeface="Arial"/>
              <a:buNone/>
            </a:pPr>
            <a:r>
              <a:rPr lang="en-US" dirty="0"/>
              <a:t>N/A</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3434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Arial"/>
              <a:buNone/>
            </a:pPr>
            <a:r>
              <a:rPr lang="en-US" u="sng" dirty="0"/>
              <a:t>LOCAL LAB POC: </a:t>
            </a:r>
            <a:r>
              <a:rPr lang="en-US" u="none" dirty="0"/>
              <a:t>Michael Heroux (</a:t>
            </a:r>
            <a:r>
              <a:rPr lang="en-US" u="none" dirty="0" err="1"/>
              <a:t>maherou@sandia.gov</a:t>
            </a:r>
            <a:r>
              <a:rPr lang="en-US" u="none" dirty="0"/>
              <a:t>) </a:t>
            </a:r>
            <a:endParaRPr lang="en-US" u="sng" dirty="0"/>
          </a:p>
          <a:p>
            <a:pPr marL="0" lvl="0" indent="0" algn="l" rtl="0">
              <a:spcBef>
                <a:spcPts val="0"/>
              </a:spcBef>
              <a:spcAft>
                <a:spcPts val="0"/>
              </a:spcAft>
              <a:buClr>
                <a:schemeClr val="dk1"/>
              </a:buClr>
              <a:buSzPts val="1200"/>
              <a:buFont typeface="Arial"/>
              <a:buNone/>
            </a:pPr>
            <a:endParaRPr u="sng" dirty="0"/>
          </a:p>
          <a:p>
            <a:pPr marL="0" lvl="0" indent="0" algn="l" rtl="0">
              <a:spcBef>
                <a:spcPts val="0"/>
              </a:spcBef>
              <a:spcAft>
                <a:spcPts val="0"/>
              </a:spcAft>
              <a:buClr>
                <a:schemeClr val="dk1"/>
              </a:buClr>
              <a:buSzPts val="1200"/>
              <a:buFont typeface="Arial"/>
              <a:buNone/>
            </a:pPr>
            <a:r>
              <a:rPr lang="en-US" u="sng" dirty="0"/>
              <a:t>TALKING POINTS:  </a:t>
            </a:r>
            <a:endParaRPr dirty="0"/>
          </a:p>
          <a:p>
            <a:pPr marL="171450" lvl="0" indent="-171450" algn="l" rtl="0">
              <a:spcBef>
                <a:spcPts val="0"/>
              </a:spcBef>
              <a:spcAft>
                <a:spcPts val="0"/>
              </a:spcAft>
              <a:buClr>
                <a:schemeClr val="dk1"/>
              </a:buClr>
              <a:buSzPts val="1200"/>
              <a:buFont typeface="Arial"/>
              <a:buChar char="•"/>
            </a:pPr>
            <a:r>
              <a:rPr lang="en-US" dirty="0"/>
              <a:t>PESO is a </a:t>
            </a:r>
            <a:r>
              <a:rPr kumimoji="0" lang="en-US" sz="1200" b="0" i="0" u="none" strike="noStrike" kern="0" cap="none" spc="0" normalizeH="0" baseline="0" noProof="0" dirty="0">
                <a:ln>
                  <a:noFill/>
                </a:ln>
                <a:solidFill>
                  <a:srgbClr val="000000"/>
                </a:solidFill>
                <a:effectLst/>
                <a:uLnTx/>
                <a:uFillTx/>
                <a:latin typeface="Arial"/>
                <a:ea typeface="Arial"/>
                <a:cs typeface="Arial"/>
                <a:sym typeface="Arial"/>
              </a:rPr>
              <a:t>five-year post-ECP software-ecosystem stewardship and advancement project. In partnership with the Consortium for the Advancement of Scientific Software (CASS), PESO will establish and steward a sustainable scientific software ecosystem comprising libraries and tools that deliver the latest high-performance algorithms and capabilities for DOE mission-critical applications.</a:t>
            </a:r>
          </a:p>
          <a:p>
            <a:pPr marL="171450" lvl="0" indent="-171450" algn="l" rtl="0">
              <a:spcBef>
                <a:spcPts val="0"/>
              </a:spcBef>
              <a:spcAft>
                <a:spcPts val="0"/>
              </a:spcAft>
              <a:buClr>
                <a:schemeClr val="dk1"/>
              </a:buClr>
              <a:buSzPts val="1200"/>
              <a:buFont typeface="Arial"/>
              <a:buChar char="•"/>
            </a:pPr>
            <a:r>
              <a:rPr lang="en-US" sz="1200" kern="0" dirty="0">
                <a:solidFill>
                  <a:srgbClr val="000000"/>
                </a:solidFill>
                <a:latin typeface="Arial"/>
                <a:cs typeface="Arial"/>
                <a:sym typeface="Arial"/>
              </a:rPr>
              <a:t>PESO will enable applications to realize 100X improvement in both high-end capabilities and energy efficiency by leveraging accelerator devices</a:t>
            </a:r>
          </a:p>
          <a:p>
            <a:pPr marL="171450" lvl="0" indent="-171450" algn="l" rtl="0">
              <a:spcBef>
                <a:spcPts val="0"/>
              </a:spcBef>
              <a:spcAft>
                <a:spcPts val="0"/>
              </a:spcAft>
              <a:buClr>
                <a:schemeClr val="dk1"/>
              </a:buClr>
              <a:buSzPts val="1200"/>
              <a:buFont typeface="Arial"/>
              <a:buChar char="•"/>
            </a:pPr>
            <a:r>
              <a:rPr lang="en-US" sz="1200" kern="0" dirty="0">
                <a:solidFill>
                  <a:srgbClr val="000000"/>
                </a:solidFill>
                <a:latin typeface="Arial"/>
                <a:cs typeface="Arial"/>
                <a:sym typeface="Arial"/>
              </a:rPr>
              <a:t>PESO will emphasize software product quality, the continued fostering of software product communities, and the delivery of products, working with CASS</a:t>
            </a:r>
            <a:endParaRPr kumimoji="0" lang="en-US" sz="1200" b="0" i="0" u="none" strike="noStrike" kern="0" cap="none" spc="0" normalizeH="0" baseline="0" noProof="0" dirty="0">
              <a:ln>
                <a:noFill/>
              </a:ln>
              <a:solidFill>
                <a:srgbClr val="000000"/>
              </a:solidFill>
              <a:effectLst/>
              <a:uLnTx/>
              <a:uFillTx/>
              <a:latin typeface="Arial"/>
              <a:cs typeface="Arial"/>
              <a:sym typeface="Arial"/>
            </a:endParaRPr>
          </a:p>
          <a:p>
            <a:pPr marL="171450" lvl="0" indent="-171450" algn="l" rtl="0">
              <a:spcBef>
                <a:spcPts val="0"/>
              </a:spcBef>
              <a:spcAft>
                <a:spcPts val="0"/>
              </a:spcAft>
              <a:buClr>
                <a:schemeClr val="dk1"/>
              </a:buClr>
              <a:buSzPts val="1200"/>
              <a:buFont typeface="Arial"/>
              <a:buChar char="•"/>
            </a:pPr>
            <a:endParaRPr lang="en-US" dirty="0"/>
          </a:p>
          <a:p>
            <a:pPr marL="171450" lvl="0" indent="-9525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u="sng" dirty="0"/>
              <a:t>METADATA: </a:t>
            </a:r>
            <a:endParaRPr dirty="0"/>
          </a:p>
          <a:p>
            <a:pPr marL="0" lvl="0" indent="0" algn="l" rtl="0">
              <a:spcBef>
                <a:spcPts val="0"/>
              </a:spcBef>
              <a:spcAft>
                <a:spcPts val="0"/>
              </a:spcAft>
              <a:buClr>
                <a:schemeClr val="dk1"/>
              </a:buClr>
              <a:buSzPts val="1200"/>
              <a:buFont typeface="Arial"/>
              <a:buNone/>
            </a:pPr>
            <a:r>
              <a:rPr lang="en-US" dirty="0"/>
              <a:t>Name of the associated awarded project:  </a:t>
            </a:r>
            <a:endParaRPr dirty="0"/>
          </a:p>
          <a:p>
            <a:pPr marL="0" lvl="0" indent="0" algn="l" rtl="0">
              <a:spcBef>
                <a:spcPts val="0"/>
              </a:spcBef>
              <a:spcAft>
                <a:spcPts val="0"/>
              </a:spcAft>
              <a:buClr>
                <a:schemeClr val="dk1"/>
              </a:buClr>
              <a:buSzPts val="1200"/>
              <a:buFont typeface="Arial"/>
              <a:buNone/>
            </a:pPr>
            <a:r>
              <a:rPr lang="en-US" dirty="0"/>
              <a:t>PI name(s):  Michael Heroux (Sandia), Lois </a:t>
            </a:r>
            <a:r>
              <a:rPr lang="en-US" dirty="0" err="1"/>
              <a:t>Curfman</a:t>
            </a:r>
            <a:r>
              <a:rPr lang="en-US" dirty="0"/>
              <a:t> McInnes (Argonne)</a:t>
            </a:r>
            <a:endParaRPr dirty="0"/>
          </a:p>
          <a:p>
            <a:pPr marL="0" lvl="0" indent="0" algn="l" rtl="0">
              <a:spcBef>
                <a:spcPts val="0"/>
              </a:spcBef>
              <a:spcAft>
                <a:spcPts val="0"/>
              </a:spcAft>
              <a:buClr>
                <a:schemeClr val="dk1"/>
              </a:buClr>
              <a:buSzPts val="1200"/>
              <a:buFont typeface="Arial"/>
              <a:buNone/>
            </a:pPr>
            <a:r>
              <a:rPr lang="en-US" dirty="0"/>
              <a:t>Name of the program manager: William </a:t>
            </a:r>
            <a:r>
              <a:rPr lang="en-US" dirty="0" err="1"/>
              <a:t>Spotz</a:t>
            </a:r>
            <a:r>
              <a:rPr lang="en-US" dirty="0"/>
              <a:t>, Software Stewardship and Advancement</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u="sng" dirty="0"/>
              <a:t>CITATIONS:</a:t>
            </a:r>
            <a:endParaRPr u="sng" dirty="0"/>
          </a:p>
          <a:p>
            <a:pPr marL="0" lvl="0" indent="0" algn="l" rtl="0">
              <a:spcBef>
                <a:spcPts val="0"/>
              </a:spcBef>
              <a:spcAft>
                <a:spcPts val="0"/>
              </a:spcAft>
              <a:buClr>
                <a:schemeClr val="dk1"/>
              </a:buClr>
              <a:buSzPts val="1200"/>
              <a:buFont typeface="Arial"/>
              <a:buNone/>
            </a:pPr>
            <a:r>
              <a:rPr lang="en-US" dirty="0"/>
              <a:t>The notes section should also include full citations (including the DOI) to any important and associated publications, datasets or code developed as part this work.  </a:t>
            </a:r>
            <a:endParaRPr dirty="0"/>
          </a:p>
          <a:p>
            <a:pPr marL="171450" lvl="0" indent="-171450" algn="l" rtl="0">
              <a:spcBef>
                <a:spcPts val="0"/>
              </a:spcBef>
              <a:spcAft>
                <a:spcPts val="0"/>
              </a:spcAft>
              <a:buClr>
                <a:schemeClr val="dk1"/>
              </a:buClr>
              <a:buSzPts val="1200"/>
              <a:buFont typeface="Arial"/>
              <a:buChar char="•"/>
            </a:pPr>
            <a:r>
              <a:rPr lang="en-US" dirty="0"/>
              <a:t>N/A</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u="sng" dirty="0"/>
              <a:t>AWARDS:</a:t>
            </a:r>
            <a:endParaRPr dirty="0"/>
          </a:p>
          <a:p>
            <a:pPr marL="0" lvl="0" indent="0" algn="l" rtl="0">
              <a:spcBef>
                <a:spcPts val="0"/>
              </a:spcBef>
              <a:spcAft>
                <a:spcPts val="0"/>
              </a:spcAft>
              <a:buClr>
                <a:schemeClr val="dk1"/>
              </a:buClr>
              <a:buSzPts val="1200"/>
              <a:buFont typeface="Arial"/>
              <a:buNone/>
            </a:pPr>
            <a:r>
              <a:rPr lang="en-US" u="none" dirty="0"/>
              <a:t>N/A</a:t>
            </a:r>
            <a:endParaRPr dirty="0"/>
          </a:p>
          <a:p>
            <a:pPr marL="0" lvl="0" indent="0" algn="l" rtl="0">
              <a:spcBef>
                <a:spcPts val="0"/>
              </a:spcBef>
              <a:spcAft>
                <a:spcPts val="0"/>
              </a:spcAft>
              <a:buClr>
                <a:schemeClr val="dk1"/>
              </a:buClr>
              <a:buSzPts val="1200"/>
              <a:buFont typeface="Arial"/>
              <a:buNone/>
            </a:pPr>
            <a:endParaRPr u="sng" dirty="0"/>
          </a:p>
          <a:p>
            <a:pPr marL="0" lvl="0" indent="0" algn="l" rtl="0">
              <a:spcBef>
                <a:spcPts val="0"/>
              </a:spcBef>
              <a:spcAft>
                <a:spcPts val="0"/>
              </a:spcAft>
              <a:buClr>
                <a:schemeClr val="dk1"/>
              </a:buClr>
              <a:buSzPts val="1200"/>
              <a:buFont typeface="Arial"/>
              <a:buNone/>
            </a:pPr>
            <a:r>
              <a:rPr lang="en-US" u="sng" dirty="0"/>
              <a:t>REPRODUCIBILITY:</a:t>
            </a:r>
            <a:r>
              <a:rPr lang="en-US" dirty="0"/>
              <a:t>  </a:t>
            </a:r>
            <a:endParaRPr dirty="0"/>
          </a:p>
          <a:p>
            <a:pPr marL="0" lvl="0" indent="0" algn="l" rtl="0">
              <a:spcBef>
                <a:spcPts val="0"/>
              </a:spcBef>
              <a:spcAft>
                <a:spcPts val="0"/>
              </a:spcAft>
              <a:buClr>
                <a:schemeClr val="dk1"/>
              </a:buClr>
              <a:buSzPts val="1200"/>
              <a:buFont typeface="Arial"/>
              <a:buNone/>
            </a:pPr>
            <a:r>
              <a:rPr lang="en-US" dirty="0"/>
              <a:t>N/A.</a:t>
            </a:r>
            <a:endParaRPr dirty="0"/>
          </a:p>
          <a:p>
            <a:pPr marL="0" lvl="0" indent="0" algn="l" rtl="0">
              <a:spcBef>
                <a:spcPts val="0"/>
              </a:spcBef>
              <a:spcAft>
                <a:spcPts val="0"/>
              </a:spcAft>
              <a:buClr>
                <a:schemeClr val="dk1"/>
              </a:buClr>
              <a:buSzPts val="1200"/>
              <a:buFont typeface="Arial"/>
              <a:buNone/>
            </a:pPr>
            <a:endParaRPr dirty="0"/>
          </a:p>
          <a:p>
            <a:pPr marL="0" lvl="0" indent="0" algn="l" rtl="0">
              <a:spcBef>
                <a:spcPts val="0"/>
              </a:spcBef>
              <a:spcAft>
                <a:spcPts val="0"/>
              </a:spcAft>
              <a:buClr>
                <a:schemeClr val="dk1"/>
              </a:buClr>
              <a:buSzPts val="1200"/>
              <a:buFont typeface="Arial"/>
              <a:buNone/>
            </a:pPr>
            <a:r>
              <a:rPr lang="en-US" u="sng" dirty="0"/>
              <a:t>BACKGROUND AND CONTEXT INFORMATION:</a:t>
            </a:r>
            <a:r>
              <a:rPr lang="en-US" dirty="0"/>
              <a:t>  </a:t>
            </a:r>
            <a:endParaRPr dirty="0"/>
          </a:p>
          <a:p>
            <a:pPr marL="0" lvl="0" indent="0" algn="l" rtl="0">
              <a:spcBef>
                <a:spcPts val="0"/>
              </a:spcBef>
              <a:spcAft>
                <a:spcPts val="0"/>
              </a:spcAft>
              <a:buClr>
                <a:schemeClr val="dk1"/>
              </a:buClr>
              <a:buSzPts val="1200"/>
              <a:buFont typeface="Arial"/>
              <a:buNone/>
            </a:pPr>
            <a:r>
              <a:rPr lang="en-US" dirty="0"/>
              <a:t>N/A</a:t>
            </a:r>
            <a:endParaRPr dirty="0"/>
          </a:p>
          <a:p>
            <a:pPr marL="0" lvl="0" indent="0" algn="l" rtl="0">
              <a:spcBef>
                <a:spcPts val="0"/>
              </a:spcBef>
              <a:spcAft>
                <a:spcPts val="0"/>
              </a:spcAft>
              <a:buNone/>
            </a:pPr>
            <a:endParaRPr dirty="0"/>
          </a:p>
        </p:txBody>
      </p:sp>
      <p:sp>
        <p:nvSpPr>
          <p:cNvPr id="21" name="Google Shape;2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 name="Google Shape;2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indent="0"/>
            <a:r>
              <a:rPr lang="en-US" dirty="0"/>
              <a:t>Notes: Can choose to use either Preliminary Results or Key Achievements depending on stage of the project. </a:t>
            </a:r>
            <a:endParaRPr sz="1200" b="0" i="0" u="none" strike="noStrike" cap="none" dirty="0">
              <a:solidFill>
                <a:schemeClr val="dk1"/>
              </a:solidFill>
              <a:latin typeface="Calibri"/>
              <a:ea typeface="Calibri"/>
              <a:cs typeface="Calibri"/>
              <a:sym typeface="Calibri"/>
            </a:endParaRPr>
          </a:p>
        </p:txBody>
      </p:sp>
      <p:sp>
        <p:nvSpPr>
          <p:cNvPr id="21" name="Google Shape;21;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44</a:t>
            </a:fld>
            <a:endParaRPr sz="1200" b="0" i="0" u="none" strike="noStrike" cap="non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81322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
        <p:cNvGrpSpPr/>
        <p:nvPr/>
      </p:nvGrpSpPr>
      <p:grpSpPr>
        <a:xfrm>
          <a:off x="0" y="0"/>
          <a:ext cx="0" cy="0"/>
          <a:chOff x="0" y="0"/>
          <a:chExt cx="0" cy="0"/>
        </a:xfrm>
      </p:grpSpPr>
      <p:sp>
        <p:nvSpPr>
          <p:cNvPr id="19" name="Google Shape;19;g2df0029531e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u="sng"/>
              <a:t>LOCAL LAB POC: </a:t>
            </a:r>
            <a:r>
              <a:rPr lang="en-US" u="none"/>
              <a:t>Todd Gamblin &lt;gamblin2@llnl.gov&gt;</a:t>
            </a:r>
            <a:endParaRPr u="sng"/>
          </a:p>
          <a:p>
            <a:pPr marL="0" lvl="0" indent="0" algn="l" rtl="0">
              <a:lnSpc>
                <a:spcPct val="100000"/>
              </a:lnSpc>
              <a:spcBef>
                <a:spcPts val="0"/>
              </a:spcBef>
              <a:spcAft>
                <a:spcPts val="0"/>
              </a:spcAft>
              <a:buClr>
                <a:schemeClr val="dk1"/>
              </a:buClr>
              <a:buSzPts val="1200"/>
              <a:buFont typeface="Arial"/>
              <a:buNone/>
            </a:pPr>
            <a:endParaRPr u="sng"/>
          </a:p>
          <a:p>
            <a:pPr marL="0" lvl="0" indent="0" algn="l" rtl="0">
              <a:lnSpc>
                <a:spcPct val="100000"/>
              </a:lnSpc>
              <a:spcBef>
                <a:spcPts val="0"/>
              </a:spcBef>
              <a:spcAft>
                <a:spcPts val="0"/>
              </a:spcAft>
              <a:buClr>
                <a:schemeClr val="dk1"/>
              </a:buClr>
              <a:buSzPts val="1200"/>
              <a:buFont typeface="Arial"/>
              <a:buNone/>
            </a:pPr>
            <a:r>
              <a:rPr lang="en-US" u="sng"/>
              <a:t>TALKING POINTS:  </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u="sng"/>
              <a:t>METADATA: </a:t>
            </a:r>
            <a:endParaRPr/>
          </a:p>
          <a:p>
            <a:pPr marL="0" lvl="0" indent="0" algn="l" rtl="0">
              <a:lnSpc>
                <a:spcPct val="100000"/>
              </a:lnSpc>
              <a:spcBef>
                <a:spcPts val="0"/>
              </a:spcBef>
              <a:spcAft>
                <a:spcPts val="0"/>
              </a:spcAft>
              <a:buClr>
                <a:schemeClr val="dk1"/>
              </a:buClr>
              <a:buSzPts val="1200"/>
              <a:buFont typeface="Arial"/>
              <a:buNone/>
            </a:pPr>
            <a:r>
              <a:rPr lang="en-US"/>
              <a:t>Name of the associated projects:  NNSA/ASC, with participation from PESO, CORSA</a:t>
            </a:r>
            <a:endParaRPr/>
          </a:p>
          <a:p>
            <a:pPr marL="0" lvl="0" indent="0" algn="l" rtl="0">
              <a:lnSpc>
                <a:spcPct val="100000"/>
              </a:lnSpc>
              <a:spcBef>
                <a:spcPts val="0"/>
              </a:spcBef>
              <a:spcAft>
                <a:spcPts val="0"/>
              </a:spcAft>
              <a:buClr>
                <a:schemeClr val="dk1"/>
              </a:buClr>
              <a:buSzPts val="1200"/>
              <a:buFont typeface="Arial"/>
              <a:buNone/>
            </a:pPr>
            <a:r>
              <a:rPr lang="en-US"/>
              <a:t>PI name(s):  Todd Gamblin (LLNL), and Christian Trott (SNL), (ASC); Mike Heroux (SNL, PESO), Greg Watson (ORNL, CORSA)</a:t>
            </a:r>
            <a:endParaRPr/>
          </a:p>
          <a:p>
            <a:pPr marL="0" lvl="0" indent="0" algn="l" rtl="0">
              <a:lnSpc>
                <a:spcPct val="100000"/>
              </a:lnSpc>
              <a:spcBef>
                <a:spcPts val="0"/>
              </a:spcBef>
              <a:spcAft>
                <a:spcPts val="0"/>
              </a:spcAft>
              <a:buClr>
                <a:schemeClr val="dk1"/>
              </a:buClr>
              <a:buSzPts val="1200"/>
              <a:buFont typeface="Arial"/>
              <a:buNone/>
            </a:pPr>
            <a:r>
              <a:rPr lang="en-US"/>
              <a:t>Name of the program managers: Si Hammond (ASC), William Spotz (PESO), David Rabson (CORSA)</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u="sng"/>
              <a:t>RESOURCES:</a:t>
            </a:r>
            <a:endParaRPr/>
          </a:p>
          <a:p>
            <a:pPr marL="0" lvl="0" indent="0" algn="l" rtl="0">
              <a:lnSpc>
                <a:spcPct val="100000"/>
              </a:lnSpc>
              <a:spcBef>
                <a:spcPts val="0"/>
              </a:spcBef>
              <a:spcAft>
                <a:spcPts val="0"/>
              </a:spcAft>
              <a:buClr>
                <a:schemeClr val="dk1"/>
              </a:buClr>
              <a:buSzPts val="1200"/>
              <a:buFont typeface="Arial"/>
              <a:buNone/>
            </a:pPr>
            <a:r>
              <a:rPr lang="en-US"/>
              <a:t>https://hpsf.io</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u="sng"/>
              <a:t>AWARDS:</a:t>
            </a:r>
            <a:endParaRPr/>
          </a:p>
          <a:p>
            <a:pPr marL="0" lvl="0" indent="0" algn="l" rtl="0">
              <a:lnSpc>
                <a:spcPct val="100000"/>
              </a:lnSpc>
              <a:spcBef>
                <a:spcPts val="0"/>
              </a:spcBef>
              <a:spcAft>
                <a:spcPts val="0"/>
              </a:spcAft>
              <a:buClr>
                <a:schemeClr val="dk1"/>
              </a:buClr>
              <a:buSzPts val="1200"/>
              <a:buFont typeface="Arial"/>
              <a:buNone/>
            </a:pPr>
            <a:r>
              <a:rPr lang="en-US" u="none"/>
              <a:t>N/A</a:t>
            </a:r>
            <a:endParaRPr/>
          </a:p>
          <a:p>
            <a:pPr marL="0" lvl="0" indent="0" algn="l" rtl="0">
              <a:lnSpc>
                <a:spcPct val="100000"/>
              </a:lnSpc>
              <a:spcBef>
                <a:spcPts val="0"/>
              </a:spcBef>
              <a:spcAft>
                <a:spcPts val="0"/>
              </a:spcAft>
              <a:buClr>
                <a:schemeClr val="dk1"/>
              </a:buClr>
              <a:buSzPts val="1200"/>
              <a:buFont typeface="Arial"/>
              <a:buNone/>
            </a:pPr>
            <a:endParaRPr u="sng"/>
          </a:p>
          <a:p>
            <a:pPr marL="0" lvl="0" indent="0" algn="l" rtl="0">
              <a:lnSpc>
                <a:spcPct val="100000"/>
              </a:lnSpc>
              <a:spcBef>
                <a:spcPts val="0"/>
              </a:spcBef>
              <a:spcAft>
                <a:spcPts val="0"/>
              </a:spcAft>
              <a:buClr>
                <a:schemeClr val="dk1"/>
              </a:buClr>
              <a:buSzPts val="1200"/>
              <a:buFont typeface="Arial"/>
              <a:buNone/>
            </a:pPr>
            <a:r>
              <a:rPr lang="en-US" u="sng"/>
              <a:t>REPRODUCIBILITY:</a:t>
            </a:r>
            <a:r>
              <a:rPr lang="en-US"/>
              <a:t>  </a:t>
            </a:r>
            <a:endParaRPr/>
          </a:p>
          <a:p>
            <a:pPr marL="0" lvl="0" indent="0" algn="l" rtl="0">
              <a:lnSpc>
                <a:spcPct val="100000"/>
              </a:lnSpc>
              <a:spcBef>
                <a:spcPts val="0"/>
              </a:spcBef>
              <a:spcAft>
                <a:spcPts val="0"/>
              </a:spcAft>
              <a:buClr>
                <a:schemeClr val="dk1"/>
              </a:buClr>
              <a:buSzPts val="1200"/>
              <a:buFont typeface="Arial"/>
              <a:buNone/>
            </a:pPr>
            <a:r>
              <a:rPr lang="en-US"/>
              <a:t>N/A.</a:t>
            </a:r>
            <a:endParaRPr/>
          </a:p>
          <a:p>
            <a:pPr marL="0" lvl="0" indent="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Clr>
                <a:schemeClr val="dk1"/>
              </a:buClr>
              <a:buSzPts val="1200"/>
              <a:buFont typeface="Arial"/>
              <a:buNone/>
            </a:pPr>
            <a:r>
              <a:rPr lang="en-US" u="sng"/>
              <a:t>BACKGROUND AND CONTEXT INFORMATION:</a:t>
            </a:r>
            <a:r>
              <a:rPr lang="en-US"/>
              <a:t>  </a:t>
            </a:r>
            <a:endParaRPr/>
          </a:p>
          <a:p>
            <a:pPr marL="0" lvl="0" indent="0" algn="l" rtl="0">
              <a:lnSpc>
                <a:spcPct val="100000"/>
              </a:lnSpc>
              <a:spcBef>
                <a:spcPts val="0"/>
              </a:spcBef>
              <a:spcAft>
                <a:spcPts val="0"/>
              </a:spcAft>
              <a:buClr>
                <a:schemeClr val="dk1"/>
              </a:buClr>
              <a:buSzPts val="1200"/>
              <a:buFont typeface="Arial"/>
              <a:buNone/>
            </a:pPr>
            <a:r>
              <a:rPr lang="en-US"/>
              <a:t>N/A</a:t>
            </a:r>
            <a:endParaRPr/>
          </a:p>
          <a:p>
            <a:pPr marL="0" lvl="0" indent="0" algn="l" rtl="0">
              <a:lnSpc>
                <a:spcPct val="100000"/>
              </a:lnSpc>
              <a:spcBef>
                <a:spcPts val="0"/>
              </a:spcBef>
              <a:spcAft>
                <a:spcPts val="0"/>
              </a:spcAft>
              <a:buSzPts val="1400"/>
              <a:buNone/>
            </a:pPr>
            <a:endParaRPr/>
          </a:p>
        </p:txBody>
      </p:sp>
      <p:sp>
        <p:nvSpPr>
          <p:cNvPr id="20" name="Google Shape;20;g2df0029531e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5:notes"/>
          <p:cNvSpPr txBox="1">
            <a:spLocks noGrp="1"/>
          </p:cNvSpPr>
          <p:nvPr>
            <p:ph type="body" idx="1"/>
          </p:nvPr>
        </p:nvSpPr>
        <p:spPr>
          <a:xfrm>
            <a:off x="701675" y="4473577"/>
            <a:ext cx="5607050" cy="366077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a:latin typeface="Century Gothic"/>
                <a:ea typeface="Century Gothic"/>
                <a:cs typeface="Century Gothic"/>
                <a:sym typeface="Century Gothic"/>
              </a:rPr>
              <a:t>https://exascaleproject.org</a:t>
            </a:r>
            <a:endParaRPr/>
          </a:p>
        </p:txBody>
      </p:sp>
      <p:sp>
        <p:nvSpPr>
          <p:cNvPr id="339" name="Google Shape;339;p5:notes"/>
          <p:cNvSpPr txBox="1">
            <a:spLocks noGrp="1"/>
          </p:cNvSpPr>
          <p:nvPr>
            <p:ph type="sldNum" idx="12"/>
          </p:nvPr>
        </p:nvSpPr>
        <p:spPr>
          <a:xfrm>
            <a:off x="1" y="8801100"/>
            <a:ext cx="3038475" cy="466726"/>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957936A-3100-074D-9F93-4E9D2668624F}" type="slidenum">
              <a:rPr kumimoji="0" lang="en-US" sz="1200" b="0" i="0" u="none" strike="noStrike" kern="1200" cap="none" spc="0" normalizeH="0" baseline="0" noProof="0" smtClean="0">
                <a:ln>
                  <a:noFill/>
                </a:ln>
                <a:solidFill>
                  <a:prstClr val="black"/>
                </a:solidFill>
                <a:effectLst/>
                <a:uLnTx/>
                <a:uFillTx/>
                <a:latin typeface="Century Gothic"/>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entury Gothic"/>
              <a:ea typeface="+mn-ea"/>
              <a:cs typeface="Arial" charset="0"/>
            </a:endParaRPr>
          </a:p>
        </p:txBody>
      </p:sp>
    </p:spTree>
    <p:extLst>
      <p:ext uri="{BB962C8B-B14F-4D97-AF65-F5344CB8AC3E}">
        <p14:creationId xmlns:p14="http://schemas.microsoft.com/office/powerpoint/2010/main" val="28551053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7:notes"/>
          <p:cNvSpPr txBox="1">
            <a:spLocks noGrp="1"/>
          </p:cNvSpPr>
          <p:nvPr>
            <p:ph type="body" idx="1"/>
          </p:nvPr>
        </p:nvSpPr>
        <p:spPr>
          <a:xfrm>
            <a:off x="701675" y="4473577"/>
            <a:ext cx="5607050" cy="3660774"/>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endParaRPr/>
          </a:p>
        </p:txBody>
      </p:sp>
      <p:sp>
        <p:nvSpPr>
          <p:cNvPr id="399" name="Google Shape;399;p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Open MP</a:t>
            </a:r>
          </a:p>
          <a:p>
            <a:endParaRPr lang="en-US" sz="1200" b="0" dirty="0"/>
          </a:p>
          <a:p>
            <a:pPr marL="171399" lvl="1" indent="-171399" defTabSz="799860">
              <a:lnSpc>
                <a:spcPct val="90000"/>
              </a:lnSpc>
              <a:spcBef>
                <a:spcPts val="600"/>
              </a:spcBef>
              <a:buChar char="•"/>
            </a:pPr>
            <a:r>
              <a:rPr lang="en-US" sz="1200" b="0" dirty="0">
                <a:cs typeface="Arial Narrow"/>
              </a:rPr>
              <a:t>Identified that one of the most important gaps in OpenMP is how to program the different memories available in the node and how to map to/from complex data structures between them that require deep copy</a:t>
            </a:r>
          </a:p>
          <a:p>
            <a:pPr marL="171399" lvl="1" indent="-171399" defTabSz="799860">
              <a:lnSpc>
                <a:spcPct val="90000"/>
              </a:lnSpc>
              <a:spcBef>
                <a:spcPts val="600"/>
              </a:spcBef>
              <a:buChar char="•"/>
            </a:pPr>
            <a:r>
              <a:rPr lang="en-US" sz="1200" b="0" dirty="0">
                <a:cs typeface="Arial Narrow"/>
              </a:rPr>
              <a:t>Gathered application use cases from E3SM, QMCPack, XGC, LSMS3, LAMMPS, GENESIS, etc. Used this information to drive the memory management API, declare mappers and manual deep copy functionality in OpenMP 5.0.</a:t>
            </a:r>
            <a:endParaRPr lang="en-US" sz="1200" b="0" dirty="0"/>
          </a:p>
          <a:p>
            <a:pPr marL="171399" lvl="1" indent="-171399" defTabSz="799860">
              <a:lnSpc>
                <a:spcPct val="90000"/>
              </a:lnSpc>
              <a:spcBef>
                <a:spcPts val="600"/>
              </a:spcBef>
              <a:buChar char="•"/>
            </a:pPr>
            <a:r>
              <a:rPr lang="en-US" sz="1200" b="0" dirty="0">
                <a:cs typeface="Arial Narrow"/>
              </a:rPr>
              <a:t>Developed test cases to implement manual deep copy, declare mappers and the new memory management API in OpenMP 5.0.</a:t>
            </a:r>
          </a:p>
          <a:p>
            <a:pPr marL="171399" lvl="1" indent="-171399" defTabSz="799860">
              <a:lnSpc>
                <a:spcPct val="90000"/>
              </a:lnSpc>
              <a:spcBef>
                <a:spcPts val="600"/>
              </a:spcBef>
              <a:buChar char="•"/>
            </a:pPr>
            <a:r>
              <a:rPr lang="en-US" sz="1200" b="0" i="0" kern="1200" dirty="0">
                <a:solidFill>
                  <a:schemeClr val="tx1"/>
                </a:solidFill>
                <a:effectLst/>
                <a:latin typeface="+mn-lt"/>
                <a:ea typeface="+mn-ea"/>
                <a:cs typeface="+mn-cs"/>
              </a:rPr>
              <a:t>A SOLLVE software release was made publicly available on GitHub at https://github.com/SOLLVE/sollve. Enhancements include: 1) better performance for OpenMP nested parallel regions using BOLT lightweight threading, 2) improvements that facilitate optimization of OpenMP outlined functions, 3) initial support for OpenMP 5.0 declare mapper to enable accelerator deep copy, 4) pragmas to succinctly direct advanced loop transformations, and 5) an OpenMP offloading validation &amp; verification suite, that allows users and vendors to validate OpenMP implementations.</a:t>
            </a:r>
          </a:p>
          <a:p>
            <a:pPr marL="171399" lvl="1" indent="-171399" defTabSz="799860">
              <a:lnSpc>
                <a:spcPct val="90000"/>
              </a:lnSpc>
              <a:spcBef>
                <a:spcPts val="600"/>
              </a:spcBef>
              <a:buChar char="•"/>
            </a:pPr>
            <a:endParaRPr lang="en-US" sz="1200" b="0" dirty="0"/>
          </a:p>
          <a:p>
            <a:endParaRPr lang="en-US" sz="1200" b="0" dirty="0"/>
          </a:p>
          <a:p>
            <a:pPr marL="0" lvl="1" indent="0">
              <a:lnSpc>
                <a:spcPct val="100000"/>
              </a:lnSpc>
              <a:spcBef>
                <a:spcPts val="0"/>
              </a:spcBef>
              <a:buNone/>
            </a:pPr>
            <a:r>
              <a:rPr lang="en-US" sz="1200" b="0" dirty="0">
                <a:solidFill>
                  <a:srgbClr val="256092"/>
                </a:solidFill>
              </a:rPr>
              <a:t>Exa-PAPI builds on the latest PAPI project and we are extending it with:</a:t>
            </a:r>
          </a:p>
          <a:p>
            <a:pPr marL="0" indent="0">
              <a:spcBef>
                <a:spcPts val="1000"/>
              </a:spcBef>
              <a:buNone/>
            </a:pPr>
            <a:r>
              <a:rPr lang="en-US" sz="1200" b="0" dirty="0">
                <a:solidFill>
                  <a:srgbClr val="D0362D"/>
                </a:solidFill>
              </a:rPr>
              <a:t>Effort 1:	Performance counter monitoring capabilities for new and advanced ECP hardware, and software technologies.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D0362D"/>
                </a:solidFill>
              </a:rPr>
              <a:t>Effort 2:	Fine-grained power management support.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D0362D"/>
                </a:solidFill>
              </a:rPr>
              <a:t>Effort 3:	Functionality for performance counter analysis at "task granularity" for task-based runtime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D0362D"/>
                </a:solidFill>
              </a:rPr>
              <a:t>Effort 4:	"Software-defined Events" that originate from the ECP software stack and are currently treated as black boxes (i.e., 	communication libraries, math libraries, task-based runtime systems, etc.)</a:t>
            </a:r>
          </a:p>
          <a:p>
            <a:pPr marL="229870" indent="-229870">
              <a:lnSpc>
                <a:spcPct val="100000"/>
              </a:lnSpc>
              <a:spcBef>
                <a:spcPts val="200"/>
              </a:spcBef>
              <a:buFont typeface="Arial" panose="020B0604020202020204" pitchFamily="34" charset="0"/>
              <a:buChar char="•"/>
            </a:pPr>
            <a:r>
              <a:rPr lang="en-US" sz="1200" dirty="0"/>
              <a:t>Co-Design of a new standard API for SDEs with libraries and runtime communities. (FY18)</a:t>
            </a:r>
          </a:p>
          <a:p>
            <a:pPr marL="229870" indent="-229870">
              <a:lnSpc>
                <a:spcPct val="100000"/>
              </a:lnSpc>
              <a:spcBef>
                <a:spcPts val="200"/>
              </a:spcBef>
              <a:buFont typeface="Arial" panose="020B0604020202020204" pitchFamily="34" charset="0"/>
              <a:buChar char="•"/>
            </a:pPr>
            <a:r>
              <a:rPr lang="en-US" sz="1200" dirty="0"/>
              <a:t>Implement infrastructure for SDE support in Exa-PAPI. (FY18 + FY19)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D0362D"/>
              </a:solidFill>
            </a:endParaRPr>
          </a:p>
          <a:p>
            <a:r>
              <a:rPr lang="en-US" dirty="0"/>
              <a:t>STRUMPACK</a:t>
            </a:r>
          </a:p>
          <a:p>
            <a:pPr marL="171450" indent="-171450">
              <a:buFont typeface="Arial" panose="020B0604020202020204" pitchFamily="34" charset="0"/>
              <a:buChar char="•"/>
            </a:pPr>
            <a:r>
              <a:rPr lang="en-US" dirty="0"/>
              <a:t>Better OpenMP support in HSS compression, HSS factorization and HSS matvec.</a:t>
            </a:r>
          </a:p>
          <a:p>
            <a:pPr marL="628650" lvl="1" indent="-171450">
              <a:buFont typeface="Arial" panose="020B0604020202020204" pitchFamily="34" charset="0"/>
              <a:buChar char="•"/>
            </a:pPr>
            <a:r>
              <a:rPr lang="en-US" dirty="0"/>
              <a:t>Use OpenMP tasking parallelism, e.g. taskloop</a:t>
            </a:r>
          </a:p>
          <a:p>
            <a:pPr marL="628650" lvl="1" indent="-171450">
              <a:buFont typeface="Arial" panose="020B0604020202020204" pitchFamily="34" charset="0"/>
              <a:buChar char="•"/>
            </a:pPr>
            <a:r>
              <a:rPr lang="en-US" dirty="0"/>
              <a:t>Improved threading in element extraction, ULV factorization</a:t>
            </a:r>
          </a:p>
          <a:p>
            <a:pPr marL="171450" indent="-171450">
              <a:buFont typeface="Arial" panose="020B0604020202020204" pitchFamily="34" charset="0"/>
              <a:buChar char="•"/>
            </a:pPr>
            <a:r>
              <a:rPr lang="en-US" dirty="0"/>
              <a:t>Threading improvements in sparse-matrix randomized sampling.</a:t>
            </a:r>
          </a:p>
          <a:p>
            <a:pPr marL="171450" indent="-171450">
              <a:buFont typeface="Arial" panose="020B0604020202020204" pitchFamily="34" charset="0"/>
              <a:buChar char="•"/>
            </a:pPr>
            <a:r>
              <a:rPr lang="en-US" dirty="0"/>
              <a:t>Results:</a:t>
            </a:r>
          </a:p>
          <a:p>
            <a:pPr marL="628650" lvl="1" indent="-171450">
              <a:buFont typeface="Arial" panose="020B0604020202020204" pitchFamily="34" charset="0"/>
              <a:buChar char="•"/>
            </a:pPr>
            <a:r>
              <a:rPr lang="en-US" dirty="0"/>
              <a:t>Dense matrix HSS compression is up to </a:t>
            </a:r>
            <a:r>
              <a:rPr lang="en-US" dirty="0">
                <a:solidFill>
                  <a:srgbClr val="FF0000"/>
                </a:solidFill>
              </a:rPr>
              <a:t>4.7x </a:t>
            </a:r>
            <a:r>
              <a:rPr lang="en-US" dirty="0"/>
              <a:t>faster on 8 nodes (256 cores) of Cori-Haswell and </a:t>
            </a:r>
            <a:r>
              <a:rPr lang="en-US" dirty="0">
                <a:solidFill>
                  <a:srgbClr val="FF0000"/>
                </a:solidFill>
              </a:rPr>
              <a:t>2.4x</a:t>
            </a:r>
            <a:r>
              <a:rPr lang="en-US" dirty="0"/>
              <a:t> faster on Cori-NKL.</a:t>
            </a:r>
          </a:p>
          <a:p>
            <a:pPr marL="628650" lvl="1" indent="-171450">
              <a:buFont typeface="Arial" panose="020B0604020202020204" pitchFamily="34" charset="0"/>
              <a:buChar char="•"/>
            </a:pPr>
            <a:r>
              <a:rPr lang="en-US" dirty="0"/>
              <a:t>The HSS embedded sparse factorization, is up to </a:t>
            </a:r>
            <a:r>
              <a:rPr lang="en-US" dirty="0">
                <a:solidFill>
                  <a:srgbClr val="FF0000"/>
                </a:solidFill>
              </a:rPr>
              <a:t>2.2x faster</a:t>
            </a:r>
            <a:r>
              <a:rPr lang="en-US" dirty="0"/>
              <a:t> on 8 KNL nodes.</a:t>
            </a:r>
          </a:p>
          <a:p>
            <a:pPr marL="628650" lvl="1" indent="-171450">
              <a:buFont typeface="Arial" panose="020B0604020202020204" pitchFamily="34" charset="0"/>
              <a:buChar char="•"/>
            </a:pPr>
            <a:r>
              <a:rPr lang="en-US" dirty="0"/>
              <a:t>By fixing a memory bottleneck, we can now compress much larger HSS matrices.</a:t>
            </a:r>
          </a:p>
          <a:p>
            <a:endParaRPr lang="en-US" dirty="0"/>
          </a:p>
          <a:p>
            <a:endParaRPr lang="en-US" sz="1200" b="0" dirty="0"/>
          </a:p>
          <a:p>
            <a:endParaRPr lang="en-US" sz="1200" b="0" dirty="0"/>
          </a:p>
          <a:p>
            <a:endParaRPr lang="en-US" sz="1200" b="0" dirty="0"/>
          </a:p>
          <a:p>
            <a:r>
              <a:rPr lang="en-US" sz="1200" b="0" cap="small" dirty="0"/>
              <a:t>zfp</a:t>
            </a:r>
            <a:r>
              <a:rPr lang="en-US" sz="1200" b="0" dirty="0"/>
              <a:t>: compressed format for error-controlled reduction in I/O and storage</a:t>
            </a:r>
          </a:p>
          <a:p>
            <a:r>
              <a:rPr lang="en-US" sz="1200" b="0" dirty="0">
                <a:ln w="12700">
                  <a:solidFill>
                    <a:schemeClr val="accent2">
                      <a:lumMod val="75000"/>
                    </a:schemeClr>
                  </a:solidFill>
                </a:ln>
                <a:solidFill>
                  <a:schemeClr val="accent2">
                    <a:lumMod val="60000"/>
                    <a:lumOff val="40000"/>
                  </a:schemeClr>
                </a:solidFill>
              </a:rPr>
              <a:t>In-memory compressed storage </a:t>
            </a:r>
            <a:r>
              <a:rPr lang="en-US" sz="1200" b="0" dirty="0"/>
              <a:t>of tables &amp; viz data with prescribed footprint</a:t>
            </a:r>
          </a:p>
          <a:p>
            <a:pPr lvl="1"/>
            <a:r>
              <a:rPr lang="en-US" sz="1200" b="0" dirty="0"/>
              <a:t>Capacity limited apps &amp; in situ, in transit, and post hoc viz are enabled by compressed arrays</a:t>
            </a:r>
          </a:p>
          <a:p>
            <a:r>
              <a:rPr lang="en-US" sz="1200" b="0" dirty="0">
                <a:ln w="12700">
                  <a:noFill/>
                </a:ln>
                <a:solidFill>
                  <a:schemeClr val="accent2">
                    <a:lumMod val="60000"/>
                    <a:lumOff val="40000"/>
                  </a:schemeClr>
                </a:solidFill>
              </a:rPr>
              <a:t> </a:t>
            </a:r>
            <a:r>
              <a:rPr lang="en-US" sz="1200" b="0" dirty="0">
                <a:ln w="12700">
                  <a:solidFill>
                    <a:schemeClr val="accent2">
                      <a:lumMod val="75000"/>
                    </a:schemeClr>
                  </a:solidFill>
                </a:ln>
                <a:solidFill>
                  <a:schemeClr val="accent2">
                    <a:lumMod val="60000"/>
                    <a:lumOff val="40000"/>
                  </a:schemeClr>
                </a:solidFill>
              </a:rPr>
              <a:t>Bandwidth reduction </a:t>
            </a:r>
            <a:r>
              <a:rPr lang="en-US" sz="1200" b="0" dirty="0"/>
              <a:t>for CPU ⟺ GPU, node-to-node communication, I/O</a:t>
            </a:r>
          </a:p>
          <a:p>
            <a:r>
              <a:rPr lang="en-US" sz="1200" b="0" dirty="0">
                <a:ln w="12700">
                  <a:noFill/>
                </a:ln>
                <a:solidFill>
                  <a:schemeClr val="accent2">
                    <a:lumMod val="60000"/>
                    <a:lumOff val="40000"/>
                  </a:schemeClr>
                </a:solidFill>
              </a:rPr>
              <a:t> </a:t>
            </a:r>
            <a:r>
              <a:rPr lang="en-US" sz="1200" b="0" dirty="0">
                <a:ln w="12700">
                  <a:solidFill>
                    <a:schemeClr val="accent2">
                      <a:lumMod val="75000"/>
                    </a:schemeClr>
                  </a:solidFill>
                </a:ln>
                <a:solidFill>
                  <a:schemeClr val="accent2">
                    <a:lumMod val="60000"/>
                    <a:lumOff val="40000"/>
                  </a:schemeClr>
                </a:solidFill>
              </a:rPr>
              <a:t>Error-bounded data reduction </a:t>
            </a:r>
            <a:r>
              <a:rPr lang="en-US" sz="1200" b="0" dirty="0"/>
              <a:t>for checkpoint &amp; viz file storage</a:t>
            </a:r>
          </a:p>
          <a:p>
            <a:r>
              <a:rPr lang="en-US" sz="1200" b="0" dirty="0">
                <a:ln w="12700">
                  <a:noFill/>
                </a:ln>
                <a:solidFill>
                  <a:schemeClr val="accent2">
                    <a:lumMod val="60000"/>
                    <a:lumOff val="40000"/>
                  </a:schemeClr>
                </a:solidFill>
              </a:rPr>
              <a:t> </a:t>
            </a:r>
            <a:r>
              <a:rPr lang="en-US" sz="1200" b="0" dirty="0">
                <a:ln w="12700">
                  <a:solidFill>
                    <a:schemeClr val="accent2">
                      <a:lumMod val="75000"/>
                    </a:schemeClr>
                  </a:solidFill>
                </a:ln>
                <a:solidFill>
                  <a:schemeClr val="accent2">
                    <a:lumMod val="60000"/>
                    <a:lumOff val="40000"/>
                  </a:schemeClr>
                </a:solidFill>
              </a:rPr>
              <a:t>Massively data-parallel (de)compression </a:t>
            </a:r>
            <a:r>
              <a:rPr lang="en-US" sz="1200" b="0" dirty="0"/>
              <a:t>via block decomposition</a:t>
            </a:r>
          </a:p>
          <a:p>
            <a:pPr lvl="1"/>
            <a:r>
              <a:rPr lang="en-US" sz="1200" b="0" cap="small" dirty="0"/>
              <a:t>zfp</a:t>
            </a:r>
            <a:r>
              <a:rPr lang="en-US" sz="1200" b="0" dirty="0"/>
              <a:t> is ideally positioned to exploit manycore architectures</a:t>
            </a:r>
          </a:p>
          <a:p>
            <a:r>
              <a:rPr lang="en-US" sz="1200" b="0" dirty="0">
                <a:ln w="12700">
                  <a:noFill/>
                </a:ln>
                <a:solidFill>
                  <a:schemeClr val="accent2">
                    <a:lumMod val="60000"/>
                    <a:lumOff val="40000"/>
                  </a:schemeClr>
                </a:solidFill>
              </a:rPr>
              <a:t> </a:t>
            </a:r>
            <a:r>
              <a:rPr lang="en-US" sz="1200" b="0" dirty="0">
                <a:ln w="12700">
                  <a:solidFill>
                    <a:schemeClr val="accent2">
                      <a:lumMod val="75000"/>
                    </a:schemeClr>
                  </a:solidFill>
                </a:ln>
                <a:solidFill>
                  <a:schemeClr val="accent2">
                    <a:lumMod val="60000"/>
                    <a:lumOff val="40000"/>
                  </a:schemeClr>
                </a:solidFill>
              </a:rPr>
              <a:t>More accurate </a:t>
            </a:r>
            <a:r>
              <a:rPr lang="en-US" sz="1200" b="0" dirty="0"/>
              <a:t>representation than IEEE</a:t>
            </a:r>
          </a:p>
          <a:p>
            <a:pPr lvl="1"/>
            <a:r>
              <a:rPr lang="en-US" sz="1200" b="0" dirty="0"/>
              <a:t>Same accuracy at half the storage or less</a:t>
            </a:r>
          </a:p>
          <a:p>
            <a:pPr lvl="1"/>
            <a:r>
              <a:rPr lang="en-US" sz="1200" b="0" dirty="0"/>
              <a:t>Orders of magnitude more accurate using same storage</a:t>
            </a:r>
          </a:p>
          <a:p>
            <a:endParaRPr lang="en-US" dirty="0"/>
          </a:p>
          <a:p>
            <a:r>
              <a:rPr lang="en-US" sz="2200" dirty="0"/>
              <a:t>Team members developed popular, open source tools (ParaView, VisIt) based on the Visualization ToolKit library (VTK)</a:t>
            </a:r>
          </a:p>
          <a:p>
            <a:pPr lvl="1"/>
            <a:r>
              <a:rPr lang="en-US" sz="2200" dirty="0"/>
              <a:t>Widespread usage in DOE and &gt;1 million downloads worldwide</a:t>
            </a:r>
          </a:p>
          <a:p>
            <a:pPr lvl="1"/>
            <a:r>
              <a:rPr lang="en-US" sz="2200" dirty="0"/>
              <a:t>Hundreds of person years of effort</a:t>
            </a:r>
          </a:p>
          <a:p>
            <a:r>
              <a:rPr lang="en-US" sz="2200" dirty="0"/>
              <a:t>Major visualization and analysis problems for exascale:</a:t>
            </a:r>
          </a:p>
          <a:p>
            <a:pPr marL="803275" lvl="1" indent="-457200">
              <a:buFont typeface="+mj-lt"/>
              <a:buAutoNum type="arabicParenR"/>
            </a:pPr>
            <a:r>
              <a:rPr lang="en-US" sz="2200" u="sng" dirty="0"/>
              <a:t>Many-core architectures</a:t>
            </a:r>
            <a:r>
              <a:rPr lang="en-US" sz="2200" dirty="0"/>
              <a:t> </a:t>
            </a:r>
          </a:p>
          <a:p>
            <a:pPr marL="803275" lvl="1" indent="-457200">
              <a:buFont typeface="+mj-lt"/>
              <a:buAutoNum type="arabicParenR"/>
            </a:pPr>
            <a:r>
              <a:rPr lang="en-US" sz="2200" dirty="0"/>
              <a:t>I/O limitations will require data reduction/ in situ processing</a:t>
            </a:r>
          </a:p>
          <a:p>
            <a:pPr marL="803275" lvl="1" indent="-457200">
              <a:buFont typeface="+mj-lt"/>
              <a:buAutoNum type="arabicParenR"/>
            </a:pPr>
            <a:r>
              <a:rPr lang="en-US" sz="2200" dirty="0"/>
              <a:t>Artifacts created will require new methods of analysis and visualization</a:t>
            </a:r>
          </a:p>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4E672D7-8E2D-4611-973D-F4591A707C34}"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25912768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BFF095A-F86B-4B29-8A9F-DF3D3D1F3E2A}" type="slidenum">
              <a:rPr kumimoji="0" lang="en-US" sz="1200" b="0" i="0" u="none" strike="noStrike" kern="1200" cap="none" spc="0" normalizeH="0" baseline="0" noProof="0" smtClean="0">
                <a:ln>
                  <a:noFill/>
                </a:ln>
                <a:solidFill>
                  <a:prstClr val="black"/>
                </a:solidFill>
                <a:effectLst/>
                <a:uLnTx/>
                <a:uFillTx/>
                <a:latin typeface="Century Gothic"/>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entury Gothic"/>
              <a:ea typeface="+mn-ea"/>
              <a:cs typeface="Arial" charset="0"/>
            </a:endParaRPr>
          </a:p>
        </p:txBody>
      </p:sp>
    </p:spTree>
    <p:extLst>
      <p:ext uri="{BB962C8B-B14F-4D97-AF65-F5344CB8AC3E}">
        <p14:creationId xmlns:p14="http://schemas.microsoft.com/office/powerpoint/2010/main" val="32501337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F957936A-3100-074D-9F93-4E9D2668624F}" type="slidenum">
              <a:rPr kumimoji="0" lang="en-US" sz="1200" b="0" i="0" u="none" strike="noStrike" kern="1200" cap="none" spc="0" normalizeH="0" baseline="0" noProof="0" smtClean="0">
                <a:ln>
                  <a:noFill/>
                </a:ln>
                <a:solidFill>
                  <a:prstClr val="black"/>
                </a:solidFill>
                <a:effectLst/>
                <a:uLnTx/>
                <a:uFillTx/>
                <a:latin typeface="Century Gothic"/>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entury Gothic"/>
              <a:ea typeface="+mn-ea"/>
              <a:cs typeface="Arial" charset="0"/>
            </a:endParaRPr>
          </a:p>
        </p:txBody>
      </p:sp>
    </p:spTree>
    <p:extLst>
      <p:ext uri="{BB962C8B-B14F-4D97-AF65-F5344CB8AC3E}">
        <p14:creationId xmlns:p14="http://schemas.microsoft.com/office/powerpoint/2010/main" val="3384567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US"/>
              <a:t>OFFICIAL USE ONLY</a:t>
            </a:r>
          </a:p>
        </p:txBody>
      </p:sp>
      <p:sp>
        <p:nvSpPr>
          <p:cNvPr id="5" name="Slide Number Placeholder 4"/>
          <p:cNvSpPr>
            <a:spLocks noGrp="1"/>
          </p:cNvSpPr>
          <p:nvPr>
            <p:ph type="sldNum" sz="quarter" idx="5"/>
          </p:nvPr>
        </p:nvSpPr>
        <p:spPr/>
        <p:txBody>
          <a:bodyPr/>
          <a:lstStyle/>
          <a:p>
            <a:fld id="{A2430F75-B5EC-044F-A636-30352D0A1350}" type="slidenum">
              <a:rPr lang="en-US" smtClean="0"/>
              <a:t>12</a:t>
            </a:fld>
            <a:endParaRPr lang="en-US"/>
          </a:p>
        </p:txBody>
      </p:sp>
    </p:spTree>
    <p:extLst>
      <p:ext uri="{BB962C8B-B14F-4D97-AF65-F5344CB8AC3E}">
        <p14:creationId xmlns:p14="http://schemas.microsoft.com/office/powerpoint/2010/main" val="22885729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Tree>
    <p:extLst>
      <p:ext uri="{BB962C8B-B14F-4D97-AF65-F5344CB8AC3E}">
        <p14:creationId xmlns:p14="http://schemas.microsoft.com/office/powerpoint/2010/main" val="2935829433"/>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0.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Master" Target="../slideMasters/slideMaster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2.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13.xml"/><Relationship Id="rId6" Type="http://schemas.openxmlformats.org/officeDocument/2006/relationships/image" Target="../media/image22.png"/><Relationship Id="rId5" Type="http://schemas.openxmlformats.org/officeDocument/2006/relationships/image" Target="../media/image25.png"/><Relationship Id="rId4" Type="http://schemas.microsoft.com/office/2007/relationships/hdphoto" Target="../media/hdphoto5.wdp"/></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4.xml"/><Relationship Id="rId6" Type="http://schemas.openxmlformats.org/officeDocument/2006/relationships/image" Target="../media/image22.png"/><Relationship Id="rId5" Type="http://schemas.openxmlformats.org/officeDocument/2006/relationships/image" Target="../media/image33.png"/><Relationship Id="rId4" Type="http://schemas.microsoft.com/office/2007/relationships/hdphoto" Target="../media/hdphoto6.wdp"/></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Master" Target="../slideMasters/slideMaster14.xml"/><Relationship Id="rId6" Type="http://schemas.microsoft.com/office/2007/relationships/hdphoto" Target="../media/hdphoto6.wdp"/><Relationship Id="rId5" Type="http://schemas.openxmlformats.org/officeDocument/2006/relationships/image" Target="../media/image24.png"/><Relationship Id="rId4" Type="http://schemas.openxmlformats.org/officeDocument/2006/relationships/image" Target="../media/image22.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2.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8" Type="http://schemas.openxmlformats.org/officeDocument/2006/relationships/image" Target="../media/image40.tiff"/><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Master" Target="../slideMasters/slideMaster14.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png"/><Relationship Id="rId9" Type="http://schemas.openxmlformats.org/officeDocument/2006/relationships/image" Target="../media/image41.jpe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4.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5.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6.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7.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png"/><Relationship Id="rId2" Type="http://schemas.openxmlformats.org/officeDocument/2006/relationships/image" Target="../media/image23.png"/><Relationship Id="rId1" Type="http://schemas.openxmlformats.org/officeDocument/2006/relationships/slideMaster" Target="../slideMasters/slideMaster8.xml"/><Relationship Id="rId6" Type="http://schemas.openxmlformats.org/officeDocument/2006/relationships/image" Target="../media/image22.png"/><Relationship Id="rId5" Type="http://schemas.openxmlformats.org/officeDocument/2006/relationships/image" Target="../media/image25.png"/><Relationship Id="rId4" Type="http://schemas.microsoft.com/office/2007/relationships/hdphoto" Target="../media/hdphoto5.wdp"/></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6.png"/><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18.png"/><Relationship Id="rId4" Type="http://schemas.microsoft.com/office/2007/relationships/hdphoto" Target="../media/hdphoto3.wdp"/></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4072205653"/>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8"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318"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61234"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61234"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26719" y="371052"/>
            <a:ext cx="11750331"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194123958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1479498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3089696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84317024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5937347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2735516"/>
            <a:ext cx="7321549" cy="1826960"/>
          </a:xfrm>
        </p:spPr>
        <p:txBody>
          <a:bodyPr anchor="b">
            <a:normAutofit/>
          </a:bodyPr>
          <a:lstStyle>
            <a:lvl1pPr>
              <a:defRPr sz="3200" baseline="0">
                <a:solidFill>
                  <a:srgbClr val="ECE4DA"/>
                </a:solidFill>
              </a:defRPr>
            </a:lvl1pPr>
          </a:lstStyle>
          <a:p>
            <a:r>
              <a:rPr lang="en-US" dirty="0"/>
              <a:t>Click to edit Master title style</a:t>
            </a:r>
          </a:p>
        </p:txBody>
      </p:sp>
      <p:sp>
        <p:nvSpPr>
          <p:cNvPr id="3" name="Text Placeholder 2"/>
          <p:cNvSpPr>
            <a:spLocks noGrp="1"/>
          </p:cNvSpPr>
          <p:nvPr>
            <p:ph type="body" idx="1"/>
          </p:nvPr>
        </p:nvSpPr>
        <p:spPr>
          <a:xfrm>
            <a:off x="831852" y="4589464"/>
            <a:ext cx="7321549" cy="1500187"/>
          </a:xfrm>
        </p:spPr>
        <p:txBody>
          <a:bodyPr>
            <a:normAutofit/>
          </a:bodyPr>
          <a:lstStyle>
            <a:lvl1pPr marL="0" indent="0">
              <a:buNone/>
              <a:defRPr sz="2133" baseline="0">
                <a:solidFill>
                  <a:srgbClr val="ECE4DA"/>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187C93F-99C9-E741-B555-BE1D49D36462}"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A06C4-DED5-B445-98FA-62023581D134}" type="slidenum">
              <a:rPr lang="en-US" smtClean="0"/>
              <a:t>‹#›</a:t>
            </a:fld>
            <a:endParaRPr lang="en-US"/>
          </a:p>
        </p:txBody>
      </p:sp>
    </p:spTree>
    <p:extLst>
      <p:ext uri="{BB962C8B-B14F-4D97-AF65-F5344CB8AC3E}">
        <p14:creationId xmlns:p14="http://schemas.microsoft.com/office/powerpoint/2010/main" val="217935239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5684568"/>
      </p:ext>
    </p:extLst>
  </p:cSld>
  <p:clrMapOvr>
    <a:masterClrMapping/>
  </p:clrMapOvr>
  <p:extLst>
    <p:ext uri="{DCECCB84-F9BA-43D5-87BE-67443E8EF086}">
      <p15:sldGuideLst xmlns:p15="http://schemas.microsoft.com/office/powerpoint/2012/main"/>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714531886"/>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151103716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06376884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28528102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274320" y="320039"/>
            <a:ext cx="11917681" cy="919959"/>
            <a:chOff x="274320" y="320040"/>
            <a:chExt cx="11917681"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274318" y="1384275"/>
            <a:ext cx="11917682"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26719" y="320040"/>
            <a:ext cx="11750331"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335260300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71504656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76406613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5654004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81850335"/>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297843506"/>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74702782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10D01-DEB6-1B23-6D87-31DA54789D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F5901B3-F87C-069B-8E69-9D8617D04C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AE7EEE4-984A-354A-63E2-BE40F52428C3}"/>
              </a:ext>
            </a:extLst>
          </p:cNvPr>
          <p:cNvSpPr>
            <a:spLocks noGrp="1"/>
          </p:cNvSpPr>
          <p:nvPr>
            <p:ph type="dt" sz="half" idx="10"/>
          </p:nvPr>
        </p:nvSpPr>
        <p:spPr/>
        <p:txBody>
          <a:bodyPr/>
          <a:lstStyle/>
          <a:p>
            <a:fld id="{16E60D79-E2BE-D945-9E6B-D94FCFF9F86E}" type="datetime1">
              <a:rPr lang="en-US" smtClean="0"/>
              <a:t>9/11/24</a:t>
            </a:fld>
            <a:endParaRPr lang="en-US"/>
          </a:p>
        </p:txBody>
      </p:sp>
      <p:sp>
        <p:nvSpPr>
          <p:cNvPr id="5" name="Footer Placeholder 4">
            <a:extLst>
              <a:ext uri="{FF2B5EF4-FFF2-40B4-BE49-F238E27FC236}">
                <a16:creationId xmlns:a16="http://schemas.microsoft.com/office/drawing/2014/main" id="{5717FAAB-91D0-C291-9A06-796C3DF9A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18A08-DF24-8B4E-9690-CDB377ECBEFE}"/>
              </a:ext>
            </a:extLst>
          </p:cNvPr>
          <p:cNvSpPr>
            <a:spLocks noGrp="1"/>
          </p:cNvSpPr>
          <p:nvPr>
            <p:ph type="sldNum" sz="quarter" idx="12"/>
          </p:nvPr>
        </p:nvSpPr>
        <p:spPr>
          <a:xfrm>
            <a:off x="9296400" y="6356349"/>
            <a:ext cx="2743200" cy="365125"/>
          </a:xfrm>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425405949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B5C4E-A110-0624-94EA-845903E49C9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B4FF35-9198-9CC0-331F-87F9FE4154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B466E-91E8-85F8-0139-ACFB7E3EA1A6}"/>
              </a:ext>
            </a:extLst>
          </p:cNvPr>
          <p:cNvSpPr>
            <a:spLocks noGrp="1"/>
          </p:cNvSpPr>
          <p:nvPr>
            <p:ph type="dt" sz="half" idx="10"/>
          </p:nvPr>
        </p:nvSpPr>
        <p:spPr/>
        <p:txBody>
          <a:bodyPr/>
          <a:lstStyle/>
          <a:p>
            <a:fld id="{77999276-8FD9-8F4C-AC4B-8150E5DEC8E4}" type="datetime1">
              <a:rPr lang="en-US" smtClean="0"/>
              <a:t>9/11/24</a:t>
            </a:fld>
            <a:endParaRPr lang="en-US"/>
          </a:p>
        </p:txBody>
      </p:sp>
      <p:sp>
        <p:nvSpPr>
          <p:cNvPr id="5" name="Footer Placeholder 4">
            <a:extLst>
              <a:ext uri="{FF2B5EF4-FFF2-40B4-BE49-F238E27FC236}">
                <a16:creationId xmlns:a16="http://schemas.microsoft.com/office/drawing/2014/main" id="{FB94477E-F360-E03F-BB71-66C163DBAF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540279-ADB8-61E5-0C98-6B0D30FDA019}"/>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4179041930"/>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26D9-0770-6960-1782-0FC8BF643C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10D439A-045B-0D0C-F98D-C819BA1417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6B2D6E-1BF0-A699-4ED1-F08F29F9DF4A}"/>
              </a:ext>
            </a:extLst>
          </p:cNvPr>
          <p:cNvSpPr>
            <a:spLocks noGrp="1"/>
          </p:cNvSpPr>
          <p:nvPr>
            <p:ph type="dt" sz="half" idx="10"/>
          </p:nvPr>
        </p:nvSpPr>
        <p:spPr/>
        <p:txBody>
          <a:bodyPr/>
          <a:lstStyle/>
          <a:p>
            <a:fld id="{FB049D0E-0335-F24D-99D7-BE81FEE007EA}" type="datetime1">
              <a:rPr lang="en-US" smtClean="0"/>
              <a:t>9/11/24</a:t>
            </a:fld>
            <a:endParaRPr lang="en-US"/>
          </a:p>
        </p:txBody>
      </p:sp>
      <p:sp>
        <p:nvSpPr>
          <p:cNvPr id="5" name="Footer Placeholder 4">
            <a:extLst>
              <a:ext uri="{FF2B5EF4-FFF2-40B4-BE49-F238E27FC236}">
                <a16:creationId xmlns:a16="http://schemas.microsoft.com/office/drawing/2014/main" id="{E0849535-7D9F-58DC-1FCB-AC7E000023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3930F2-8115-D97C-3953-4A79627C07FB}"/>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12024769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6EE1F-F1BD-FE5B-9713-38F9B09658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24EF67-EF0B-10B4-1FEA-8926E96DCED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9FC716E-6428-99DB-B11B-DBFCA5E2320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0FE9C89-F15A-D2A7-0C09-D4D2A99AA0E1}"/>
              </a:ext>
            </a:extLst>
          </p:cNvPr>
          <p:cNvSpPr>
            <a:spLocks noGrp="1"/>
          </p:cNvSpPr>
          <p:nvPr>
            <p:ph type="dt" sz="half" idx="10"/>
          </p:nvPr>
        </p:nvSpPr>
        <p:spPr/>
        <p:txBody>
          <a:bodyPr/>
          <a:lstStyle/>
          <a:p>
            <a:fld id="{8BC10893-28AB-FB43-A4FE-07CD5BABF208}" type="datetime1">
              <a:rPr lang="en-US" smtClean="0"/>
              <a:t>9/11/24</a:t>
            </a:fld>
            <a:endParaRPr lang="en-US"/>
          </a:p>
        </p:txBody>
      </p:sp>
      <p:sp>
        <p:nvSpPr>
          <p:cNvPr id="6" name="Footer Placeholder 5">
            <a:extLst>
              <a:ext uri="{FF2B5EF4-FFF2-40B4-BE49-F238E27FC236}">
                <a16:creationId xmlns:a16="http://schemas.microsoft.com/office/drawing/2014/main" id="{3709B2E2-E151-AB34-B088-150BDD6DD4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8240C0-AC26-ECF4-7213-B23AA9169B14}"/>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3314751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marL="0">
              <a:defRPr/>
            </a:lvl1pPr>
          </a:lstStyle>
          <a:p>
            <a:r>
              <a:rPr lang="en-US" dirty="0"/>
              <a:t>Title and Content - Click to add title</a:t>
            </a:r>
          </a:p>
        </p:txBody>
      </p:sp>
      <p:sp>
        <p:nvSpPr>
          <p:cNvPr id="3" name="Content Placeholder 2"/>
          <p:cNvSpPr>
            <a:spLocks noGrp="1"/>
          </p:cNvSpPr>
          <p:nvPr>
            <p:ph idx="1" hasCustomPrompt="1"/>
          </p:nvPr>
        </p:nvSpPr>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vl2pPr>
            <a:lvl3pPr>
              <a:lnSpc>
                <a:spcPct val="100000"/>
              </a:lnSpc>
              <a:buFont typeface="Wingdings" pitchFamily="2" charset="2"/>
              <a:buChar char="§"/>
              <a:defRPr/>
            </a:lvl3pPr>
            <a:lvl4pPr>
              <a:lnSpc>
                <a:spcPct val="100000"/>
              </a:lnSpc>
              <a:buFont typeface="Wingdings" pitchFamily="2" charset="2"/>
              <a:buChar char="§"/>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8" name="Slide Number Placeholder 7">
            <a:extLst>
              <a:ext uri="{FF2B5EF4-FFF2-40B4-BE49-F238E27FC236}">
                <a16:creationId xmlns:a16="http://schemas.microsoft.com/office/drawing/2014/main" id="{14DA5D46-7DB6-A447-B104-EB1662B30941}"/>
              </a:ext>
            </a:extLst>
          </p:cNvPr>
          <p:cNvSpPr>
            <a:spLocks noGrp="1"/>
          </p:cNvSpPr>
          <p:nvPr>
            <p:ph type="sldNum" sz="quarter" idx="4"/>
          </p:nvPr>
        </p:nvSpPr>
        <p:spPr>
          <a:xfrm>
            <a:off x="0" y="356686"/>
            <a:ext cx="559397" cy="570225"/>
          </a:xfrm>
          <a:prstGeom prst="rect">
            <a:avLst/>
          </a:prstGeom>
        </p:spPr>
        <p:txBody>
          <a:bodyPr vert="horz" lIns="45720" tIns="45720" rIns="45720" bIns="45720" rtlCol="0" anchor="ctr"/>
          <a:lstStyle>
            <a:lvl1pPr algn="ctr">
              <a:defRPr sz="1400" b="0" i="0">
                <a:solidFill>
                  <a:schemeClr val="bg1">
                    <a:lumMod val="50000"/>
                  </a:schemeClr>
                </a:solidFill>
                <a:latin typeface="Open Sans" panose="020B0606030504020204" pitchFamily="34" charset="0"/>
              </a:defRPr>
            </a:lvl1pPr>
          </a:lstStyle>
          <a:p>
            <a:pPr algn="ctr"/>
            <a:fld id="{F6B149FD-26F7-3645-B4E7-BA8B8CC5EEA8}" type="slidenum">
              <a:rPr lang="en-US" smtClean="0"/>
              <a:pPr/>
              <a:t>‹#›</a:t>
            </a:fld>
            <a:endParaRPr lang="en-US" dirty="0"/>
          </a:p>
        </p:txBody>
      </p:sp>
      <p:sp>
        <p:nvSpPr>
          <p:cNvPr id="9" name="Date Placeholder 8">
            <a:extLst>
              <a:ext uri="{FF2B5EF4-FFF2-40B4-BE49-F238E27FC236}">
                <a16:creationId xmlns:a16="http://schemas.microsoft.com/office/drawing/2014/main" id="{6531D3A3-757D-8B47-A2D3-3517AB7E4E74}"/>
              </a:ext>
            </a:extLst>
          </p:cNvPr>
          <p:cNvSpPr>
            <a:spLocks noGrp="1"/>
          </p:cNvSpPr>
          <p:nvPr>
            <p:ph type="dt" sz="half" idx="2"/>
          </p:nvPr>
        </p:nvSpPr>
        <p:spPr>
          <a:xfrm>
            <a:off x="0" y="6572013"/>
            <a:ext cx="1088571" cy="277823"/>
          </a:xfrm>
          <a:prstGeom prst="rect">
            <a:avLst/>
          </a:prstGeom>
        </p:spPr>
        <p:txBody>
          <a:bodyPr vert="horz" lIns="91440" tIns="45720" rIns="45720" bIns="45720" rtlCol="0" anchor="ctr"/>
          <a:lstStyle>
            <a:lvl1pPr algn="l">
              <a:defRPr sz="1000" b="0" i="0">
                <a:solidFill>
                  <a:schemeClr val="bg1">
                    <a:lumMod val="50000"/>
                  </a:schemeClr>
                </a:solidFill>
                <a:latin typeface="Open Sans" panose="020B0606030504020204" pitchFamily="34" charset="0"/>
              </a:defRPr>
            </a:lvl1pPr>
          </a:lstStyle>
          <a:p>
            <a:fld id="{DC07D2C2-EEDA-094F-A4D5-546DE82D3808}" type="datetimeFigureOut">
              <a:rPr lang="en-US" smtClean="0"/>
              <a:pPr/>
              <a:t>9/11/24</a:t>
            </a:fld>
            <a:endParaRPr lang="en-US" dirty="0"/>
          </a:p>
        </p:txBody>
      </p:sp>
      <p:sp>
        <p:nvSpPr>
          <p:cNvPr id="10" name="Footer Placeholder 9">
            <a:extLst>
              <a:ext uri="{FF2B5EF4-FFF2-40B4-BE49-F238E27FC236}">
                <a16:creationId xmlns:a16="http://schemas.microsoft.com/office/drawing/2014/main" id="{C6376D8E-D4AE-934B-B500-E11F86158FE7}"/>
              </a:ext>
            </a:extLst>
          </p:cNvPr>
          <p:cNvSpPr>
            <a:spLocks noGrp="1"/>
          </p:cNvSpPr>
          <p:nvPr>
            <p:ph type="ftr" sz="quarter" idx="3"/>
          </p:nvPr>
        </p:nvSpPr>
        <p:spPr>
          <a:xfrm>
            <a:off x="1400287" y="6572013"/>
            <a:ext cx="9391426" cy="285987"/>
          </a:xfrm>
          <a:prstGeom prst="rect">
            <a:avLst/>
          </a:prstGeom>
        </p:spPr>
        <p:txBody>
          <a:bodyPr vert="horz" lIns="45720" tIns="45720" rIns="45720" bIns="45720" rtlCol="0" anchor="ctr">
            <a:normAutofit/>
          </a:bodyPr>
          <a:lstStyle>
            <a:lvl1pPr algn="ctr">
              <a:defRPr sz="1000" b="0" i="0">
                <a:solidFill>
                  <a:schemeClr val="bg1">
                    <a:lumMod val="50000"/>
                  </a:schemeClr>
                </a:solidFill>
                <a:latin typeface="Open Sans" panose="020B0606030504020204" pitchFamily="34" charset="0"/>
              </a:defRPr>
            </a:lvl1pPr>
          </a:lstStyle>
          <a:p>
            <a:r>
              <a:rPr lang="en-US"/>
              <a:t>FOOTER</a:t>
            </a:r>
            <a:endParaRPr lang="en-US" dirty="0"/>
          </a:p>
        </p:txBody>
      </p:sp>
    </p:spTree>
    <p:extLst>
      <p:ext uri="{BB962C8B-B14F-4D97-AF65-F5344CB8AC3E}">
        <p14:creationId xmlns:p14="http://schemas.microsoft.com/office/powerpoint/2010/main" val="265483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F7887-B471-E614-E8B4-1B4953D529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DCCA3F-1DAF-5F98-9E70-4E0E907088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BD18E4-F92C-1A24-71BD-9A67811F10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3A9ED8-0E53-1973-FC25-98F8378A1D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0742F1-FE3A-0C44-3978-A97583B521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C67D39-EEC6-0195-7622-28750982541C}"/>
              </a:ext>
            </a:extLst>
          </p:cNvPr>
          <p:cNvSpPr>
            <a:spLocks noGrp="1"/>
          </p:cNvSpPr>
          <p:nvPr>
            <p:ph type="dt" sz="half" idx="10"/>
          </p:nvPr>
        </p:nvSpPr>
        <p:spPr/>
        <p:txBody>
          <a:bodyPr/>
          <a:lstStyle/>
          <a:p>
            <a:fld id="{FE8CEDFD-EE1B-E54E-A675-4DF3D066038A}" type="datetime1">
              <a:rPr lang="en-US" smtClean="0"/>
              <a:t>9/11/24</a:t>
            </a:fld>
            <a:endParaRPr lang="en-US"/>
          </a:p>
        </p:txBody>
      </p:sp>
      <p:sp>
        <p:nvSpPr>
          <p:cNvPr id="8" name="Footer Placeholder 7">
            <a:extLst>
              <a:ext uri="{FF2B5EF4-FFF2-40B4-BE49-F238E27FC236}">
                <a16:creationId xmlns:a16="http://schemas.microsoft.com/office/drawing/2014/main" id="{9176C15E-0C86-DFB1-CCBF-2E6F7940F8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86E6AB-A097-34C5-D551-563CCF709E5D}"/>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394816530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E950E-34E3-2734-D84D-8111B6F6196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58D0CF0-4A1E-328F-CA11-CB182BADBEA6}"/>
              </a:ext>
            </a:extLst>
          </p:cNvPr>
          <p:cNvSpPr>
            <a:spLocks noGrp="1"/>
          </p:cNvSpPr>
          <p:nvPr>
            <p:ph type="dt" sz="half" idx="10"/>
          </p:nvPr>
        </p:nvSpPr>
        <p:spPr/>
        <p:txBody>
          <a:bodyPr/>
          <a:lstStyle/>
          <a:p>
            <a:fld id="{F7254DBA-FE37-6745-A13E-424C415AD10C}" type="datetime1">
              <a:rPr lang="en-US" smtClean="0"/>
              <a:t>9/11/24</a:t>
            </a:fld>
            <a:endParaRPr lang="en-US"/>
          </a:p>
        </p:txBody>
      </p:sp>
      <p:sp>
        <p:nvSpPr>
          <p:cNvPr id="4" name="Footer Placeholder 3">
            <a:extLst>
              <a:ext uri="{FF2B5EF4-FFF2-40B4-BE49-F238E27FC236}">
                <a16:creationId xmlns:a16="http://schemas.microsoft.com/office/drawing/2014/main" id="{E2803651-DA9D-9F09-D44E-A358DA1843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9232A22-FAAC-E556-D2A9-584615076245}"/>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419110378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4456B4-F990-D94A-4B55-F679D83FAAD8}"/>
              </a:ext>
            </a:extLst>
          </p:cNvPr>
          <p:cNvSpPr>
            <a:spLocks noGrp="1"/>
          </p:cNvSpPr>
          <p:nvPr>
            <p:ph type="dt" sz="half" idx="10"/>
          </p:nvPr>
        </p:nvSpPr>
        <p:spPr/>
        <p:txBody>
          <a:bodyPr/>
          <a:lstStyle/>
          <a:p>
            <a:fld id="{F2271BAA-C856-1341-8662-37845EFEB4E2}" type="datetime1">
              <a:rPr lang="en-US" smtClean="0"/>
              <a:t>9/11/24</a:t>
            </a:fld>
            <a:endParaRPr lang="en-US"/>
          </a:p>
        </p:txBody>
      </p:sp>
      <p:sp>
        <p:nvSpPr>
          <p:cNvPr id="3" name="Footer Placeholder 2">
            <a:extLst>
              <a:ext uri="{FF2B5EF4-FFF2-40B4-BE49-F238E27FC236}">
                <a16:creationId xmlns:a16="http://schemas.microsoft.com/office/drawing/2014/main" id="{0BB675D2-745D-540B-47C7-B8528CC1922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ECA52ED-282B-106B-252D-A75974E8BCCC}"/>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266012570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B6E33-9DD4-3C43-571A-94F8FECA84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28E24B-479B-94EF-1119-0A78712A2DC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5056FA-F30C-79DE-B031-4F164F1D80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EE5B3C-55CA-A1EA-4084-02AA456C87C5}"/>
              </a:ext>
            </a:extLst>
          </p:cNvPr>
          <p:cNvSpPr>
            <a:spLocks noGrp="1"/>
          </p:cNvSpPr>
          <p:nvPr>
            <p:ph type="dt" sz="half" idx="10"/>
          </p:nvPr>
        </p:nvSpPr>
        <p:spPr/>
        <p:txBody>
          <a:bodyPr/>
          <a:lstStyle/>
          <a:p>
            <a:fld id="{BB7F10A0-DDF3-6F4C-BD13-D98D85F0FD78}" type="datetime1">
              <a:rPr lang="en-US" smtClean="0"/>
              <a:t>9/11/24</a:t>
            </a:fld>
            <a:endParaRPr lang="en-US"/>
          </a:p>
        </p:txBody>
      </p:sp>
      <p:sp>
        <p:nvSpPr>
          <p:cNvPr id="6" name="Footer Placeholder 5">
            <a:extLst>
              <a:ext uri="{FF2B5EF4-FFF2-40B4-BE49-F238E27FC236}">
                <a16:creationId xmlns:a16="http://schemas.microsoft.com/office/drawing/2014/main" id="{17EEB23D-88C8-B55C-6897-FCE364021B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315D04-D7BE-2970-DA0C-594C7E9E63B1}"/>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9472027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1F4BC-1D59-8117-8E95-523D52E57B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171335C-5F55-9ECA-CA5E-DF59140CFB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D23E66-6237-8EEE-C9BE-D4C5EA01FFD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C13F84-32C6-5F7A-95B5-58D4EF9A2FF2}"/>
              </a:ext>
            </a:extLst>
          </p:cNvPr>
          <p:cNvSpPr>
            <a:spLocks noGrp="1"/>
          </p:cNvSpPr>
          <p:nvPr>
            <p:ph type="dt" sz="half" idx="10"/>
          </p:nvPr>
        </p:nvSpPr>
        <p:spPr/>
        <p:txBody>
          <a:bodyPr/>
          <a:lstStyle/>
          <a:p>
            <a:fld id="{D8E3F0F1-8CE0-6D43-8FDA-D1F978E46DAC}" type="datetime1">
              <a:rPr lang="en-US" smtClean="0"/>
              <a:t>9/11/24</a:t>
            </a:fld>
            <a:endParaRPr lang="en-US"/>
          </a:p>
        </p:txBody>
      </p:sp>
      <p:sp>
        <p:nvSpPr>
          <p:cNvPr id="6" name="Footer Placeholder 5">
            <a:extLst>
              <a:ext uri="{FF2B5EF4-FFF2-40B4-BE49-F238E27FC236}">
                <a16:creationId xmlns:a16="http://schemas.microsoft.com/office/drawing/2014/main" id="{A2ED60CE-FF55-1330-7B18-926134D29D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F134D-C514-86D6-148E-1747556D6A88}"/>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416759402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A3F70-510F-99F0-90B3-C1D640FCAE5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8FBF0E1-19E4-4ECD-4EA0-F100C16106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3B4A7-699F-A0FB-DA68-5937387C16A8}"/>
              </a:ext>
            </a:extLst>
          </p:cNvPr>
          <p:cNvSpPr>
            <a:spLocks noGrp="1"/>
          </p:cNvSpPr>
          <p:nvPr>
            <p:ph type="dt" sz="half" idx="10"/>
          </p:nvPr>
        </p:nvSpPr>
        <p:spPr/>
        <p:txBody>
          <a:bodyPr/>
          <a:lstStyle/>
          <a:p>
            <a:fld id="{5269DC4C-9F38-7341-8E7E-462F1FC9E047}" type="datetime1">
              <a:rPr lang="en-US" smtClean="0"/>
              <a:t>9/11/24</a:t>
            </a:fld>
            <a:endParaRPr lang="en-US"/>
          </a:p>
        </p:txBody>
      </p:sp>
      <p:sp>
        <p:nvSpPr>
          <p:cNvPr id="5" name="Footer Placeholder 4">
            <a:extLst>
              <a:ext uri="{FF2B5EF4-FFF2-40B4-BE49-F238E27FC236}">
                <a16:creationId xmlns:a16="http://schemas.microsoft.com/office/drawing/2014/main" id="{44697CBE-12CB-1BF7-587D-C64E4F4EB6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0D0B14-204A-2398-5D0E-C1919B0A1460}"/>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317993869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D6604E-004E-CE1B-5833-85E6C6DF93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40664CD-56DA-6303-E4AC-8ACDA87610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4CE1E-B69A-D8F3-1A78-424833637D38}"/>
              </a:ext>
            </a:extLst>
          </p:cNvPr>
          <p:cNvSpPr>
            <a:spLocks noGrp="1"/>
          </p:cNvSpPr>
          <p:nvPr>
            <p:ph type="dt" sz="half" idx="10"/>
          </p:nvPr>
        </p:nvSpPr>
        <p:spPr/>
        <p:txBody>
          <a:bodyPr/>
          <a:lstStyle/>
          <a:p>
            <a:fld id="{5D20AF45-F4B6-154D-B693-2EB2C5127976}" type="datetime1">
              <a:rPr lang="en-US" smtClean="0"/>
              <a:t>9/11/24</a:t>
            </a:fld>
            <a:endParaRPr lang="en-US"/>
          </a:p>
        </p:txBody>
      </p:sp>
      <p:sp>
        <p:nvSpPr>
          <p:cNvPr id="5" name="Footer Placeholder 4">
            <a:extLst>
              <a:ext uri="{FF2B5EF4-FFF2-40B4-BE49-F238E27FC236}">
                <a16:creationId xmlns:a16="http://schemas.microsoft.com/office/drawing/2014/main" id="{E240CE56-27B2-E165-1367-35E57AE078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BCA83F-59B6-F256-1BE5-CA9C90C68D1A}"/>
              </a:ext>
            </a:extLst>
          </p:cNvPr>
          <p:cNvSpPr>
            <a:spLocks noGrp="1"/>
          </p:cNvSpPr>
          <p:nvPr>
            <p:ph type="sldNum" sz="quarter" idx="12"/>
          </p:nvPr>
        </p:nvSpPr>
        <p:spPr/>
        <p:txBody>
          <a:bodyPr/>
          <a:lstStyle/>
          <a:p>
            <a:fld id="{348BE836-562C-0F40-B149-E8E5AC89B93C}" type="slidenum">
              <a:rPr lang="en-US" smtClean="0"/>
              <a:t>‹#›</a:t>
            </a:fld>
            <a:endParaRPr lang="en-US"/>
          </a:p>
        </p:txBody>
      </p:sp>
    </p:spTree>
    <p:extLst>
      <p:ext uri="{BB962C8B-B14F-4D97-AF65-F5344CB8AC3E}">
        <p14:creationId xmlns:p14="http://schemas.microsoft.com/office/powerpoint/2010/main" val="196331766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a:t>Click to edit Master title style</a:t>
            </a:r>
            <a:endParaRPr lang="en-US" dirty="0"/>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40621991"/>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5"/>
        <p:cNvGrpSpPr/>
        <p:nvPr/>
      </p:nvGrpSpPr>
      <p:grpSpPr>
        <a:xfrm>
          <a:off x="0" y="0"/>
          <a:ext cx="0" cy="0"/>
          <a:chOff x="0" y="0"/>
          <a:chExt cx="0" cy="0"/>
        </a:xfrm>
      </p:grpSpPr>
      <p:sp>
        <p:nvSpPr>
          <p:cNvPr id="16" name="Google Shape;16;p3"/>
          <p:cNvSpPr txBox="1">
            <a:spLocks noGrp="1"/>
          </p:cNvSpPr>
          <p:nvPr>
            <p:ph type="title"/>
          </p:nvPr>
        </p:nvSpPr>
        <p:spPr>
          <a:xfrm>
            <a:off x="0" y="0"/>
            <a:ext cx="12192000" cy="762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b="1">
                <a:solidFill>
                  <a:srgbClr val="0F6636"/>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3"/>
          <p:cNvSpPr txBox="1">
            <a:spLocks noGrp="1"/>
          </p:cNvSpPr>
          <p:nvPr>
            <p:ph type="sldNum" idx="12"/>
          </p:nvPr>
        </p:nvSpPr>
        <p:spPr>
          <a:xfrm>
            <a:off x="11218333" y="6351591"/>
            <a:ext cx="5080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9914310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0" y="0"/>
            <a:ext cx="12192000" cy="762000"/>
          </a:xfrm>
          <a:prstGeom prst="rect">
            <a:avLst/>
          </a:prstGeom>
          <a:noFill/>
          <a:ln>
            <a:noFill/>
          </a:ln>
        </p:spPr>
        <p:txBody>
          <a:bodyPr spcFirstLastPara="1" wrap="square" lIns="68575" tIns="34275" rIns="68575" bIns="34275" anchor="ctr" anchorCtr="0">
            <a:noAutofit/>
          </a:bodyPr>
          <a:lstStyle>
            <a:lvl1pPr lvl="0" algn="ctr" rtl="0">
              <a:lnSpc>
                <a:spcPct val="100000"/>
              </a:lnSpc>
              <a:spcBef>
                <a:spcPts val="0"/>
              </a:spcBef>
              <a:spcAft>
                <a:spcPts val="0"/>
              </a:spcAft>
              <a:buSzPts val="1100"/>
              <a:buNone/>
              <a:defRPr b="1">
                <a:solidFill>
                  <a:srgbClr val="0F6636"/>
                </a:solidFill>
              </a:defRPr>
            </a:lvl1pPr>
            <a:lvl2pPr lvl="1" algn="ctr" rtl="0">
              <a:lnSpc>
                <a:spcPct val="100000"/>
              </a:lnSpc>
              <a:spcBef>
                <a:spcPts val="0"/>
              </a:spcBef>
              <a:spcAft>
                <a:spcPts val="0"/>
              </a:spcAft>
              <a:buSzPts val="1100"/>
              <a:buNone/>
              <a:defRPr/>
            </a:lvl2pPr>
            <a:lvl3pPr lvl="2" algn="ctr" rtl="0">
              <a:lnSpc>
                <a:spcPct val="100000"/>
              </a:lnSpc>
              <a:spcBef>
                <a:spcPts val="0"/>
              </a:spcBef>
              <a:spcAft>
                <a:spcPts val="0"/>
              </a:spcAft>
              <a:buSzPts val="1100"/>
              <a:buNone/>
              <a:defRPr/>
            </a:lvl3pPr>
            <a:lvl4pPr lvl="3" algn="ctr" rtl="0">
              <a:lnSpc>
                <a:spcPct val="100000"/>
              </a:lnSpc>
              <a:spcBef>
                <a:spcPts val="0"/>
              </a:spcBef>
              <a:spcAft>
                <a:spcPts val="0"/>
              </a:spcAft>
              <a:buSzPts val="1100"/>
              <a:buNone/>
              <a:defRPr/>
            </a:lvl4pPr>
            <a:lvl5pPr lvl="4" algn="ctr" rtl="0">
              <a:lnSpc>
                <a:spcPct val="100000"/>
              </a:lnSpc>
              <a:spcBef>
                <a:spcPts val="0"/>
              </a:spcBef>
              <a:spcAft>
                <a:spcPts val="0"/>
              </a:spcAft>
              <a:buSzPts val="1100"/>
              <a:buNone/>
              <a:defRPr/>
            </a:lvl5pPr>
            <a:lvl6pPr lvl="5" algn="ctr" rtl="0">
              <a:lnSpc>
                <a:spcPct val="100000"/>
              </a:lnSpc>
              <a:spcBef>
                <a:spcPts val="0"/>
              </a:spcBef>
              <a:spcAft>
                <a:spcPts val="0"/>
              </a:spcAft>
              <a:buSzPts val="1100"/>
              <a:buNone/>
              <a:defRPr/>
            </a:lvl6pPr>
            <a:lvl7pPr lvl="6" algn="ctr" rtl="0">
              <a:lnSpc>
                <a:spcPct val="100000"/>
              </a:lnSpc>
              <a:spcBef>
                <a:spcPts val="0"/>
              </a:spcBef>
              <a:spcAft>
                <a:spcPts val="0"/>
              </a:spcAft>
              <a:buSzPts val="1100"/>
              <a:buNone/>
              <a:defRPr/>
            </a:lvl7pPr>
            <a:lvl8pPr lvl="7" algn="ctr" rtl="0">
              <a:lnSpc>
                <a:spcPct val="100000"/>
              </a:lnSpc>
              <a:spcBef>
                <a:spcPts val="0"/>
              </a:spcBef>
              <a:spcAft>
                <a:spcPts val="0"/>
              </a:spcAft>
              <a:buSzPts val="1100"/>
              <a:buNone/>
              <a:defRPr/>
            </a:lvl8pPr>
            <a:lvl9pPr lvl="8" algn="ctr" rtl="0">
              <a:lnSpc>
                <a:spcPct val="100000"/>
              </a:lnSpc>
              <a:spcBef>
                <a:spcPts val="0"/>
              </a:spcBef>
              <a:spcAft>
                <a:spcPts val="0"/>
              </a:spcAft>
              <a:buSzPts val="1100"/>
              <a:buNone/>
              <a:defRPr/>
            </a:lvl9pPr>
          </a:lstStyle>
          <a:p>
            <a:endParaRPr/>
          </a:p>
        </p:txBody>
      </p:sp>
      <p:sp>
        <p:nvSpPr>
          <p:cNvPr id="52" name="Google Shape;52;p13"/>
          <p:cNvSpPr txBox="1">
            <a:spLocks noGrp="1"/>
          </p:cNvSpPr>
          <p:nvPr>
            <p:ph type="sldNum" idx="12"/>
          </p:nvPr>
        </p:nvSpPr>
        <p:spPr>
          <a:xfrm>
            <a:off x="11218333" y="6351591"/>
            <a:ext cx="508000" cy="3652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spcAft>
                <a:spcPts val="0"/>
              </a:spcAft>
              <a:buClr>
                <a:srgbClr val="106636"/>
              </a:buClr>
              <a:buSzPts val="900"/>
              <a:buFont typeface="Arial"/>
              <a:buNone/>
              <a:defRPr sz="1200" b="0" i="0" u="none" strike="noStrike" cap="none">
                <a:solidFill>
                  <a:srgbClr val="106636"/>
                </a:solidFill>
                <a:latin typeface="Arial"/>
                <a:ea typeface="Arial"/>
                <a:cs typeface="Arial"/>
                <a:sym typeface="Arial"/>
              </a:defRPr>
            </a:lvl1pPr>
            <a:lvl2pPr marL="0" marR="0" lvl="1" indent="0" algn="r" rtl="0">
              <a:spcBef>
                <a:spcPts val="0"/>
              </a:spcBef>
              <a:spcAft>
                <a:spcPts val="0"/>
              </a:spcAft>
              <a:buClr>
                <a:srgbClr val="106636"/>
              </a:buClr>
              <a:buSzPts val="900"/>
              <a:buFont typeface="Arial"/>
              <a:buNone/>
              <a:defRPr sz="1200" b="0" i="0" u="none" strike="noStrike" cap="none">
                <a:solidFill>
                  <a:srgbClr val="106636"/>
                </a:solidFill>
                <a:latin typeface="Arial"/>
                <a:ea typeface="Arial"/>
                <a:cs typeface="Arial"/>
                <a:sym typeface="Arial"/>
              </a:defRPr>
            </a:lvl2pPr>
            <a:lvl3pPr marL="0" marR="0" lvl="2" indent="0" algn="r" rtl="0">
              <a:spcBef>
                <a:spcPts val="0"/>
              </a:spcBef>
              <a:spcAft>
                <a:spcPts val="0"/>
              </a:spcAft>
              <a:buClr>
                <a:srgbClr val="106636"/>
              </a:buClr>
              <a:buSzPts val="900"/>
              <a:buFont typeface="Arial"/>
              <a:buNone/>
              <a:defRPr sz="1200" b="0" i="0" u="none" strike="noStrike" cap="none">
                <a:solidFill>
                  <a:srgbClr val="106636"/>
                </a:solidFill>
                <a:latin typeface="Arial"/>
                <a:ea typeface="Arial"/>
                <a:cs typeface="Arial"/>
                <a:sym typeface="Arial"/>
              </a:defRPr>
            </a:lvl3pPr>
            <a:lvl4pPr marL="0" marR="0" lvl="3" indent="0" algn="r" rtl="0">
              <a:spcBef>
                <a:spcPts val="0"/>
              </a:spcBef>
              <a:spcAft>
                <a:spcPts val="0"/>
              </a:spcAft>
              <a:buClr>
                <a:srgbClr val="106636"/>
              </a:buClr>
              <a:buSzPts val="900"/>
              <a:buFont typeface="Arial"/>
              <a:buNone/>
              <a:defRPr sz="1200" b="0" i="0" u="none" strike="noStrike" cap="none">
                <a:solidFill>
                  <a:srgbClr val="106636"/>
                </a:solidFill>
                <a:latin typeface="Arial"/>
                <a:ea typeface="Arial"/>
                <a:cs typeface="Arial"/>
                <a:sym typeface="Arial"/>
              </a:defRPr>
            </a:lvl4pPr>
            <a:lvl5pPr marL="0" marR="0" lvl="4" indent="0" algn="r" rtl="0">
              <a:spcBef>
                <a:spcPts val="0"/>
              </a:spcBef>
              <a:spcAft>
                <a:spcPts val="0"/>
              </a:spcAft>
              <a:buClr>
                <a:srgbClr val="106636"/>
              </a:buClr>
              <a:buSzPts val="900"/>
              <a:buFont typeface="Arial"/>
              <a:buNone/>
              <a:defRPr sz="1200" b="0" i="0" u="none" strike="noStrike" cap="none">
                <a:solidFill>
                  <a:srgbClr val="106636"/>
                </a:solidFill>
                <a:latin typeface="Arial"/>
                <a:ea typeface="Arial"/>
                <a:cs typeface="Arial"/>
                <a:sym typeface="Arial"/>
              </a:defRPr>
            </a:lvl5pPr>
            <a:lvl6pPr marL="0" marR="0" lvl="5" indent="0" algn="r" rtl="0">
              <a:spcBef>
                <a:spcPts val="0"/>
              </a:spcBef>
              <a:spcAft>
                <a:spcPts val="0"/>
              </a:spcAft>
              <a:buClr>
                <a:srgbClr val="106636"/>
              </a:buClr>
              <a:buSzPts val="900"/>
              <a:buFont typeface="Arial"/>
              <a:buNone/>
              <a:defRPr sz="1200" b="0" i="0" u="none" strike="noStrike" cap="none">
                <a:solidFill>
                  <a:srgbClr val="106636"/>
                </a:solidFill>
                <a:latin typeface="Arial"/>
                <a:ea typeface="Arial"/>
                <a:cs typeface="Arial"/>
                <a:sym typeface="Arial"/>
              </a:defRPr>
            </a:lvl6pPr>
            <a:lvl7pPr marL="0" marR="0" lvl="6" indent="0" algn="r" rtl="0">
              <a:spcBef>
                <a:spcPts val="0"/>
              </a:spcBef>
              <a:spcAft>
                <a:spcPts val="0"/>
              </a:spcAft>
              <a:buClr>
                <a:srgbClr val="106636"/>
              </a:buClr>
              <a:buSzPts val="900"/>
              <a:buFont typeface="Arial"/>
              <a:buNone/>
              <a:defRPr sz="1200" b="0" i="0" u="none" strike="noStrike" cap="none">
                <a:solidFill>
                  <a:srgbClr val="106636"/>
                </a:solidFill>
                <a:latin typeface="Arial"/>
                <a:ea typeface="Arial"/>
                <a:cs typeface="Arial"/>
                <a:sym typeface="Arial"/>
              </a:defRPr>
            </a:lvl7pPr>
            <a:lvl8pPr marL="0" marR="0" lvl="7" indent="0" algn="r" rtl="0">
              <a:spcBef>
                <a:spcPts val="0"/>
              </a:spcBef>
              <a:spcAft>
                <a:spcPts val="0"/>
              </a:spcAft>
              <a:buClr>
                <a:srgbClr val="106636"/>
              </a:buClr>
              <a:buSzPts val="900"/>
              <a:buFont typeface="Arial"/>
              <a:buNone/>
              <a:defRPr sz="1200" b="0" i="0" u="none" strike="noStrike" cap="none">
                <a:solidFill>
                  <a:srgbClr val="106636"/>
                </a:solidFill>
                <a:latin typeface="Arial"/>
                <a:ea typeface="Arial"/>
                <a:cs typeface="Arial"/>
                <a:sym typeface="Arial"/>
              </a:defRPr>
            </a:lvl8pPr>
            <a:lvl9pPr marL="0" marR="0" lvl="8" indent="0" algn="r" rtl="0">
              <a:spcBef>
                <a:spcPts val="0"/>
              </a:spcBef>
              <a:spcAft>
                <a:spcPts val="0"/>
              </a:spcAft>
              <a:buClr>
                <a:srgbClr val="106636"/>
              </a:buClr>
              <a:buSzPts val="900"/>
              <a:buFont typeface="Arial"/>
              <a:buNone/>
              <a:defRPr sz="1200" b="0" i="0" u="none" strike="noStrike" cap="none">
                <a:solidFill>
                  <a:srgbClr val="106636"/>
                </a:solidFill>
                <a:latin typeface="Arial"/>
                <a:ea typeface="Arial"/>
                <a:cs typeface="Arial"/>
                <a:sym typeface="Arial"/>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2984821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416260517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matchingName="Blank" type="obj">
  <p:cSld name="1_Blank">
    <p:bg>
      <p:bgPr>
        <a:solidFill>
          <a:schemeClr val="lt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spcBef>
                <a:spcPts val="0"/>
              </a:spcBef>
              <a:spcAft>
                <a:spcPts val="0"/>
              </a:spcAft>
              <a:buSzPts val="1400"/>
              <a:buNone/>
              <a:defRPr>
                <a:solidFill>
                  <a:srgbClr val="888888"/>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fld id="{C95FC807-F48E-6B4B-9D61-2F2DCBD72456}" type="datetime1">
              <a:rPr lang="en-US" smtClean="0"/>
              <a:t>9/11/24</a:t>
            </a:fld>
            <a:endParaRPr/>
          </a:p>
        </p:txBody>
      </p:sp>
      <p:sp>
        <p:nvSpPr>
          <p:cNvPr id="20" name="Google Shape;20;p3"/>
          <p:cNvSpPr txBox="1">
            <a:spLocks noGrp="1"/>
          </p:cNvSpPr>
          <p:nvPr>
            <p:ph type="sldNum" idx="12"/>
          </p:nvPr>
        </p:nvSpPr>
        <p:spPr>
          <a:xfrm>
            <a:off x="11886945" y="6585464"/>
            <a:ext cx="217170" cy="153670"/>
          </a:xfrm>
          <a:prstGeom prst="rect">
            <a:avLst/>
          </a:prstGeom>
          <a:noFill/>
          <a:ln>
            <a:noFill/>
          </a:ln>
        </p:spPr>
        <p:txBody>
          <a:bodyPr spcFirstLastPara="1" wrap="square" lIns="0" tIns="0" rIns="0" bIns="0" anchor="t" anchorCtr="0">
            <a:spAutoFit/>
          </a:bodyPr>
          <a:lstStyle>
            <a:lvl1pPr marL="69850" lvl="0" indent="0">
              <a:lnSpc>
                <a:spcPct val="100000"/>
              </a:lnSpc>
              <a:spcBef>
                <a:spcPts val="0"/>
              </a:spcBef>
              <a:buNone/>
              <a:defRPr sz="900" b="1" i="0">
                <a:solidFill>
                  <a:schemeClr val="dk1"/>
                </a:solidFill>
                <a:latin typeface="Arial"/>
                <a:ea typeface="Arial"/>
                <a:cs typeface="Arial"/>
                <a:sym typeface="Arial"/>
              </a:defRPr>
            </a:lvl1pPr>
            <a:lvl2pPr marL="69850" lvl="1" indent="0">
              <a:lnSpc>
                <a:spcPct val="100000"/>
              </a:lnSpc>
              <a:spcBef>
                <a:spcPts val="0"/>
              </a:spcBef>
              <a:buNone/>
              <a:defRPr sz="900" b="1" i="0">
                <a:solidFill>
                  <a:schemeClr val="dk1"/>
                </a:solidFill>
                <a:latin typeface="Arial"/>
                <a:ea typeface="Arial"/>
                <a:cs typeface="Arial"/>
                <a:sym typeface="Arial"/>
              </a:defRPr>
            </a:lvl2pPr>
            <a:lvl3pPr marL="69850" lvl="2" indent="0">
              <a:lnSpc>
                <a:spcPct val="100000"/>
              </a:lnSpc>
              <a:spcBef>
                <a:spcPts val="0"/>
              </a:spcBef>
              <a:buNone/>
              <a:defRPr sz="900" b="1" i="0">
                <a:solidFill>
                  <a:schemeClr val="dk1"/>
                </a:solidFill>
                <a:latin typeface="Arial"/>
                <a:ea typeface="Arial"/>
                <a:cs typeface="Arial"/>
                <a:sym typeface="Arial"/>
              </a:defRPr>
            </a:lvl3pPr>
            <a:lvl4pPr marL="69850" lvl="3" indent="0">
              <a:lnSpc>
                <a:spcPct val="100000"/>
              </a:lnSpc>
              <a:spcBef>
                <a:spcPts val="0"/>
              </a:spcBef>
              <a:buNone/>
              <a:defRPr sz="900" b="1" i="0">
                <a:solidFill>
                  <a:schemeClr val="dk1"/>
                </a:solidFill>
                <a:latin typeface="Arial"/>
                <a:ea typeface="Arial"/>
                <a:cs typeface="Arial"/>
                <a:sym typeface="Arial"/>
              </a:defRPr>
            </a:lvl4pPr>
            <a:lvl5pPr marL="69850" lvl="4" indent="0">
              <a:lnSpc>
                <a:spcPct val="100000"/>
              </a:lnSpc>
              <a:spcBef>
                <a:spcPts val="0"/>
              </a:spcBef>
              <a:buNone/>
              <a:defRPr sz="900" b="1" i="0">
                <a:solidFill>
                  <a:schemeClr val="dk1"/>
                </a:solidFill>
                <a:latin typeface="Arial"/>
                <a:ea typeface="Arial"/>
                <a:cs typeface="Arial"/>
                <a:sym typeface="Arial"/>
              </a:defRPr>
            </a:lvl5pPr>
            <a:lvl6pPr marL="69850" lvl="5" indent="0">
              <a:lnSpc>
                <a:spcPct val="100000"/>
              </a:lnSpc>
              <a:spcBef>
                <a:spcPts val="0"/>
              </a:spcBef>
              <a:buNone/>
              <a:defRPr sz="900" b="1" i="0">
                <a:solidFill>
                  <a:schemeClr val="dk1"/>
                </a:solidFill>
                <a:latin typeface="Arial"/>
                <a:ea typeface="Arial"/>
                <a:cs typeface="Arial"/>
                <a:sym typeface="Arial"/>
              </a:defRPr>
            </a:lvl6pPr>
            <a:lvl7pPr marL="69850" lvl="6" indent="0">
              <a:lnSpc>
                <a:spcPct val="100000"/>
              </a:lnSpc>
              <a:spcBef>
                <a:spcPts val="0"/>
              </a:spcBef>
              <a:buNone/>
              <a:defRPr sz="900" b="1" i="0">
                <a:solidFill>
                  <a:schemeClr val="dk1"/>
                </a:solidFill>
                <a:latin typeface="Arial"/>
                <a:ea typeface="Arial"/>
                <a:cs typeface="Arial"/>
                <a:sym typeface="Arial"/>
              </a:defRPr>
            </a:lvl7pPr>
            <a:lvl8pPr marL="69850" lvl="7" indent="0">
              <a:lnSpc>
                <a:spcPct val="100000"/>
              </a:lnSpc>
              <a:spcBef>
                <a:spcPts val="0"/>
              </a:spcBef>
              <a:buNone/>
              <a:defRPr sz="900" b="1" i="0">
                <a:solidFill>
                  <a:schemeClr val="dk1"/>
                </a:solidFill>
                <a:latin typeface="Arial"/>
                <a:ea typeface="Arial"/>
                <a:cs typeface="Arial"/>
                <a:sym typeface="Arial"/>
              </a:defRPr>
            </a:lvl8pPr>
            <a:lvl9pPr marL="69850" lvl="8" indent="0">
              <a:lnSpc>
                <a:spcPct val="100000"/>
              </a:lnSpc>
              <a:spcBef>
                <a:spcPts val="0"/>
              </a:spcBef>
              <a:buNone/>
              <a:defRPr sz="900" b="1" i="0">
                <a:solidFill>
                  <a:schemeClr val="dk1"/>
                </a:solidFill>
                <a:latin typeface="Arial"/>
                <a:ea typeface="Arial"/>
                <a:cs typeface="Arial"/>
                <a:sym typeface="Arial"/>
              </a:defRPr>
            </a:lvl9pPr>
          </a:lstStyle>
          <a:p>
            <a:pPr marL="6985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0093808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Highlight">
    <p:spTree>
      <p:nvGrpSpPr>
        <p:cNvPr id="1" name=""/>
        <p:cNvGrpSpPr/>
        <p:nvPr/>
      </p:nvGrpSpPr>
      <p:grpSpPr>
        <a:xfrm>
          <a:off x="0" y="0"/>
          <a:ext cx="0" cy="0"/>
          <a:chOff x="0" y="0"/>
          <a:chExt cx="0" cy="0"/>
        </a:xfrm>
      </p:grpSpPr>
      <p:sp>
        <p:nvSpPr>
          <p:cNvPr id="2" name="Title 1"/>
          <p:cNvSpPr>
            <a:spLocks noGrp="1"/>
          </p:cNvSpPr>
          <p:nvPr>
            <p:ph type="title"/>
          </p:nvPr>
        </p:nvSpPr>
        <p:spPr>
          <a:xfrm>
            <a:off x="344379" y="186429"/>
            <a:ext cx="8707764" cy="510909"/>
          </a:xfrm>
        </p:spPr>
        <p:txBody>
          <a:bodyPr/>
          <a:lstStyle>
            <a:lvl1pPr>
              <a:defRPr/>
            </a:lvl1pPr>
          </a:lstStyle>
          <a:p>
            <a:r>
              <a:rPr lang="en-US" dirty="0"/>
              <a:t>Click to edit Master title style</a:t>
            </a:r>
          </a:p>
        </p:txBody>
      </p:sp>
      <p:sp>
        <p:nvSpPr>
          <p:cNvPr id="3" name="Slide Number Placeholder 5">
            <a:extLst>
              <a:ext uri="{FF2B5EF4-FFF2-40B4-BE49-F238E27FC236}">
                <a16:creationId xmlns:a16="http://schemas.microsoft.com/office/drawing/2014/main" id="{441A20A5-0601-674C-ACAB-9652571545EE}"/>
              </a:ext>
            </a:extLst>
          </p:cNvPr>
          <p:cNvSpPr>
            <a:spLocks noGrp="1"/>
          </p:cNvSpPr>
          <p:nvPr>
            <p:ph type="sldNum" sz="quarter" idx="4"/>
          </p:nvPr>
        </p:nvSpPr>
        <p:spPr>
          <a:xfrm>
            <a:off x="11468669" y="6555871"/>
            <a:ext cx="609600" cy="182880"/>
          </a:xfrm>
          <a:prstGeom prst="rect">
            <a:avLst/>
          </a:prstGeom>
        </p:spPr>
        <p:txBody>
          <a:bodyPr vert="horz" lIns="0" tIns="45720" rIns="0" bIns="0" rtlCol="0" anchor="b"/>
          <a:lstStyle>
            <a:lvl1pPr algn="ctr">
              <a:defRPr sz="1333">
                <a:solidFill>
                  <a:schemeClr val="bg1">
                    <a:lumMod val="50000"/>
                  </a:schemeClr>
                </a:solidFill>
              </a:defRPr>
            </a:lvl1p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16149539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matchingName="11_Title Slide">
  <p:cSld name="11_Title Slide">
    <p:spTree>
      <p:nvGrpSpPr>
        <p:cNvPr id="1" name="Shape 22"/>
        <p:cNvGrpSpPr/>
        <p:nvPr/>
      </p:nvGrpSpPr>
      <p:grpSpPr>
        <a:xfrm>
          <a:off x="0" y="0"/>
          <a:ext cx="0" cy="0"/>
          <a:chOff x="0" y="0"/>
          <a:chExt cx="0" cy="0"/>
        </a:xfrm>
      </p:grpSpPr>
      <p:pic>
        <p:nvPicPr>
          <p:cNvPr id="23" name="Google Shape;23;p5"/>
          <p:cNvPicPr preferRelativeResize="0"/>
          <p:nvPr/>
        </p:nvPicPr>
        <p:blipFill rotWithShape="1">
          <a:blip r:embed="rId2">
            <a:alphaModFix/>
          </a:blip>
          <a:srcRect t="17376" r="15471" b="-966"/>
          <a:stretch/>
        </p:blipFill>
        <p:spPr>
          <a:xfrm>
            <a:off x="0" y="-121921"/>
            <a:ext cx="12192000" cy="3390901"/>
          </a:xfrm>
          <a:prstGeom prst="rect">
            <a:avLst/>
          </a:prstGeom>
          <a:noFill/>
          <a:ln>
            <a:noFill/>
          </a:ln>
        </p:spPr>
      </p:pic>
      <p:pic>
        <p:nvPicPr>
          <p:cNvPr id="24" name="Google Shape;24;p5"/>
          <p:cNvPicPr preferRelativeResize="0"/>
          <p:nvPr/>
        </p:nvPicPr>
        <p:blipFill rotWithShape="1">
          <a:blip r:embed="rId3">
            <a:alphaModFix/>
          </a:blip>
          <a:srcRect/>
          <a:stretch/>
        </p:blipFill>
        <p:spPr>
          <a:xfrm>
            <a:off x="9093482" y="2363545"/>
            <a:ext cx="2573413" cy="695909"/>
          </a:xfrm>
          <a:prstGeom prst="rect">
            <a:avLst/>
          </a:prstGeom>
          <a:noFill/>
          <a:ln>
            <a:noFill/>
          </a:ln>
          <a:effectLst>
            <a:outerShdw blurRad="50800" dist="38100" dir="2700000" algn="tl" rotWithShape="0">
              <a:srgbClr val="000000">
                <a:alpha val="40000"/>
              </a:srgbClr>
            </a:outerShdw>
          </a:effectLst>
        </p:spPr>
      </p:pic>
      <p:sp>
        <p:nvSpPr>
          <p:cNvPr id="25" name="Google Shape;25;p5"/>
          <p:cNvSpPr/>
          <p:nvPr/>
        </p:nvSpPr>
        <p:spPr>
          <a:xfrm>
            <a:off x="0" y="-121920"/>
            <a:ext cx="12192000" cy="3324809"/>
          </a:xfrm>
          <a:prstGeom prst="rect">
            <a:avLst/>
          </a:prstGeom>
          <a:gradFill>
            <a:gsLst>
              <a:gs pos="0">
                <a:srgbClr val="06456F"/>
              </a:gs>
              <a:gs pos="2000">
                <a:srgbClr val="06456F"/>
              </a:gs>
              <a:gs pos="25000">
                <a:srgbClr val="0E5B82"/>
              </a:gs>
              <a:gs pos="100000">
                <a:srgbClr val="1CA9C0">
                  <a:alpha val="0"/>
                </a:srgbClr>
              </a:gs>
            </a:gsLst>
            <a:lin ang="0" scaled="0"/>
          </a:gradFill>
          <a:ln>
            <a:noFill/>
          </a:ln>
        </p:spPr>
        <p:txBody>
          <a:bodyPr spcFirstLastPara="1" wrap="square" lIns="182875" tIns="182875" rIns="182875" bIns="182875" anchor="ctr" anchorCtr="0">
            <a:noAutofit/>
          </a:bodyPr>
          <a:lstStyle/>
          <a:p>
            <a:pPr marL="0" marR="0" lvl="0" indent="0" algn="l" rtl="0">
              <a:lnSpc>
                <a:spcPct val="90000"/>
              </a:lnSpc>
              <a:spcBef>
                <a:spcPts val="0"/>
              </a:spcBef>
              <a:spcAft>
                <a:spcPts val="0"/>
              </a:spcAft>
              <a:buNone/>
            </a:pPr>
            <a:endParaRPr sz="1800">
              <a:solidFill>
                <a:schemeClr val="dk1"/>
              </a:solidFill>
              <a:latin typeface="Arial"/>
              <a:ea typeface="Arial"/>
              <a:cs typeface="Arial"/>
              <a:sym typeface="Arial"/>
            </a:endParaRPr>
          </a:p>
        </p:txBody>
      </p:sp>
      <p:pic>
        <p:nvPicPr>
          <p:cNvPr id="26" name="Google Shape;26;p5"/>
          <p:cNvPicPr preferRelativeResize="0"/>
          <p:nvPr/>
        </p:nvPicPr>
        <p:blipFill rotWithShape="1">
          <a:blip r:embed="rId4">
            <a:alphaModFix/>
          </a:blip>
          <a:srcRect/>
          <a:stretch/>
        </p:blipFill>
        <p:spPr>
          <a:xfrm rot="5400000">
            <a:off x="2787778" y="4777740"/>
            <a:ext cx="2743200" cy="45720"/>
          </a:xfrm>
          <a:prstGeom prst="rect">
            <a:avLst/>
          </a:prstGeom>
          <a:noFill/>
          <a:ln>
            <a:noFill/>
          </a:ln>
        </p:spPr>
      </p:pic>
      <p:pic>
        <p:nvPicPr>
          <p:cNvPr id="27" name="Google Shape;27;p5" descr="A close up of a computer&#10;&#10;Description generated with high confidence"/>
          <p:cNvPicPr preferRelativeResize="0"/>
          <p:nvPr/>
        </p:nvPicPr>
        <p:blipFill rotWithShape="1">
          <a:blip r:embed="rId5">
            <a:alphaModFix/>
          </a:blip>
          <a:srcRect/>
          <a:stretch/>
        </p:blipFill>
        <p:spPr>
          <a:xfrm>
            <a:off x="386782" y="6271008"/>
            <a:ext cx="1317366" cy="398982"/>
          </a:xfrm>
          <a:prstGeom prst="rect">
            <a:avLst/>
          </a:prstGeom>
          <a:noFill/>
          <a:ln>
            <a:noFill/>
          </a:ln>
        </p:spPr>
      </p:pic>
      <p:pic>
        <p:nvPicPr>
          <p:cNvPr id="28" name="Google Shape;28;p5" descr="A close up of a logo&#10;&#10;Description generated with very high confidence"/>
          <p:cNvPicPr preferRelativeResize="0"/>
          <p:nvPr/>
        </p:nvPicPr>
        <p:blipFill rotWithShape="1">
          <a:blip r:embed="rId6">
            <a:alphaModFix/>
          </a:blip>
          <a:srcRect/>
          <a:stretch/>
        </p:blipFill>
        <p:spPr>
          <a:xfrm>
            <a:off x="9232144" y="6271008"/>
            <a:ext cx="2389905" cy="398982"/>
          </a:xfrm>
          <a:prstGeom prst="rect">
            <a:avLst/>
          </a:prstGeom>
          <a:noFill/>
          <a:ln>
            <a:noFill/>
          </a:ln>
        </p:spPr>
      </p:pic>
    </p:spTree>
    <p:extLst>
      <p:ext uri="{BB962C8B-B14F-4D97-AF65-F5344CB8AC3E}">
        <p14:creationId xmlns:p14="http://schemas.microsoft.com/office/powerpoint/2010/main" val="1016227751"/>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322211803"/>
      </p:ext>
    </p:extLst>
  </p:cSld>
  <p:clrMapOvr>
    <a:masterClrMapping/>
  </p:clrMapOvr>
  <p:extLst>
    <p:ext uri="{DCECCB84-F9BA-43D5-87BE-67443E8EF086}">
      <p15:sldGuideLst xmlns:p15="http://schemas.microsoft.com/office/powerpoint/2012/main"/>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540641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308344763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85223576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695280450"/>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79032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697235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9"/>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41151404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49070185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71233217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33582045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52763229"/>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2735516"/>
            <a:ext cx="7321549" cy="1826960"/>
          </a:xfrm>
        </p:spPr>
        <p:txBody>
          <a:bodyPr anchor="b">
            <a:normAutofit/>
          </a:bodyPr>
          <a:lstStyle>
            <a:lvl1pPr>
              <a:defRPr sz="3200" baseline="0">
                <a:solidFill>
                  <a:srgbClr val="ECE4DA"/>
                </a:solidFill>
              </a:defRPr>
            </a:lvl1pPr>
          </a:lstStyle>
          <a:p>
            <a:r>
              <a:rPr lang="en-US" dirty="0"/>
              <a:t>Click to edit Master title style</a:t>
            </a:r>
          </a:p>
        </p:txBody>
      </p:sp>
      <p:sp>
        <p:nvSpPr>
          <p:cNvPr id="3" name="Text Placeholder 2"/>
          <p:cNvSpPr>
            <a:spLocks noGrp="1"/>
          </p:cNvSpPr>
          <p:nvPr>
            <p:ph type="body" idx="1"/>
          </p:nvPr>
        </p:nvSpPr>
        <p:spPr>
          <a:xfrm>
            <a:off x="831852" y="4589464"/>
            <a:ext cx="7321549" cy="1500187"/>
          </a:xfrm>
        </p:spPr>
        <p:txBody>
          <a:bodyPr>
            <a:normAutofit/>
          </a:bodyPr>
          <a:lstStyle>
            <a:lvl1pPr marL="0" indent="0">
              <a:buNone/>
              <a:defRPr sz="2133" baseline="0">
                <a:solidFill>
                  <a:srgbClr val="ECE4DA"/>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187C93F-99C9-E741-B555-BE1D49D36462}" type="datetimeFigureOut">
              <a:rPr lang="en-US" smtClean="0"/>
              <a:t>9/11/24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A06C4-DED5-B445-98FA-62023581D134}" type="slidenum">
              <a:rPr lang="en-US" smtClean="0"/>
              <a:t>‹#›</a:t>
            </a:fld>
            <a:endParaRPr lang="en-US"/>
          </a:p>
        </p:txBody>
      </p:sp>
    </p:spTree>
    <p:extLst>
      <p:ext uri="{BB962C8B-B14F-4D97-AF65-F5344CB8AC3E}">
        <p14:creationId xmlns:p14="http://schemas.microsoft.com/office/powerpoint/2010/main" val="142607689"/>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11"/>
        <p:cNvGrpSpPr/>
        <p:nvPr/>
      </p:nvGrpSpPr>
      <p:grpSpPr>
        <a:xfrm>
          <a:off x="0" y="0"/>
          <a:ext cx="0" cy="0"/>
          <a:chOff x="0" y="0"/>
          <a:chExt cx="0" cy="0"/>
        </a:xfrm>
      </p:grpSpPr>
      <p:sp>
        <p:nvSpPr>
          <p:cNvPr id="12" name="Google Shape;12;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l" defTabSz="457200" rtl="0" eaLnBrk="1" fontAlgn="auto" latinLnBrk="0" hangingPunct="1">
              <a:lnSpc>
                <a:spcPct val="100000"/>
              </a:lnSpc>
              <a:spcBef>
                <a:spcPts val="0"/>
              </a:spcBef>
              <a:spcAft>
                <a:spcPts val="0"/>
              </a:spcAft>
              <a:buClrTx/>
              <a:buSzPts val="1400"/>
              <a:buFontTx/>
              <a:buNone/>
              <a:tabLst/>
              <a:defRPr/>
            </a:pPr>
            <a:endParaRPr kumimoji="0"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5" name="Google Shape;1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pPr marL="0" marR="0" lvl="0" indent="0" algn="ctr" defTabSz="457200" rtl="0" eaLnBrk="1" fontAlgn="auto" latinLnBrk="0" hangingPunct="1">
              <a:lnSpc>
                <a:spcPct val="100000"/>
              </a:lnSpc>
              <a:spcBef>
                <a:spcPts val="0"/>
              </a:spcBef>
              <a:spcAft>
                <a:spcPts val="0"/>
              </a:spcAft>
              <a:buClrTx/>
              <a:buSzPts val="1400"/>
              <a:buFontTx/>
              <a:buNone/>
              <a:tabLst/>
              <a:defRPr/>
            </a:pPr>
            <a:endParaRPr kumimoji="0"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16" name="Google Shape;1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800" b="0" i="0" u="none" strike="noStrike" kern="1200" cap="none" spc="0" normalizeH="0" baseline="0" noProof="0">
                <a:ln>
                  <a:noFill/>
                </a:ln>
                <a:solidFill>
                  <a:prstClr val="black"/>
                </a:solidFill>
                <a:effectLst/>
                <a:uLnTx/>
                <a:uFillTx/>
                <a:latin typeface="Arial"/>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sz="1800" b="0" i="0" u="none" strike="noStrike" kern="1200" cap="none" spc="0" normalizeH="0" baseline="0" noProof="0" dirty="0">
              <a:ln>
                <a:noFill/>
              </a:ln>
              <a:solidFill>
                <a:prstClr val="black"/>
              </a:solidFill>
              <a:effectLst/>
              <a:uLnTx/>
              <a:uFillTx/>
              <a:latin typeface="Arial"/>
              <a:ea typeface="+mn-ea"/>
              <a:cs typeface="+mn-cs"/>
            </a:endParaRPr>
          </a:p>
        </p:txBody>
      </p:sp>
    </p:spTree>
    <p:extLst>
      <p:ext uri="{BB962C8B-B14F-4D97-AF65-F5344CB8AC3E}">
        <p14:creationId xmlns:p14="http://schemas.microsoft.com/office/powerpoint/2010/main" val="1398342641"/>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userDrawn="1">
  <p:cSld name="6_4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9"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318"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8609"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88609"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12952"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2952"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26720" y="384907"/>
            <a:ext cx="11765280"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719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1719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29741839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342900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10633" y="-2"/>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pic>
        <p:nvPicPr>
          <p:cNvPr id="12" name="Google Shape;16;p29">
            <a:extLst>
              <a:ext uri="{FF2B5EF4-FFF2-40B4-BE49-F238E27FC236}">
                <a16:creationId xmlns:a16="http://schemas.microsoft.com/office/drawing/2014/main" id="{019D6F2B-7196-624E-82B0-AE48639B60E7}"/>
              </a:ext>
            </a:extLst>
          </p:cNvPr>
          <p:cNvPicPr preferRelativeResize="0"/>
          <p:nvPr userDrawn="1"/>
        </p:nvPicPr>
        <p:blipFill rotWithShape="1">
          <a:blip r:embed="rId7" cstate="screen">
            <a:alphaModFix/>
            <a:extLst>
              <a:ext uri="{28A0092B-C50C-407E-A947-70E740481C1C}">
                <a14:useLocalDpi xmlns:a14="http://schemas.microsoft.com/office/drawing/2010/main"/>
              </a:ext>
            </a:extLst>
          </a:blip>
          <a:srcRect/>
          <a:stretch/>
        </p:blipFill>
        <p:spPr>
          <a:xfrm>
            <a:off x="9048636" y="2509708"/>
            <a:ext cx="2573413" cy="695909"/>
          </a:xfrm>
          <a:prstGeom prst="rect">
            <a:avLst/>
          </a:prstGeom>
          <a:noFill/>
          <a:ln>
            <a:noFill/>
          </a:ln>
          <a:effectLst>
            <a:outerShdw blurRad="50800" dist="38100" dir="2700000" algn="tl" rotWithShape="0">
              <a:srgbClr val="000000">
                <a:alpha val="40000"/>
              </a:srgbClr>
            </a:outerShdw>
          </a:effectLst>
        </p:spPr>
      </p:pic>
    </p:spTree>
    <p:extLst>
      <p:ext uri="{BB962C8B-B14F-4D97-AF65-F5344CB8AC3E}">
        <p14:creationId xmlns:p14="http://schemas.microsoft.com/office/powerpoint/2010/main" val="1250075442"/>
      </p:ext>
    </p:extLst>
  </p:cSld>
  <p:clrMapOvr>
    <a:masterClrMapping/>
  </p:clrMapOvr>
  <p:extLst>
    <p:ext uri="{DCECCB84-F9BA-43D5-87BE-67443E8EF086}">
      <p15:sldGuideLst xmlns:p15="http://schemas.microsoft.com/office/powerpoint/2012/main"/>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a:t>Click to edit Master title style</a:t>
            </a:r>
            <a:endParaRPr lang="en-US" dirty="0"/>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6598255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11200970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userDrawn="1">
  <p:cSld name="Title and Content">
    <p:spTree>
      <p:nvGrpSpPr>
        <p:cNvPr id="1" name="Shape 14"/>
        <p:cNvGrpSpPr/>
        <p:nvPr/>
      </p:nvGrpSpPr>
      <p:grpSpPr>
        <a:xfrm>
          <a:off x="0" y="0"/>
          <a:ext cx="0" cy="0"/>
          <a:chOff x="0" y="0"/>
          <a:chExt cx="0" cy="0"/>
        </a:xfrm>
      </p:grpSpPr>
      <p:sp>
        <p:nvSpPr>
          <p:cNvPr id="15" name="Google Shape;15;p2"/>
          <p:cNvSpPr/>
          <p:nvPr/>
        </p:nvSpPr>
        <p:spPr>
          <a:xfrm>
            <a:off x="275167" y="821646"/>
            <a:ext cx="3759200" cy="5715000"/>
          </a:xfrm>
          <a:prstGeom prst="roundRect">
            <a:avLst>
              <a:gd name="adj" fmla="val 3982"/>
            </a:avLst>
          </a:prstGeom>
          <a:gradFill>
            <a:gsLst>
              <a:gs pos="0">
                <a:srgbClr val="E3E3E3"/>
              </a:gs>
              <a:gs pos="100000">
                <a:srgbClr val="FFFFFF">
                  <a:alpha val="0"/>
                </a:srgbClr>
              </a:gs>
            </a:gsLst>
            <a:lin ang="5400000" scaled="0"/>
          </a:gradFill>
          <a:ln w="9525" cap="flat" cmpd="sng">
            <a:solidFill>
              <a:schemeClr val="lt1"/>
            </a:solidFill>
            <a:prstDash val="solid"/>
            <a:round/>
            <a:headEnd type="none" w="sm" len="sm"/>
            <a:tailEnd type="none" w="sm" len="sm"/>
          </a:ln>
        </p:spPr>
        <p:txBody>
          <a:bodyPr spcFirstLastPara="1" wrap="square" lIns="19047" tIns="9521" rIns="19047" bIns="9521" anchor="ctr" anchorCtr="0">
            <a:noAutofit/>
          </a:bodyPr>
          <a:lstStyle/>
          <a:p>
            <a:pPr marL="0" marR="0" lvl="0" indent="0" algn="ctr" rtl="0">
              <a:spcBef>
                <a:spcPts val="0"/>
              </a:spcBef>
              <a:spcAft>
                <a:spcPts val="0"/>
              </a:spcAft>
              <a:buNone/>
            </a:pPr>
            <a:endParaRPr sz="1791" b="0" i="0" u="none" strike="noStrike" cap="none" dirty="0">
              <a:solidFill>
                <a:schemeClr val="lt1"/>
              </a:solidFill>
              <a:latin typeface="Calibri"/>
              <a:ea typeface="Calibri"/>
              <a:cs typeface="Calibri"/>
              <a:sym typeface="Calibri"/>
            </a:endParaRPr>
          </a:p>
        </p:txBody>
      </p:sp>
      <p:sp>
        <p:nvSpPr>
          <p:cNvPr id="16" name="Google Shape;16;p2"/>
          <p:cNvSpPr/>
          <p:nvPr/>
        </p:nvSpPr>
        <p:spPr>
          <a:xfrm>
            <a:off x="4212168" y="821646"/>
            <a:ext cx="3759200" cy="5715000"/>
          </a:xfrm>
          <a:prstGeom prst="roundRect">
            <a:avLst>
              <a:gd name="adj" fmla="val 3982"/>
            </a:avLst>
          </a:prstGeom>
          <a:gradFill>
            <a:gsLst>
              <a:gs pos="0">
                <a:srgbClr val="E3E3E3"/>
              </a:gs>
              <a:gs pos="100000">
                <a:srgbClr val="FFFFFF">
                  <a:alpha val="0"/>
                </a:srgbClr>
              </a:gs>
            </a:gsLst>
            <a:lin ang="5400000" scaled="0"/>
          </a:gradFill>
          <a:ln w="9525" cap="flat" cmpd="sng">
            <a:solidFill>
              <a:schemeClr val="lt1"/>
            </a:solidFill>
            <a:prstDash val="solid"/>
            <a:round/>
            <a:headEnd type="none" w="sm" len="sm"/>
            <a:tailEnd type="none" w="sm" len="sm"/>
          </a:ln>
        </p:spPr>
        <p:txBody>
          <a:bodyPr spcFirstLastPara="1" wrap="square" lIns="19047" tIns="9521" rIns="19047" bIns="9521" anchor="ctr" anchorCtr="0">
            <a:noAutofit/>
          </a:bodyPr>
          <a:lstStyle/>
          <a:p>
            <a:pPr marL="0" marR="0" lvl="0" indent="0" algn="ctr" rtl="0">
              <a:spcBef>
                <a:spcPts val="0"/>
              </a:spcBef>
              <a:spcAft>
                <a:spcPts val="0"/>
              </a:spcAft>
              <a:buNone/>
            </a:pPr>
            <a:endParaRPr sz="1791" b="0" i="0" u="none" strike="noStrike" cap="none" dirty="0">
              <a:solidFill>
                <a:schemeClr val="lt1"/>
              </a:solidFill>
              <a:latin typeface="Calibri"/>
              <a:ea typeface="Calibri"/>
              <a:cs typeface="Calibri"/>
              <a:sym typeface="Calibri"/>
            </a:endParaRPr>
          </a:p>
        </p:txBody>
      </p:sp>
      <p:sp>
        <p:nvSpPr>
          <p:cNvPr id="17" name="Google Shape;17;p2"/>
          <p:cNvSpPr/>
          <p:nvPr/>
        </p:nvSpPr>
        <p:spPr>
          <a:xfrm>
            <a:off x="8132235" y="821646"/>
            <a:ext cx="3759200" cy="5715000"/>
          </a:xfrm>
          <a:prstGeom prst="roundRect">
            <a:avLst>
              <a:gd name="adj" fmla="val 3982"/>
            </a:avLst>
          </a:prstGeom>
          <a:gradFill>
            <a:gsLst>
              <a:gs pos="0">
                <a:srgbClr val="E3E3E3"/>
              </a:gs>
              <a:gs pos="100000">
                <a:srgbClr val="FFFFFF">
                  <a:alpha val="0"/>
                </a:srgbClr>
              </a:gs>
            </a:gsLst>
            <a:lin ang="5400000" scaled="0"/>
          </a:gradFill>
          <a:ln w="9525" cap="flat" cmpd="sng">
            <a:solidFill>
              <a:schemeClr val="lt1"/>
            </a:solidFill>
            <a:prstDash val="solid"/>
            <a:round/>
            <a:headEnd type="none" w="sm" len="sm"/>
            <a:tailEnd type="none" w="sm" len="sm"/>
          </a:ln>
        </p:spPr>
        <p:txBody>
          <a:bodyPr spcFirstLastPara="1" wrap="square" lIns="19047" tIns="9521" rIns="19047" bIns="9521" anchor="ctr" anchorCtr="0">
            <a:noAutofit/>
          </a:bodyPr>
          <a:lstStyle/>
          <a:p>
            <a:pPr marL="0" marR="0" lvl="0" indent="0" algn="ctr" rtl="0">
              <a:spcBef>
                <a:spcPts val="0"/>
              </a:spcBef>
              <a:spcAft>
                <a:spcPts val="0"/>
              </a:spcAft>
              <a:buNone/>
            </a:pPr>
            <a:endParaRPr sz="1791" b="0" i="0" u="none" strike="noStrike" cap="none"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2327295340"/>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02493279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a:t>Click to edit Master title style</a:t>
            </a:r>
            <a:endParaRPr lang="en-US" dirty="0"/>
          </a:p>
        </p:txBody>
      </p:sp>
    </p:spTree>
    <p:extLst>
      <p:ext uri="{BB962C8B-B14F-4D97-AF65-F5344CB8AC3E}">
        <p14:creationId xmlns:p14="http://schemas.microsoft.com/office/powerpoint/2010/main" val="220398003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90082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063957830"/>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17189284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14661" y="948037"/>
            <a:ext cx="11877340" cy="568848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98337"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67061" y="384907"/>
            <a:ext cx="11765280"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14661"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315805588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2867329310"/>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26630282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856" y="0"/>
            <a:ext cx="11375435"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856" y="1076960"/>
            <a:ext cx="11372771"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89619335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marL="0" marR="0" lvl="0" indent="0" algn="l" defTabSz="914400" rtl="0" eaLnBrk="1" fontAlgn="base" latinLnBrk="0" hangingPunct="1">
              <a:lnSpc>
                <a:spcPct val="100000"/>
              </a:lnSpc>
              <a:spcBef>
                <a:spcPts val="0"/>
              </a:spcBef>
              <a:spcAft>
                <a:spcPts val="0"/>
              </a:spcAft>
              <a:buClrTx/>
              <a:buSzPts val="1400"/>
              <a:buFontTx/>
              <a:buNone/>
              <a:tabLst/>
              <a:defRPr/>
            </a:pP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21" name="Google Shape;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pPr marL="0" marR="0" lvl="0" indent="0" algn="ctr" defTabSz="914400" rtl="0" eaLnBrk="1" fontAlgn="base" latinLnBrk="0" hangingPunct="1">
              <a:lnSpc>
                <a:spcPct val="100000"/>
              </a:lnSpc>
              <a:spcBef>
                <a:spcPts val="0"/>
              </a:spcBef>
              <a:spcAft>
                <a:spcPts val="0"/>
              </a:spcAft>
              <a:buClrTx/>
              <a:buSzPts val="1400"/>
              <a:buFontTx/>
              <a:buNone/>
              <a:tabLst/>
              <a:defRPr/>
            </a:pP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22" name="Google Shape;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marR="0" lvl="0" indent="0" algn="r" defTabSz="914400" rtl="0" eaLnBrk="1" fontAlgn="base"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1200" cap="none" spc="0" normalizeH="0" baseline="0" noProof="0">
                <a:ln>
                  <a:noFill/>
                </a:ln>
                <a:solidFill>
                  <a:srgbClr val="888888"/>
                </a:solidFill>
                <a:effectLst/>
                <a:uLnTx/>
                <a:uFillTx/>
                <a:latin typeface="Calibri"/>
                <a:cs typeface="Calibri"/>
                <a:sym typeface="Calibri"/>
              </a:rPr>
              <a:pPr marL="0" marR="0" lvl="0" indent="0" algn="r" defTabSz="914400" rtl="0" eaLnBrk="1" fontAlgn="base" latinLnBrk="0" hangingPunct="1">
                <a:lnSpc>
                  <a:spcPct val="100000"/>
                </a:lnSpc>
                <a:spcBef>
                  <a:spcPts val="0"/>
                </a:spcBef>
                <a:spcAft>
                  <a:spcPts val="0"/>
                </a:spcAft>
                <a:buClr>
                  <a:srgbClr val="000000"/>
                </a:buClr>
                <a:buSzPts val="1200"/>
                <a:buFont typeface="Arial"/>
                <a:buNone/>
                <a:tabLst/>
                <a:defRPr/>
              </a:pPr>
              <a:t>‹#›</a:t>
            </a:fld>
            <a:endParaRPr kumimoji="0" sz="1200" b="0" i="0" u="none" strike="noStrike" kern="1200" cap="none" spc="0" normalizeH="0" baseline="0" noProof="0">
              <a:ln>
                <a:noFill/>
              </a:ln>
              <a:solidFill>
                <a:srgbClr val="888888"/>
              </a:solidFill>
              <a:effectLst/>
              <a:uLnTx/>
              <a:uFillTx/>
              <a:latin typeface="Calibri"/>
              <a:cs typeface="Calibri"/>
              <a:sym typeface="Calibri"/>
            </a:endParaRPr>
          </a:p>
        </p:txBody>
      </p:sp>
    </p:spTree>
    <p:extLst>
      <p:ext uri="{BB962C8B-B14F-4D97-AF65-F5344CB8AC3E}">
        <p14:creationId xmlns:p14="http://schemas.microsoft.com/office/powerpoint/2010/main" val="298159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351479053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624840" y="365126"/>
            <a:ext cx="10933886" cy="93567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624840" y="1335088"/>
            <a:ext cx="10933886" cy="4351338"/>
          </a:xfrm>
          <a:prstGeom prst="rect">
            <a:avLst/>
          </a:prstGeom>
          <a:noFill/>
          <a:ln>
            <a:noFill/>
          </a:ln>
        </p:spPr>
        <p:txBody>
          <a:bodyPr spcFirstLastPara="1" wrap="square" lIns="91425" tIns="45700" rIns="91425" bIns="45700" anchor="t" anchorCtr="0">
            <a:noAutofit/>
          </a:bodyPr>
          <a:lstStyle>
            <a:lvl1pPr marL="457200" lvl="0" indent="-406400" algn="l">
              <a:lnSpc>
                <a:spcPct val="100000"/>
              </a:lnSpc>
              <a:spcBef>
                <a:spcPts val="1000"/>
              </a:spcBef>
              <a:spcAft>
                <a:spcPts val="0"/>
              </a:spcAft>
              <a:buSzPts val="2800"/>
              <a:buChar char="›"/>
              <a:defRPr sz="2800">
                <a:latin typeface="Open Sans"/>
                <a:ea typeface="Open Sans"/>
                <a:cs typeface="Open Sans"/>
                <a:sym typeface="Open Sans"/>
              </a:defRPr>
            </a:lvl1pPr>
            <a:lvl2pPr marL="914400" lvl="1" indent="-393700" algn="l">
              <a:lnSpc>
                <a:spcPct val="100000"/>
              </a:lnSpc>
              <a:spcBef>
                <a:spcPts val="500"/>
              </a:spcBef>
              <a:spcAft>
                <a:spcPts val="0"/>
              </a:spcAft>
              <a:buSzPts val="2600"/>
              <a:buChar char="›"/>
              <a:defRPr sz="2600">
                <a:latin typeface="Open Sans"/>
                <a:ea typeface="Open Sans"/>
                <a:cs typeface="Open Sans"/>
                <a:sym typeface="Open Sans"/>
              </a:defRPr>
            </a:lvl2pPr>
            <a:lvl3pPr marL="1371600" lvl="2" indent="-381000" algn="l">
              <a:lnSpc>
                <a:spcPct val="100000"/>
              </a:lnSpc>
              <a:spcBef>
                <a:spcPts val="500"/>
              </a:spcBef>
              <a:spcAft>
                <a:spcPts val="0"/>
              </a:spcAft>
              <a:buSzPts val="2400"/>
              <a:buChar char="›"/>
              <a:defRPr sz="2400">
                <a:latin typeface="Open Sans"/>
                <a:ea typeface="Open Sans"/>
                <a:cs typeface="Open Sans"/>
                <a:sym typeface="Open Sans"/>
              </a:defRPr>
            </a:lvl3pPr>
            <a:lvl4pPr marL="1828800" lvl="3" indent="-368300" algn="l">
              <a:lnSpc>
                <a:spcPct val="100000"/>
              </a:lnSpc>
              <a:spcBef>
                <a:spcPts val="500"/>
              </a:spcBef>
              <a:spcAft>
                <a:spcPts val="0"/>
              </a:spcAft>
              <a:buSzPts val="2200"/>
              <a:buChar char="›"/>
              <a:defRPr sz="2200">
                <a:latin typeface="Open Sans"/>
                <a:ea typeface="Open Sans"/>
                <a:cs typeface="Open Sans"/>
                <a:sym typeface="Open Sans"/>
              </a:defRPr>
            </a:lvl4pPr>
            <a:lvl5pPr marL="2286000" lvl="4" indent="-355600" algn="l">
              <a:lnSpc>
                <a:spcPct val="100000"/>
              </a:lnSpc>
              <a:spcBef>
                <a:spcPts val="500"/>
              </a:spcBef>
              <a:spcAft>
                <a:spcPts val="0"/>
              </a:spcAft>
              <a:buSzPts val="2000"/>
              <a:buChar char="›"/>
              <a:defRPr sz="2000">
                <a:latin typeface="Open Sans"/>
                <a:ea typeface="Open Sans"/>
                <a:cs typeface="Open Sans"/>
                <a:sym typeface="Open Sans"/>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cxnSp>
        <p:nvCxnSpPr>
          <p:cNvPr id="28" name="Google Shape;28;p4"/>
          <p:cNvCxnSpPr/>
          <p:nvPr/>
        </p:nvCxnSpPr>
        <p:spPr>
          <a:xfrm>
            <a:off x="411480" y="365126"/>
            <a:ext cx="0" cy="6108699"/>
          </a:xfrm>
          <a:prstGeom prst="straightConnector1">
            <a:avLst/>
          </a:prstGeom>
          <a:noFill/>
          <a:ln w="9525" cap="flat" cmpd="sng">
            <a:solidFill>
              <a:srgbClr val="168FDF"/>
            </a:solidFill>
            <a:prstDash val="solid"/>
            <a:miter lim="800000"/>
            <a:headEnd type="none" w="sm" len="sm"/>
            <a:tailEnd type="none" w="sm" len="sm"/>
          </a:ln>
        </p:spPr>
      </p:cxnSp>
      <p:pic>
        <p:nvPicPr>
          <p:cNvPr id="29" name="Google Shape;29;p4"/>
          <p:cNvPicPr preferRelativeResize="0"/>
          <p:nvPr/>
        </p:nvPicPr>
        <p:blipFill rotWithShape="1">
          <a:blip r:embed="rId2">
            <a:alphaModFix/>
          </a:blip>
          <a:srcRect/>
          <a:stretch/>
        </p:blipFill>
        <p:spPr>
          <a:xfrm>
            <a:off x="607084" y="6312023"/>
            <a:ext cx="2710842" cy="161801"/>
          </a:xfrm>
          <a:prstGeom prst="rect">
            <a:avLst/>
          </a:prstGeom>
          <a:noFill/>
          <a:ln>
            <a:noFill/>
          </a:ln>
        </p:spPr>
      </p:pic>
      <p:sp>
        <p:nvSpPr>
          <p:cNvPr id="30" name="Google Shape;30;p4"/>
          <p:cNvSpPr txBox="1">
            <a:spLocks noGrp="1"/>
          </p:cNvSpPr>
          <p:nvPr>
            <p:ph type="ftr" idx="11"/>
          </p:nvPr>
        </p:nvSpPr>
        <p:spPr>
          <a:xfrm>
            <a:off x="607382" y="6583680"/>
            <a:ext cx="3368677"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sz="1100" b="0" i="0">
                <a:solidFill>
                  <a:srgbClr val="2F2F2F"/>
                </a:solidFill>
                <a:latin typeface="Open Sans Light"/>
                <a:ea typeface="Open Sans Light"/>
                <a:cs typeface="Open Sans Light"/>
                <a:sym typeface="Open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sldNum" idx="12"/>
          </p:nvPr>
        </p:nvSpPr>
        <p:spPr>
          <a:xfrm>
            <a:off x="11824339" y="6583680"/>
            <a:ext cx="367661" cy="27432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sz="1100" b="0" i="0">
                <a:solidFill>
                  <a:srgbClr val="2F2F2F"/>
                </a:solidFill>
                <a:latin typeface="Open Sans Light"/>
                <a:ea typeface="Open Sans Light"/>
                <a:cs typeface="Open Sans Light"/>
                <a:sym typeface="Open Sans Light"/>
              </a:defRPr>
            </a:lvl1pPr>
            <a:lvl2pPr marL="0" lvl="1" indent="0" algn="r">
              <a:spcBef>
                <a:spcPts val="0"/>
              </a:spcBef>
              <a:buNone/>
              <a:defRPr sz="1100" b="0" i="0">
                <a:solidFill>
                  <a:srgbClr val="2F2F2F"/>
                </a:solidFill>
                <a:latin typeface="Open Sans Light"/>
                <a:ea typeface="Open Sans Light"/>
                <a:cs typeface="Open Sans Light"/>
                <a:sym typeface="Open Sans Light"/>
              </a:defRPr>
            </a:lvl2pPr>
            <a:lvl3pPr marL="0" lvl="2" indent="0" algn="r">
              <a:spcBef>
                <a:spcPts val="0"/>
              </a:spcBef>
              <a:buNone/>
              <a:defRPr sz="1100" b="0" i="0">
                <a:solidFill>
                  <a:srgbClr val="2F2F2F"/>
                </a:solidFill>
                <a:latin typeface="Open Sans Light"/>
                <a:ea typeface="Open Sans Light"/>
                <a:cs typeface="Open Sans Light"/>
                <a:sym typeface="Open Sans Light"/>
              </a:defRPr>
            </a:lvl3pPr>
            <a:lvl4pPr marL="0" lvl="3" indent="0" algn="r">
              <a:spcBef>
                <a:spcPts val="0"/>
              </a:spcBef>
              <a:buNone/>
              <a:defRPr sz="1100" b="0" i="0">
                <a:solidFill>
                  <a:srgbClr val="2F2F2F"/>
                </a:solidFill>
                <a:latin typeface="Open Sans Light"/>
                <a:ea typeface="Open Sans Light"/>
                <a:cs typeface="Open Sans Light"/>
                <a:sym typeface="Open Sans Light"/>
              </a:defRPr>
            </a:lvl4pPr>
            <a:lvl5pPr marL="0" lvl="4" indent="0" algn="r">
              <a:spcBef>
                <a:spcPts val="0"/>
              </a:spcBef>
              <a:buNone/>
              <a:defRPr sz="1100" b="0" i="0">
                <a:solidFill>
                  <a:srgbClr val="2F2F2F"/>
                </a:solidFill>
                <a:latin typeface="Open Sans Light"/>
                <a:ea typeface="Open Sans Light"/>
                <a:cs typeface="Open Sans Light"/>
                <a:sym typeface="Open Sans Light"/>
              </a:defRPr>
            </a:lvl5pPr>
            <a:lvl6pPr marL="0" lvl="5" indent="0" algn="r">
              <a:spcBef>
                <a:spcPts val="0"/>
              </a:spcBef>
              <a:buNone/>
              <a:defRPr sz="1100" b="0" i="0">
                <a:solidFill>
                  <a:srgbClr val="2F2F2F"/>
                </a:solidFill>
                <a:latin typeface="Open Sans Light"/>
                <a:ea typeface="Open Sans Light"/>
                <a:cs typeface="Open Sans Light"/>
                <a:sym typeface="Open Sans Light"/>
              </a:defRPr>
            </a:lvl6pPr>
            <a:lvl7pPr marL="0" lvl="6" indent="0" algn="r">
              <a:spcBef>
                <a:spcPts val="0"/>
              </a:spcBef>
              <a:buNone/>
              <a:defRPr sz="1100" b="0" i="0">
                <a:solidFill>
                  <a:srgbClr val="2F2F2F"/>
                </a:solidFill>
                <a:latin typeface="Open Sans Light"/>
                <a:ea typeface="Open Sans Light"/>
                <a:cs typeface="Open Sans Light"/>
                <a:sym typeface="Open Sans Light"/>
              </a:defRPr>
            </a:lvl7pPr>
            <a:lvl8pPr marL="0" lvl="7" indent="0" algn="r">
              <a:spcBef>
                <a:spcPts val="0"/>
              </a:spcBef>
              <a:buNone/>
              <a:defRPr sz="1100" b="0" i="0">
                <a:solidFill>
                  <a:srgbClr val="2F2F2F"/>
                </a:solidFill>
                <a:latin typeface="Open Sans Light"/>
                <a:ea typeface="Open Sans Light"/>
                <a:cs typeface="Open Sans Light"/>
                <a:sym typeface="Open Sans Light"/>
              </a:defRPr>
            </a:lvl8pPr>
            <a:lvl9pPr marL="0" lvl="8" indent="0" algn="r">
              <a:spcBef>
                <a:spcPts val="0"/>
              </a:spcBef>
              <a:buNone/>
              <a:defRPr sz="1100" b="0" i="0">
                <a:solidFill>
                  <a:srgbClr val="2F2F2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US"/>
              <a:t>‹#›</a:t>
            </a:fld>
            <a:endParaRPr/>
          </a:p>
        </p:txBody>
      </p:sp>
      <p:sp>
        <p:nvSpPr>
          <p:cNvPr id="32" name="Google Shape;32;p4"/>
          <p:cNvSpPr txBox="1">
            <a:spLocks noGrp="1"/>
          </p:cNvSpPr>
          <p:nvPr>
            <p:ph type="dt" idx="10"/>
          </p:nvPr>
        </p:nvSpPr>
        <p:spPr>
          <a:xfrm>
            <a:off x="10733103" y="6583680"/>
            <a:ext cx="10823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sz="1100" b="0" i="0">
                <a:solidFill>
                  <a:schemeClr val="dk1"/>
                </a:solidFill>
                <a:latin typeface="Open Sans Light"/>
                <a:ea typeface="Open Sans Light"/>
                <a:cs typeface="Open Sans Light"/>
                <a:sym typeface="Open Sans Light"/>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301097090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342900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18801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7790758" y="6297641"/>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p:nvSpPr>
        <p:spPr>
          <a:xfrm>
            <a:off x="190500" y="3103594"/>
            <a:ext cx="3510762" cy="258532"/>
          </a:xfrm>
          <a:prstGeom prst="rect">
            <a:avLst/>
          </a:prstGeom>
          <a:noFill/>
        </p:spPr>
        <p:txBody>
          <a:bodyPr wrap="square" rtlCol="0">
            <a:spAutoFit/>
          </a:bodyPr>
          <a:lstStyle/>
          <a:p>
            <a:pPr algn="l">
              <a:lnSpc>
                <a:spcPct val="90000"/>
              </a:lnSpc>
            </a:pPr>
            <a:r>
              <a:rPr lang="en-US" sz="1200" dirty="0">
                <a:solidFill>
                  <a:schemeClr val="bg1"/>
                </a:solidFill>
                <a:latin typeface="+mn-lt"/>
              </a:rPr>
              <a:t>Approved for public release</a:t>
            </a:r>
          </a:p>
        </p:txBody>
      </p:sp>
    </p:spTree>
    <p:extLst>
      <p:ext uri="{BB962C8B-B14F-4D97-AF65-F5344CB8AC3E}">
        <p14:creationId xmlns:p14="http://schemas.microsoft.com/office/powerpoint/2010/main" val="343526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1"/>
            <a:ext cx="12192000" cy="342900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pic>
        <p:nvPicPr>
          <p:cNvPr id="10" name="Picture 9" descr="A close up of a computer&#10;&#10;Description generated with high confidence">
            <a:extLst>
              <a:ext uri="{FF2B5EF4-FFF2-40B4-BE49-F238E27FC236}">
                <a16:creationId xmlns:a16="http://schemas.microsoft.com/office/drawing/2014/main" id="{F5691ECD-3D38-1949-B841-3DA3F8E0C8F6}"/>
              </a:ext>
            </a:extLst>
          </p:cNvPr>
          <p:cNvPicPr>
            <a:picLocks noChangeAspect="1"/>
          </p:cNvPicPr>
          <p:nvPr userDrawn="1"/>
        </p:nvPicPr>
        <p:blipFill>
          <a:blip r:embed="rId5" cstate="screen">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7790758" y="6297641"/>
            <a:ext cx="1317366" cy="398982"/>
          </a:xfrm>
          <a:prstGeom prst="rect">
            <a:avLst/>
          </a:prstGeom>
        </p:spPr>
      </p:pic>
    </p:spTree>
    <p:extLst>
      <p:ext uri="{BB962C8B-B14F-4D97-AF65-F5344CB8AC3E}">
        <p14:creationId xmlns:p14="http://schemas.microsoft.com/office/powerpoint/2010/main" val="31167111"/>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a:t>Click to edit Master title style</a:t>
            </a:r>
            <a:endParaRPr lang="en-US" dirty="0"/>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0307816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89207532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290951640"/>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a:t>Click to edit Master title style</a:t>
            </a:r>
            <a:endParaRPr lang="en-US" dirty="0"/>
          </a:p>
        </p:txBody>
      </p:sp>
    </p:spTree>
    <p:extLst>
      <p:ext uri="{BB962C8B-B14F-4D97-AF65-F5344CB8AC3E}">
        <p14:creationId xmlns:p14="http://schemas.microsoft.com/office/powerpoint/2010/main" val="188210844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0614032"/>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961000112"/>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0748063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856" y="0"/>
            <a:ext cx="11375435"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856" y="1076960"/>
            <a:ext cx="11372771"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30945845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p:nvGrpSpPr>
        <p:grpSpPr>
          <a:xfrm>
            <a:off x="314661" y="948037"/>
            <a:ext cx="11877340" cy="568848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84047"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84046"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3298337"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3298337"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632268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632268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467061" y="384907"/>
            <a:ext cx="11765280"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314661"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p:ph type="body" sz="quarter" idx="12"/>
          </p:nvPr>
        </p:nvSpPr>
        <p:spPr>
          <a:xfrm>
            <a:off x="9326918"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p:ph sz="quarter" idx="13"/>
          </p:nvPr>
        </p:nvSpPr>
        <p:spPr>
          <a:xfrm>
            <a:off x="9326918"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1842986752"/>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457200" y="371051"/>
            <a:ext cx="11752438" cy="401224"/>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305414255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45367418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NM White Title Slide">
    <p:spTree>
      <p:nvGrpSpPr>
        <p:cNvPr id="1" name=""/>
        <p:cNvGrpSpPr/>
        <p:nvPr/>
      </p:nvGrpSpPr>
      <p:grpSpPr>
        <a:xfrm>
          <a:off x="0" y="0"/>
          <a:ext cx="0" cy="0"/>
          <a:chOff x="0" y="0"/>
          <a:chExt cx="0" cy="0"/>
        </a:xfrm>
      </p:grpSpPr>
      <p:sp>
        <p:nvSpPr>
          <p:cNvPr id="12" name="Rectangle 11"/>
          <p:cNvSpPr/>
          <p:nvPr userDrawn="1"/>
        </p:nvSpPr>
        <p:spPr>
          <a:xfrm>
            <a:off x="1" y="1228439"/>
            <a:ext cx="12192000" cy="1690255"/>
          </a:xfrm>
          <a:prstGeom prst="rect">
            <a:avLst/>
          </a:prstGeom>
          <a:solidFill>
            <a:schemeClr val="tx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1" name="Picture 30"/>
          <p:cNvPicPr>
            <a:picLocks noChangeAspect="1"/>
          </p:cNvPicPr>
          <p:nvPr userDrawn="1"/>
        </p:nvPicPr>
        <p:blipFill rotWithShape="1">
          <a:blip r:embed="rId2" cstate="email">
            <a:alphaModFix amt="34000"/>
            <a:extLst>
              <a:ext uri="{28A0092B-C50C-407E-A947-70E740481C1C}">
                <a14:useLocalDpi xmlns:a14="http://schemas.microsoft.com/office/drawing/2010/main"/>
              </a:ext>
            </a:extLst>
          </a:blip>
          <a:srcRect/>
          <a:stretch/>
        </p:blipFill>
        <p:spPr>
          <a:xfrm>
            <a:off x="7565572" y="2915624"/>
            <a:ext cx="4626429" cy="4782754"/>
          </a:xfrm>
          <a:prstGeom prst="rect">
            <a:avLst/>
          </a:prstGeom>
        </p:spPr>
      </p:pic>
      <p:sp>
        <p:nvSpPr>
          <p:cNvPr id="11" name="Rectangle 10"/>
          <p:cNvSpPr/>
          <p:nvPr userDrawn="1"/>
        </p:nvSpPr>
        <p:spPr>
          <a:xfrm>
            <a:off x="7565572" y="0"/>
            <a:ext cx="2623459" cy="6858000"/>
          </a:xfrm>
          <a:prstGeom prst="rect">
            <a:avLst/>
          </a:prstGeom>
          <a:solidFill>
            <a:srgbClr val="00ACD9">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Title 1"/>
          <p:cNvSpPr>
            <a:spLocks noGrp="1"/>
          </p:cNvSpPr>
          <p:nvPr>
            <p:ph type="ctrTitle" hasCustomPrompt="1"/>
          </p:nvPr>
        </p:nvSpPr>
        <p:spPr>
          <a:xfrm>
            <a:off x="339022" y="1228439"/>
            <a:ext cx="7090657" cy="1690255"/>
          </a:xfrm>
        </p:spPr>
        <p:txBody>
          <a:bodyPr anchor="ctr">
            <a:normAutofit/>
          </a:bodyPr>
          <a:lstStyle>
            <a:lvl1pPr algn="ctr">
              <a:lnSpc>
                <a:spcPts val="3700"/>
              </a:lnSpc>
              <a:defRPr sz="3600" spc="31" baseline="0">
                <a:solidFill>
                  <a:schemeClr val="bg1"/>
                </a:solidFill>
              </a:defRPr>
            </a:lvl1pPr>
          </a:lstStyle>
          <a:p>
            <a:r>
              <a:rPr lang="en-US" dirty="0"/>
              <a:t>CLICK TO EDIT MASTER TITLE STYLE</a:t>
            </a:r>
          </a:p>
        </p:txBody>
      </p:sp>
      <p:sp>
        <p:nvSpPr>
          <p:cNvPr id="15" name="Date Placeholder 3"/>
          <p:cNvSpPr>
            <a:spLocks noGrp="1"/>
          </p:cNvSpPr>
          <p:nvPr>
            <p:ph type="dt" sz="half" idx="10"/>
          </p:nvPr>
        </p:nvSpPr>
        <p:spPr>
          <a:xfrm>
            <a:off x="64951" y="6459789"/>
            <a:ext cx="724296" cy="365125"/>
          </a:xfrm>
          <a:prstGeom prst="rect">
            <a:avLst/>
          </a:prstGeom>
        </p:spPr>
        <p:txBody>
          <a:bodyPr/>
          <a:lstStyle>
            <a:lvl1pPr>
              <a:defRPr>
                <a:solidFill>
                  <a:schemeClr val="bg1">
                    <a:lumMod val="50000"/>
                  </a:schemeClr>
                </a:solidFill>
              </a:defRPr>
            </a:lvl1pPr>
          </a:lstStyle>
          <a:p>
            <a:fld id="{9BB4F62A-F143-0E44-AD26-04E6D9F03BB4}" type="datetime1">
              <a:rPr lang="en-US" smtClean="0"/>
              <a:t>9/11/24</a:t>
            </a:fld>
            <a:endParaRPr lang="en-US" dirty="0"/>
          </a:p>
        </p:txBody>
      </p:sp>
      <p:pic>
        <p:nvPicPr>
          <p:cNvPr id="18" name="Picture 17"/>
          <p:cNvPicPr>
            <a:picLocks noChangeAspect="1"/>
          </p:cNvPicPr>
          <p:nvPr userDrawn="1"/>
        </p:nvPicPr>
        <p:blipFill rotWithShape="1">
          <a:blip r:embed="rId3" cstate="screen">
            <a:extLst>
              <a:ext uri="{28A0092B-C50C-407E-A947-70E740481C1C}">
                <a14:useLocalDpi xmlns:a14="http://schemas.microsoft.com/office/drawing/2010/main"/>
              </a:ext>
            </a:extLst>
          </a:blip>
          <a:srcRect t="-4288" r="-3731"/>
          <a:stretch/>
        </p:blipFill>
        <p:spPr>
          <a:xfrm>
            <a:off x="7805255" y="182811"/>
            <a:ext cx="2144092" cy="830299"/>
          </a:xfrm>
          <a:prstGeom prst="rect">
            <a:avLst/>
          </a:prstGeom>
        </p:spPr>
      </p:pic>
      <p:sp>
        <p:nvSpPr>
          <p:cNvPr id="19" name="Rectangle 18"/>
          <p:cNvSpPr/>
          <p:nvPr userDrawn="1"/>
        </p:nvSpPr>
        <p:spPr>
          <a:xfrm>
            <a:off x="1" y="1228439"/>
            <a:ext cx="203131" cy="1690255"/>
          </a:xfrm>
          <a:prstGeom prst="rect">
            <a:avLst/>
          </a:prstGeom>
          <a:solidFill>
            <a:schemeClr val="accent4">
              <a:alpha val="54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p:cNvSpPr/>
          <p:nvPr userDrawn="1"/>
        </p:nvSpPr>
        <p:spPr>
          <a:xfrm>
            <a:off x="2865811" y="2915627"/>
            <a:ext cx="1345972" cy="905163"/>
          </a:xfrm>
          <a:prstGeom prst="rect">
            <a:avLst/>
          </a:prstGeom>
          <a:blipFill>
            <a:blip r:embed="rId4"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 name="Rectangle 22"/>
          <p:cNvSpPr/>
          <p:nvPr userDrawn="1"/>
        </p:nvSpPr>
        <p:spPr>
          <a:xfrm>
            <a:off x="7565572" y="1363919"/>
            <a:ext cx="2623459" cy="1421017"/>
          </a:xfrm>
          <a:prstGeom prst="rect">
            <a:avLst/>
          </a:prstGeom>
          <a:blipFill>
            <a:blip r:embed="rId5"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4" name="TextBox 23"/>
          <p:cNvSpPr txBox="1"/>
          <p:nvPr userDrawn="1"/>
        </p:nvSpPr>
        <p:spPr>
          <a:xfrm>
            <a:off x="700412" y="4343557"/>
            <a:ext cx="2225040" cy="276999"/>
          </a:xfrm>
          <a:prstGeom prst="rect">
            <a:avLst/>
          </a:prstGeom>
          <a:noFill/>
        </p:spPr>
        <p:txBody>
          <a:bodyPr wrap="square" rtlCol="0">
            <a:spAutoFit/>
          </a:bodyPr>
          <a:lstStyle/>
          <a:p>
            <a:r>
              <a:rPr lang="en-US" sz="1200" i="1" spc="300" dirty="0">
                <a:solidFill>
                  <a:srgbClr val="00ACD9"/>
                </a:solidFill>
              </a:rPr>
              <a:t>PRESENTED BY</a:t>
            </a:r>
          </a:p>
        </p:txBody>
      </p:sp>
      <p:pic>
        <p:nvPicPr>
          <p:cNvPr id="30" name="Picture 29"/>
          <p:cNvPicPr>
            <a:picLocks/>
          </p:cNvPicPr>
          <p:nvPr userDrawn="1"/>
        </p:nvPicPr>
        <p:blipFill>
          <a:blip r:embed="rId6" cstate="email">
            <a:extLst>
              <a:ext uri="{28A0092B-C50C-407E-A947-70E740481C1C}">
                <a14:useLocalDpi xmlns:a14="http://schemas.microsoft.com/office/drawing/2010/main"/>
              </a:ext>
            </a:extLst>
          </a:blip>
          <a:stretch>
            <a:fillRect/>
          </a:stretch>
        </p:blipFill>
        <p:spPr>
          <a:xfrm>
            <a:off x="789245" y="5673785"/>
            <a:ext cx="9399784" cy="36576"/>
          </a:xfrm>
          <a:prstGeom prst="rect">
            <a:avLst/>
          </a:prstGeom>
        </p:spPr>
      </p:pic>
      <p:sp>
        <p:nvSpPr>
          <p:cNvPr id="28" name="TextBox 27"/>
          <p:cNvSpPr txBox="1"/>
          <p:nvPr userDrawn="1"/>
        </p:nvSpPr>
        <p:spPr>
          <a:xfrm>
            <a:off x="10189028" y="5994731"/>
            <a:ext cx="2002972" cy="738664"/>
          </a:xfrm>
          <a:prstGeom prst="rect">
            <a:avLst/>
          </a:prstGeom>
          <a:noFill/>
        </p:spPr>
        <p:txBody>
          <a:bodyPr wrap="square" rtlCol="0">
            <a:spAutoFit/>
          </a:bodyPr>
          <a:lstStyle/>
          <a:p>
            <a:pPr algn="ctr"/>
            <a:r>
              <a:rPr lang="en-US" sz="600" b="0" i="0" kern="1200" dirty="0">
                <a:solidFill>
                  <a:schemeClr val="tx1"/>
                </a:solidFill>
                <a:effectLst/>
                <a:latin typeface="+mn-lt"/>
                <a:ea typeface="+mn-ea"/>
                <a:cs typeface="+mn-cs"/>
              </a:rPr>
              <a:t>Sandia National Laboratories is a multimission laboratory managed and operated by National Technology &amp; Engineering Solutions of Sandia, LLC, a wholly owned subsidiary of Honeywell International Inc., for the U.S. Department of Energy’s National Nuclear Security Administration under contract</a:t>
            </a:r>
          </a:p>
          <a:p>
            <a:pPr algn="ctr"/>
            <a:r>
              <a:rPr lang="en-US" sz="600" b="0" i="0" kern="1200" dirty="0">
                <a:solidFill>
                  <a:schemeClr val="tx1"/>
                </a:solidFill>
                <a:effectLst/>
                <a:latin typeface="+mn-lt"/>
                <a:ea typeface="+mn-ea"/>
                <a:cs typeface="+mn-cs"/>
              </a:rPr>
              <a:t> DE-NA0003525.</a:t>
            </a:r>
            <a:endParaRPr lang="en-US" sz="600" dirty="0">
              <a:solidFill>
                <a:schemeClr val="tx1"/>
              </a:solidFill>
            </a:endParaRPr>
          </a:p>
        </p:txBody>
      </p:sp>
      <p:pic>
        <p:nvPicPr>
          <p:cNvPr id="34" name="Picture 33"/>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10340257" y="1485031"/>
            <a:ext cx="1700517" cy="428062"/>
          </a:xfrm>
          <a:prstGeom prst="rect">
            <a:avLst/>
          </a:prstGeom>
        </p:spPr>
      </p:pic>
      <p:pic>
        <p:nvPicPr>
          <p:cNvPr id="35" name="Picture 34"/>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340257" y="2169684"/>
            <a:ext cx="1700517" cy="461570"/>
          </a:xfrm>
          <a:prstGeom prst="rect">
            <a:avLst/>
          </a:prstGeom>
        </p:spPr>
      </p:pic>
      <p:sp>
        <p:nvSpPr>
          <p:cNvPr id="36" name="Footer Placeholder 4"/>
          <p:cNvSpPr>
            <a:spLocks noGrp="1"/>
          </p:cNvSpPr>
          <p:nvPr>
            <p:ph type="ftr" sz="quarter" idx="11"/>
          </p:nvPr>
        </p:nvSpPr>
        <p:spPr>
          <a:xfrm>
            <a:off x="7565572" y="6340839"/>
            <a:ext cx="2623459" cy="512950"/>
          </a:xfrm>
          <a:prstGeom prst="rect">
            <a:avLst/>
          </a:prstGeom>
        </p:spPr>
        <p:txBody>
          <a:bodyPr/>
          <a:lstStyle/>
          <a:p>
            <a:endParaRPr lang="en-US" dirty="0"/>
          </a:p>
          <a:p>
            <a:r>
              <a:rPr lang="en-US" dirty="0"/>
              <a:t>Unclassified UNLIMITED RELEASE</a:t>
            </a:r>
          </a:p>
        </p:txBody>
      </p:sp>
      <p:sp>
        <p:nvSpPr>
          <p:cNvPr id="37" name="Subtitle 2"/>
          <p:cNvSpPr>
            <a:spLocks noGrp="1"/>
          </p:cNvSpPr>
          <p:nvPr>
            <p:ph type="subTitle" idx="1" hasCustomPrompt="1"/>
          </p:nvPr>
        </p:nvSpPr>
        <p:spPr>
          <a:xfrm>
            <a:off x="700412" y="4605882"/>
            <a:ext cx="6261331" cy="1054141"/>
          </a:xfrm>
        </p:spPr>
        <p:txBody>
          <a:bodyPr lIns="91440" rIns="91440">
            <a:normAutofit/>
          </a:bodyPr>
          <a:lstStyle>
            <a:lvl1pPr marL="0" indent="0" algn="l">
              <a:buNone/>
              <a:defRPr sz="1800" cap="none" spc="200" baseline="0">
                <a:solidFill>
                  <a:schemeClr val="tx1"/>
                </a:solidFill>
                <a:latin typeface="Helvetica" charset="0"/>
                <a:ea typeface="Helvetica" charset="0"/>
                <a:cs typeface="Helvetica" charset="0"/>
              </a:defRPr>
            </a:lvl1pPr>
            <a:lvl2pPr marL="457178" indent="0" algn="ctr">
              <a:buNone/>
              <a:defRPr sz="2400"/>
            </a:lvl2pPr>
            <a:lvl3pPr marL="914354" indent="0" algn="ctr">
              <a:buNone/>
              <a:defRPr sz="2400"/>
            </a:lvl3pPr>
            <a:lvl4pPr marL="1371532" indent="0" algn="ctr">
              <a:buNone/>
              <a:defRPr sz="2000"/>
            </a:lvl4pPr>
            <a:lvl5pPr marL="1828709" indent="0" algn="ctr">
              <a:buNone/>
              <a:defRPr sz="2000"/>
            </a:lvl5pPr>
            <a:lvl6pPr marL="2285886" indent="0" algn="ctr">
              <a:buNone/>
              <a:defRPr sz="2000"/>
            </a:lvl6pPr>
            <a:lvl7pPr marL="2743062" indent="0" algn="ctr">
              <a:buNone/>
              <a:defRPr sz="2000"/>
            </a:lvl7pPr>
            <a:lvl8pPr marL="3200240" indent="0" algn="ctr">
              <a:buNone/>
              <a:defRPr sz="2000"/>
            </a:lvl8pPr>
            <a:lvl9pPr marL="3657418" indent="0" algn="ctr">
              <a:buNone/>
              <a:defRPr sz="2000"/>
            </a:lvl9pPr>
          </a:lstStyle>
          <a:p>
            <a:r>
              <a:rPr lang="en-US" dirty="0"/>
              <a:t>Click to edit master subtitle style</a:t>
            </a:r>
          </a:p>
        </p:txBody>
      </p:sp>
      <p:pic>
        <p:nvPicPr>
          <p:cNvPr id="39" name="Picture 38"/>
          <p:cNvPicPr>
            <a:picLocks/>
          </p:cNvPicPr>
          <p:nvPr userDrawn="1"/>
        </p:nvPicPr>
        <p:blipFill>
          <a:blip r:embed="rId9" cstate="screen">
            <a:extLst>
              <a:ext uri="{28A0092B-C50C-407E-A947-70E740481C1C}">
                <a14:useLocalDpi xmlns:a14="http://schemas.microsoft.com/office/drawing/2010/main"/>
              </a:ext>
            </a:extLst>
          </a:blip>
          <a:stretch>
            <a:fillRect/>
          </a:stretch>
        </p:blipFill>
        <p:spPr>
          <a:xfrm>
            <a:off x="541267" y="2915627"/>
            <a:ext cx="2295206" cy="909576"/>
          </a:xfrm>
          <a:prstGeom prst="rect">
            <a:avLst/>
          </a:prstGeom>
        </p:spPr>
      </p:pic>
      <p:pic>
        <p:nvPicPr>
          <p:cNvPr id="2" name="Picture 1"/>
          <p:cNvPicPr>
            <a:picLocks noChangeAspect="1"/>
          </p:cNvPicPr>
          <p:nvPr userDrawn="1"/>
        </p:nvPicPr>
        <p:blipFill rotWithShape="1">
          <a:blip r:embed="rId10" cstate="screen">
            <a:extLst>
              <a:ext uri="{28A0092B-C50C-407E-A947-70E740481C1C}">
                <a14:useLocalDpi xmlns:a14="http://schemas.microsoft.com/office/drawing/2010/main"/>
              </a:ext>
            </a:extLst>
          </a:blip>
          <a:srcRect/>
          <a:stretch/>
        </p:blipFill>
        <p:spPr>
          <a:xfrm>
            <a:off x="4251265" y="2932457"/>
            <a:ext cx="3314307" cy="888334"/>
          </a:xfrm>
          <a:prstGeom prst="rect">
            <a:avLst/>
          </a:prstGeom>
        </p:spPr>
      </p:pic>
    </p:spTree>
    <p:extLst>
      <p:ext uri="{BB962C8B-B14F-4D97-AF65-F5344CB8AC3E}">
        <p14:creationId xmlns:p14="http://schemas.microsoft.com/office/powerpoint/2010/main" val="94849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fld id="{21CFFC65-F19B-E241-BA7B-613451C4E80D}" type="datetime1">
              <a:rPr lang="en-US" smtClean="0"/>
              <a:t>9/11/24</a:t>
            </a:fld>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6"/>
            <a:ext cx="10058400" cy="4794211"/>
          </a:xfrm>
        </p:spPr>
        <p:txBody>
          <a:bodyPr/>
          <a:lstStyle>
            <a:lvl1pPr marL="230188" indent="-230188">
              <a:tabLst/>
              <a:defRPr>
                <a:solidFill>
                  <a:schemeClr val="tx1"/>
                </a:solidFill>
                <a:latin typeface="Helvetica" charset="0"/>
                <a:ea typeface="Helvetica" charset="0"/>
                <a:cs typeface="Helvetica" charset="0"/>
              </a:defRPr>
            </a:lvl1pPr>
            <a:lvl2pPr>
              <a:defRPr>
                <a:solidFill>
                  <a:schemeClr val="tx1"/>
                </a:solidFill>
                <a:latin typeface="Helvetica" charset="0"/>
                <a:ea typeface="Helvetica" charset="0"/>
                <a:cs typeface="Helvetica" charset="0"/>
              </a:defRPr>
            </a:lvl2pPr>
            <a:lvl3pPr>
              <a:defRPr>
                <a:solidFill>
                  <a:schemeClr val="tx1"/>
                </a:solidFill>
                <a:latin typeface="Helvetica" charset="0"/>
                <a:ea typeface="Helvetica" charset="0"/>
                <a:cs typeface="Helvetica" charset="0"/>
              </a:defRPr>
            </a:lvl3pPr>
            <a:lvl4pPr>
              <a:defRPr>
                <a:solidFill>
                  <a:schemeClr val="tx1"/>
                </a:solidFill>
                <a:latin typeface="Helvetica" charset="0"/>
                <a:ea typeface="Helvetica" charset="0"/>
                <a:cs typeface="Helvetica" charset="0"/>
              </a:defRPr>
            </a:lvl4pPr>
            <a:lvl5pPr>
              <a:defRPr>
                <a:solidFill>
                  <a:schemeClr val="tx1"/>
                </a:solidFill>
                <a:latin typeface="Helvetica" charset="0"/>
                <a:ea typeface="Helvetica" charset="0"/>
                <a:cs typeface="Helvetica"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639378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753095695"/>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378287057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3_Title and Content">
  <p:cSld name="4_Title and Content">
    <p:spTree>
      <p:nvGrpSpPr>
        <p:cNvPr id="1" name="Shape 70"/>
        <p:cNvGrpSpPr/>
        <p:nvPr/>
      </p:nvGrpSpPr>
      <p:grpSpPr>
        <a:xfrm>
          <a:off x="0" y="0"/>
          <a:ext cx="0" cy="0"/>
          <a:chOff x="0" y="0"/>
          <a:chExt cx="0" cy="0"/>
        </a:xfrm>
      </p:grpSpPr>
      <p:sp>
        <p:nvSpPr>
          <p:cNvPr id="71" name="Google Shape;71;p15"/>
          <p:cNvSpPr txBox="1">
            <a:spLocks noGrp="1"/>
          </p:cNvSpPr>
          <p:nvPr>
            <p:ph type="body" idx="1"/>
          </p:nvPr>
        </p:nvSpPr>
        <p:spPr>
          <a:xfrm>
            <a:off x="609600" y="1441525"/>
            <a:ext cx="10972801" cy="4906889"/>
          </a:xfrm>
          <a:prstGeom prst="rect">
            <a:avLst/>
          </a:prstGeom>
          <a:noFill/>
          <a:ln>
            <a:noFill/>
          </a:ln>
        </p:spPr>
        <p:txBody>
          <a:bodyPr spcFirstLastPara="1" wrap="square" lIns="0" tIns="0" rIns="0" bIns="0" anchor="t" anchorCtr="0">
            <a:normAutofit/>
          </a:bodyPr>
          <a:lstStyle>
            <a:lvl1pPr marL="609402" lvl="0" indent="-440124" algn="l">
              <a:spcBef>
                <a:spcPts val="1866"/>
              </a:spcBef>
              <a:spcAft>
                <a:spcPts val="0"/>
              </a:spcAft>
              <a:buSzPts val="1600"/>
              <a:buChar char="▪"/>
              <a:defRPr/>
            </a:lvl1pPr>
            <a:lvl2pPr marL="1218804" lvl="1" indent="-423196" algn="l">
              <a:spcBef>
                <a:spcPts val="0"/>
              </a:spcBef>
              <a:spcAft>
                <a:spcPts val="0"/>
              </a:spcAft>
              <a:buClr>
                <a:schemeClr val="dk1"/>
              </a:buClr>
              <a:buSzPts val="1400"/>
              <a:buChar char="—"/>
              <a:defRPr/>
            </a:lvl2pPr>
            <a:lvl3pPr marL="1828205" lvl="2" indent="-406268" algn="l">
              <a:spcBef>
                <a:spcPts val="0"/>
              </a:spcBef>
              <a:spcAft>
                <a:spcPts val="0"/>
              </a:spcAft>
              <a:buClr>
                <a:schemeClr val="dk1"/>
              </a:buClr>
              <a:buSzPts val="1200"/>
              <a:buChar char="•"/>
              <a:defRPr/>
            </a:lvl3pPr>
            <a:lvl4pPr marL="2437607" lvl="3" indent="-406268" algn="l">
              <a:spcBef>
                <a:spcPts val="0"/>
              </a:spcBef>
              <a:spcAft>
                <a:spcPts val="0"/>
              </a:spcAft>
              <a:buClr>
                <a:schemeClr val="dk1"/>
              </a:buClr>
              <a:buSzPts val="1200"/>
              <a:buChar char="–"/>
              <a:defRPr/>
            </a:lvl4pPr>
            <a:lvl5pPr marL="3047010" lvl="4" indent="-406268" algn="l">
              <a:spcBef>
                <a:spcPts val="0"/>
              </a:spcBef>
              <a:spcAft>
                <a:spcPts val="0"/>
              </a:spcAft>
              <a:buClr>
                <a:schemeClr val="dk1"/>
              </a:buClr>
              <a:buSzPts val="1200"/>
              <a:buChar char="•"/>
              <a:defRPr/>
            </a:lvl5pPr>
            <a:lvl6pPr marL="3656412" lvl="5" indent="-423196" algn="l">
              <a:spcBef>
                <a:spcPts val="400"/>
              </a:spcBef>
              <a:spcAft>
                <a:spcPts val="0"/>
              </a:spcAft>
              <a:buSzPts val="1400"/>
              <a:buChar char="●"/>
              <a:defRPr/>
            </a:lvl6pPr>
            <a:lvl7pPr marL="4265813" lvl="6" indent="-423196" algn="l">
              <a:spcBef>
                <a:spcPts val="400"/>
              </a:spcBef>
              <a:spcAft>
                <a:spcPts val="0"/>
              </a:spcAft>
              <a:buSzPts val="1400"/>
              <a:buChar char="●"/>
              <a:defRPr/>
            </a:lvl7pPr>
            <a:lvl8pPr marL="4875215" lvl="7" indent="-423196" algn="l">
              <a:spcBef>
                <a:spcPts val="400"/>
              </a:spcBef>
              <a:spcAft>
                <a:spcPts val="0"/>
              </a:spcAft>
              <a:buSzPts val="1400"/>
              <a:buChar char="●"/>
              <a:defRPr/>
            </a:lvl8pPr>
            <a:lvl9pPr marL="5484617" lvl="8" indent="-423196" algn="l">
              <a:spcBef>
                <a:spcPts val="400"/>
              </a:spcBef>
              <a:spcAft>
                <a:spcPts val="0"/>
              </a:spcAft>
              <a:buSzPts val="1400"/>
              <a:buChar char="●"/>
              <a:defRPr/>
            </a:lvl9pPr>
          </a:lstStyle>
          <a:p>
            <a:endParaRPr/>
          </a:p>
        </p:txBody>
      </p:sp>
      <p:sp>
        <p:nvSpPr>
          <p:cNvPr id="72" name="Google Shape;72;p15"/>
          <p:cNvSpPr txBox="1">
            <a:spLocks noGrp="1"/>
          </p:cNvSpPr>
          <p:nvPr>
            <p:ph type="title"/>
          </p:nvPr>
        </p:nvSpPr>
        <p:spPr>
          <a:xfrm>
            <a:off x="609600" y="219515"/>
            <a:ext cx="10972801" cy="1008771"/>
          </a:xfrm>
          <a:prstGeom prst="rect">
            <a:avLst/>
          </a:prstGeom>
          <a:noFill/>
          <a:ln>
            <a:noFill/>
          </a:ln>
        </p:spPr>
        <p:txBody>
          <a:bodyPr spcFirstLastPara="1" wrap="square" lIns="0" tIns="34275" rIns="34275" bIns="34275" anchor="ctr" anchorCtr="0">
            <a:noAutofit/>
          </a:bodyPr>
          <a:lstStyle>
            <a:lvl1pPr lvl="0" algn="l">
              <a:lnSpc>
                <a:spcPct val="90000"/>
              </a:lnSpc>
              <a:spcBef>
                <a:spcPts val="0"/>
              </a:spcBef>
              <a:spcAft>
                <a:spcPts val="0"/>
              </a:spcAft>
              <a:buClr>
                <a:srgbClr val="366092"/>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Tree>
    <p:extLst>
      <p:ext uri="{BB962C8B-B14F-4D97-AF65-F5344CB8AC3E}">
        <p14:creationId xmlns:p14="http://schemas.microsoft.com/office/powerpoint/2010/main" val="85884213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5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9"/>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73404187"/>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cSld name="1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5"/>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14971876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914400"/>
          </a:xfrm>
        </p:spPr>
        <p:txBody>
          <a:bodyPr/>
          <a:lstStyle>
            <a:lvl1pPr>
              <a:defRPr>
                <a:latin typeface="Arial" panose="020B0604020202020204" pitchFamily="34" charset="0"/>
                <a:cs typeface="Arial" panose="020B0604020202020204" pitchFamily="34" charset="0"/>
              </a:defRPr>
            </a:lvl1pPr>
          </a:lstStyle>
          <a:p>
            <a:r>
              <a:rPr lang="en-US" dirty="0"/>
              <a:t>Click to edit Master title style</a:t>
            </a:r>
          </a:p>
        </p:txBody>
      </p:sp>
      <p:sp>
        <p:nvSpPr>
          <p:cNvPr id="4" name="Slide Number Placeholder 5">
            <a:extLst>
              <a:ext uri="{FF2B5EF4-FFF2-40B4-BE49-F238E27FC236}">
                <a16:creationId xmlns:a16="http://schemas.microsoft.com/office/drawing/2014/main" id="{197813E7-07E4-894D-A99F-D4B7A4263894}"/>
              </a:ext>
            </a:extLst>
          </p:cNvPr>
          <p:cNvSpPr>
            <a:spLocks noGrp="1"/>
          </p:cNvSpPr>
          <p:nvPr>
            <p:ph type="sldNum" sz="quarter" idx="4"/>
          </p:nvPr>
        </p:nvSpPr>
        <p:spPr>
          <a:xfrm>
            <a:off x="10896600" y="6324600"/>
            <a:ext cx="688900"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pPr fontAlgn="auto">
              <a:spcBef>
                <a:spcPts val="0"/>
              </a:spcBef>
              <a:spcAft>
                <a:spcPts val="0"/>
              </a:spcAft>
              <a:buClrTx/>
              <a:buSzTx/>
            </a:pPr>
            <a:fld id="{D260E43B-7F43-FA45-AAB7-E054FD6CC4E3}" type="slidenum">
              <a:rPr lang="en-US" smtClean="0"/>
              <a:pPr fontAlgn="auto">
                <a:spcBef>
                  <a:spcPts val="0"/>
                </a:spcBef>
                <a:spcAft>
                  <a:spcPts val="0"/>
                </a:spcAft>
                <a:buClrTx/>
                <a:buSzTx/>
              </a:pPr>
              <a:t>‹#›</a:t>
            </a:fld>
            <a:endParaRPr lang="en-US" dirty="0"/>
          </a:p>
        </p:txBody>
      </p:sp>
    </p:spTree>
    <p:extLst>
      <p:ext uri="{BB962C8B-B14F-4D97-AF65-F5344CB8AC3E}">
        <p14:creationId xmlns:p14="http://schemas.microsoft.com/office/powerpoint/2010/main" val="81933295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6_Title with side-by-side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
        <p:nvSpPr>
          <p:cNvPr id="5" name="Content Placeholder 2"/>
          <p:cNvSpPr>
            <a:spLocks noGrp="1"/>
          </p:cNvSpPr>
          <p:nvPr>
            <p:ph idx="10"/>
          </p:nvPr>
        </p:nvSpPr>
        <p:spPr>
          <a:xfrm>
            <a:off x="6291532"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4201570322"/>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5_Title with side-text-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301619"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spTree>
    <p:extLst>
      <p:ext uri="{BB962C8B-B14F-4D97-AF65-F5344CB8AC3E}">
        <p14:creationId xmlns:p14="http://schemas.microsoft.com/office/powerpoint/2010/main" val="266231365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4_Title with side-text-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nSpc>
                <a:spcPct val="90000"/>
              </a:lnSpc>
              <a:defRPr>
                <a:effectLst/>
              </a:defRPr>
            </a:lvl1pPr>
          </a:lstStyle>
          <a:p>
            <a:r>
              <a:rPr lang="en-US"/>
              <a:t>Click to edit Master title style</a:t>
            </a:r>
            <a:endParaRPr lang="en-US" dirty="0"/>
          </a:p>
        </p:txBody>
      </p:sp>
      <p:sp>
        <p:nvSpPr>
          <p:cNvPr id="4" name="Content Placeholder 2"/>
          <p:cNvSpPr>
            <a:spLocks noGrp="1"/>
          </p:cNvSpPr>
          <p:nvPr>
            <p:ph idx="1"/>
          </p:nvPr>
        </p:nvSpPr>
        <p:spPr>
          <a:xfrm>
            <a:off x="621101" y="1436688"/>
            <a:ext cx="5291328" cy="4881532"/>
          </a:xfrm>
        </p:spPr>
        <p:txBody>
          <a:bodyPr/>
          <a:lstStyle>
            <a:lvl1pPr>
              <a:spcBef>
                <a:spcPts val="1200"/>
              </a:spcBef>
              <a:spcAft>
                <a:spcPts val="600"/>
              </a:spcAft>
              <a:defRPr/>
            </a:lvl1pPr>
            <a:lvl2pPr>
              <a:spcAft>
                <a:spcPts val="600"/>
              </a:spcAft>
              <a:defRPr/>
            </a:lvl2pPr>
            <a:lvl3pPr>
              <a:spcAft>
                <a:spcPts val="600"/>
              </a:spcAft>
              <a:defRPr/>
            </a:lvl3pPr>
            <a:lvl4pPr>
              <a:spcAft>
                <a:spcPts val="600"/>
              </a:spcAft>
              <a:defRPr/>
            </a:lvl4pPr>
            <a:lvl5pPr>
              <a:spcAft>
                <a:spcPts val="600"/>
              </a:spcAft>
              <a:defRPr/>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dirty="0"/>
          </a:p>
        </p:txBody>
      </p:sp>
      <p:pic>
        <p:nvPicPr>
          <p:cNvPr id="3" name="Picture 2">
            <a:extLst>
              <a:ext uri="{FF2B5EF4-FFF2-40B4-BE49-F238E27FC236}">
                <a16:creationId xmlns:a16="http://schemas.microsoft.com/office/drawing/2014/main" id="{8F06CBF6-79D8-0247-A338-20203B870498}"/>
              </a:ext>
            </a:extLst>
          </p:cNvPr>
          <p:cNvPicPr>
            <a:picLocks noChangeAspect="1"/>
          </p:cNvPicPr>
          <p:nvPr userDrawn="1"/>
        </p:nvPicPr>
        <p:blipFill>
          <a:blip r:embed="rId2"/>
          <a:stretch>
            <a:fillRect/>
          </a:stretch>
        </p:blipFill>
        <p:spPr>
          <a:xfrm>
            <a:off x="9701368" y="6431651"/>
            <a:ext cx="1162290" cy="412425"/>
          </a:xfrm>
          <a:prstGeom prst="rect">
            <a:avLst/>
          </a:prstGeom>
        </p:spPr>
      </p:pic>
    </p:spTree>
    <p:extLst>
      <p:ext uri="{BB962C8B-B14F-4D97-AF65-F5344CB8AC3E}">
        <p14:creationId xmlns:p14="http://schemas.microsoft.com/office/powerpoint/2010/main" val="19901355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6_Title Slid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6337BA4A-B024-42C0-AEE3-721B228F8259}"/>
              </a:ext>
            </a:extLst>
          </p:cNvPr>
          <p:cNvSpPr/>
          <p:nvPr/>
        </p:nvSpPr>
        <p:spPr>
          <a:xfrm>
            <a:off x="0" y="32005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12" name="Rectangle 11">
            <a:extLst>
              <a:ext uri="{FF2B5EF4-FFF2-40B4-BE49-F238E27FC236}">
                <a16:creationId xmlns:a16="http://schemas.microsoft.com/office/drawing/2014/main" id="{C29E6EA7-E7F1-42F0-95B8-1B1A5A465AF6}"/>
              </a:ext>
            </a:extLst>
          </p:cNvPr>
          <p:cNvSpPr/>
          <p:nvPr/>
        </p:nvSpPr>
        <p:spPr>
          <a:xfrm>
            <a:off x="274326" y="32005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pic>
        <p:nvPicPr>
          <p:cNvPr id="5" name="Picture 4">
            <a:extLst>
              <a:ext uri="{FF2B5EF4-FFF2-40B4-BE49-F238E27FC236}">
                <a16:creationId xmlns:a16="http://schemas.microsoft.com/office/drawing/2014/main" id="{F7A5D040-4FD6-4BA1-AC81-B5CFF26CC671}"/>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274327" y="1074430"/>
            <a:ext cx="11334583" cy="4233245"/>
          </a:xfrm>
          <a:prstGeom prst="rect">
            <a:avLst/>
          </a:prstGeom>
        </p:spPr>
      </p:pic>
      <p:sp>
        <p:nvSpPr>
          <p:cNvPr id="10" name="TextBox 9"/>
          <p:cNvSpPr txBox="1"/>
          <p:nvPr/>
        </p:nvSpPr>
        <p:spPr>
          <a:xfrm>
            <a:off x="267167" y="5343835"/>
            <a:ext cx="5384807" cy="230832"/>
          </a:xfrm>
          <a:prstGeom prst="rect">
            <a:avLst/>
          </a:prstGeom>
          <a:noFill/>
        </p:spPr>
        <p:txBody>
          <a:bodyPr wrap="square" rtlCol="0">
            <a:spAutoFit/>
          </a:bodyPr>
          <a:lstStyle/>
          <a:p>
            <a:r>
              <a:rPr lang="en-US" sz="900" b="0" dirty="0">
                <a:solidFill>
                  <a:schemeClr val="tx1"/>
                </a:solidFill>
                <a:latin typeface="Century Gothic" panose="020B0502020202020204" pitchFamily="34" charset="0"/>
              </a:rPr>
              <a:t>ORNL is managed by UT-Battelle, LLC for the US Department of Energy</a:t>
            </a:r>
          </a:p>
        </p:txBody>
      </p:sp>
      <p:sp>
        <p:nvSpPr>
          <p:cNvPr id="2" name="Title 1"/>
          <p:cNvSpPr>
            <a:spLocks noGrp="1"/>
          </p:cNvSpPr>
          <p:nvPr>
            <p:ph type="ctrTitle" hasCustomPrompt="1"/>
          </p:nvPr>
        </p:nvSpPr>
        <p:spPr>
          <a:xfrm>
            <a:off x="428737" y="1388965"/>
            <a:ext cx="8678195" cy="757130"/>
          </a:xfrm>
        </p:spPr>
        <p:txBody>
          <a:bodyPr/>
          <a:lstStyle>
            <a:lvl1pPr algn="l">
              <a:defRPr sz="2400" b="0" baseline="0">
                <a:solidFill>
                  <a:schemeClr val="bg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3" name="Subtitle 2"/>
          <p:cNvSpPr>
            <a:spLocks noGrp="1"/>
          </p:cNvSpPr>
          <p:nvPr>
            <p:ph type="subTitle" idx="1"/>
          </p:nvPr>
        </p:nvSpPr>
        <p:spPr>
          <a:xfrm>
            <a:off x="447481" y="3013455"/>
            <a:ext cx="5440515" cy="2028101"/>
          </a:xfrm>
        </p:spPr>
        <p:txBody>
          <a:bodyPr/>
          <a:lstStyle>
            <a:lvl1pPr marL="0" indent="0" algn="l">
              <a:buNone/>
              <a:defRPr sz="1500" baseline="0">
                <a:solidFill>
                  <a:schemeClr val="bg1"/>
                </a:solidFill>
                <a:latin typeface="Century Gothic" panose="020B0502020202020204" pitchFamily="34" charset="0"/>
                <a:cs typeface="Arial" panose="020B0604020202020204" pitchFamily="34" charset="0"/>
              </a:defRPr>
            </a:lvl1pPr>
            <a:lvl2pPr marL="342882" indent="0" algn="ctr">
              <a:buNone/>
              <a:defRPr>
                <a:solidFill>
                  <a:schemeClr val="tx1">
                    <a:tint val="75000"/>
                  </a:schemeClr>
                </a:solidFill>
              </a:defRPr>
            </a:lvl2pPr>
            <a:lvl3pPr marL="685766" indent="0" algn="ctr">
              <a:buNone/>
              <a:defRPr>
                <a:solidFill>
                  <a:schemeClr val="tx1">
                    <a:tint val="75000"/>
                  </a:schemeClr>
                </a:solidFill>
              </a:defRPr>
            </a:lvl3pPr>
            <a:lvl4pPr marL="1028649" indent="0" algn="ctr">
              <a:buNone/>
              <a:defRPr>
                <a:solidFill>
                  <a:schemeClr val="tx1">
                    <a:tint val="75000"/>
                  </a:schemeClr>
                </a:solidFill>
              </a:defRPr>
            </a:lvl4pPr>
            <a:lvl5pPr marL="1371532" indent="0" algn="ctr">
              <a:buNone/>
              <a:defRPr>
                <a:solidFill>
                  <a:schemeClr val="tx1">
                    <a:tint val="75000"/>
                  </a:schemeClr>
                </a:solidFill>
              </a:defRPr>
            </a:lvl5pPr>
            <a:lvl6pPr marL="1714414" indent="0" algn="ctr">
              <a:buNone/>
              <a:defRPr>
                <a:solidFill>
                  <a:schemeClr val="tx1">
                    <a:tint val="75000"/>
                  </a:schemeClr>
                </a:solidFill>
              </a:defRPr>
            </a:lvl6pPr>
            <a:lvl7pPr marL="2057298" indent="0" algn="ctr">
              <a:buNone/>
              <a:defRPr>
                <a:solidFill>
                  <a:schemeClr val="tx1">
                    <a:tint val="75000"/>
                  </a:schemeClr>
                </a:solidFill>
              </a:defRPr>
            </a:lvl7pPr>
            <a:lvl8pPr marL="2400180" indent="0" algn="ctr">
              <a:buNone/>
              <a:defRPr>
                <a:solidFill>
                  <a:schemeClr val="tx1">
                    <a:tint val="75000"/>
                  </a:schemeClr>
                </a:solidFill>
              </a:defRPr>
            </a:lvl8pPr>
            <a:lvl9pPr marL="2743062" indent="0" algn="ctr">
              <a:buNone/>
              <a:defRPr>
                <a:solidFill>
                  <a:schemeClr val="tx1">
                    <a:tint val="75000"/>
                  </a:schemeClr>
                </a:solidFill>
              </a:defRPr>
            </a:lvl9pPr>
          </a:lstStyle>
          <a:p>
            <a:r>
              <a:rPr lang="en-US"/>
              <a:t>Click to edit Master subtitle style</a:t>
            </a:r>
            <a:endParaRPr lang="en-US" dirty="0"/>
          </a:p>
        </p:txBody>
      </p:sp>
      <p:pic>
        <p:nvPicPr>
          <p:cNvPr id="13" name="Picture 12">
            <a:extLst>
              <a:ext uri="{FF2B5EF4-FFF2-40B4-BE49-F238E27FC236}">
                <a16:creationId xmlns:a16="http://schemas.microsoft.com/office/drawing/2014/main" id="{05E99884-2636-4794-A093-0F9256951E0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3129" y="456244"/>
            <a:ext cx="1088136" cy="261860"/>
          </a:xfrm>
          <a:prstGeom prst="rect">
            <a:avLst/>
          </a:prstGeom>
        </p:spPr>
      </p:pic>
      <p:sp>
        <p:nvSpPr>
          <p:cNvPr id="15" name="Freeform 7">
            <a:extLst>
              <a:ext uri="{FF2B5EF4-FFF2-40B4-BE49-F238E27FC236}">
                <a16:creationId xmlns:a16="http://schemas.microsoft.com/office/drawing/2014/main" id="{454A96CC-B6D3-471D-892D-1DBFEFBD0D12}"/>
              </a:ext>
            </a:extLst>
          </p:cNvPr>
          <p:cNvSpPr>
            <a:spLocks/>
          </p:cNvSpPr>
          <p:nvPr/>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BFBFB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latin typeface="+mn-lt"/>
              <a:cs typeface="+mn-cs"/>
            </a:endParaRPr>
          </a:p>
        </p:txBody>
      </p:sp>
      <p:pic>
        <p:nvPicPr>
          <p:cNvPr id="14" name="Picture 13">
            <a:extLst>
              <a:ext uri="{FF2B5EF4-FFF2-40B4-BE49-F238E27FC236}">
                <a16:creationId xmlns:a16="http://schemas.microsoft.com/office/drawing/2014/main" id="{027030A5-C7D7-48D4-B261-45DC936EE5D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34578" y="5409498"/>
            <a:ext cx="1603756" cy="388553"/>
          </a:xfrm>
          <a:prstGeom prst="rect">
            <a:avLst/>
          </a:prstGeom>
        </p:spPr>
      </p:pic>
    </p:spTree>
    <p:extLst>
      <p:ext uri="{BB962C8B-B14F-4D97-AF65-F5344CB8AC3E}">
        <p14:creationId xmlns:p14="http://schemas.microsoft.com/office/powerpoint/2010/main" val="3173910475"/>
      </p:ext>
    </p:extLst>
  </p:cSld>
  <p:clrMapOvr>
    <a:masterClrMapping/>
  </p:clrMapOvr>
  <p:hf hdr="0" ftr="0" dt="0"/>
  <p:extLst>
    <p:ext uri="{DCECCB84-F9BA-43D5-87BE-67443E8EF086}">
      <p15:sldGuideLst xmlns:p15="http://schemas.microsoft.com/office/powerpoint/2012/main">
        <p15:guide id="1"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772900" cy="908221"/>
          </a:xfrm>
        </p:spPr>
        <p:txBody>
          <a:bodyPr/>
          <a:lstStyle>
            <a:lvl1pPr>
              <a:lnSpc>
                <a:spcPct val="90000"/>
              </a:lnSpc>
              <a:defRPr sz="3000"/>
            </a:lvl1pPr>
          </a:lstStyle>
          <a:p>
            <a:r>
              <a:rPr lang="en-US"/>
              <a:t>Click to edit Master title style</a:t>
            </a:r>
            <a:endParaRPr lang="en-US" dirty="0"/>
          </a:p>
        </p:txBody>
      </p:sp>
      <p:sp>
        <p:nvSpPr>
          <p:cNvPr id="3" name="Content Placeholder 2"/>
          <p:cNvSpPr>
            <a:spLocks noGrp="1"/>
          </p:cNvSpPr>
          <p:nvPr>
            <p:ph idx="1"/>
          </p:nvPr>
        </p:nvSpPr>
        <p:spPr>
          <a:xfrm>
            <a:off x="190500" y="1450072"/>
            <a:ext cx="117729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16375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9767" y="274320"/>
            <a:ext cx="11430000" cy="424732"/>
          </a:xfrm>
        </p:spPr>
        <p:txBody>
          <a:bodyPr/>
          <a:lstStyle>
            <a:lvl1pPr>
              <a:lnSpc>
                <a:spcPct val="90000"/>
              </a:lnSpc>
              <a:defRPr sz="2400"/>
            </a:lvl1pPr>
          </a:lstStyle>
          <a:p>
            <a:r>
              <a:rPr lang="en-US"/>
              <a:t>Click to edit Master title style</a:t>
            </a:r>
            <a:endParaRPr lang="en-US" dirty="0"/>
          </a:p>
        </p:txBody>
      </p:sp>
      <p:sp>
        <p:nvSpPr>
          <p:cNvPr id="3" name="Content Placeholder 2"/>
          <p:cNvSpPr>
            <a:spLocks noGrp="1"/>
          </p:cNvSpPr>
          <p:nvPr>
            <p:ph idx="1"/>
          </p:nvPr>
        </p:nvSpPr>
        <p:spPr>
          <a:xfrm>
            <a:off x="448055" y="1653735"/>
            <a:ext cx="11430000" cy="4047778"/>
          </a:xfrm>
        </p:spPr>
        <p:txBody>
          <a:bodyPr/>
          <a:lstStyle>
            <a:lvl1pPr marL="216684" indent="-216684">
              <a:spcBef>
                <a:spcPts val="1351"/>
              </a:spcBef>
              <a:buClr>
                <a:schemeClr val="tx1"/>
              </a:buClr>
              <a:buSzPct val="90000"/>
              <a:buFont typeface="Century Gothic" panose="020B0502020202020204" pitchFamily="34" charset="0"/>
              <a:buChar char="•"/>
              <a:defRPr lang="en-US" sz="2100" kern="1200" dirty="0">
                <a:solidFill>
                  <a:schemeClr val="tx1"/>
                </a:solidFill>
                <a:latin typeface="Century Gothic" panose="020B0502020202020204" pitchFamily="34" charset="0"/>
                <a:ea typeface="+mn-ea"/>
                <a:cs typeface="+mn-cs"/>
              </a:defRPr>
            </a:lvl1pPr>
            <a:lvl2pPr marL="515515" indent="-216684">
              <a:buClr>
                <a:schemeClr val="tx1"/>
              </a:buClr>
              <a:buSzPct val="90000"/>
              <a:buFont typeface="Century Gothic" panose="020B0502020202020204" pitchFamily="34" charset="0"/>
              <a:buChar char="–"/>
              <a:defRPr>
                <a:latin typeface="+mn-lt"/>
                <a:cs typeface="Arial" panose="020B0604020202020204" pitchFamily="34" charset="0"/>
              </a:defRPr>
            </a:lvl2pPr>
            <a:lvl3pPr marL="773867" indent="-216684">
              <a:buClr>
                <a:schemeClr val="tx1"/>
              </a:buClr>
              <a:buSzPct val="90000"/>
              <a:buFont typeface="Century Gothic" panose="020B0502020202020204" pitchFamily="34" charset="0"/>
              <a:buChar char="•"/>
              <a:defRPr>
                <a:latin typeface="+mn-lt"/>
                <a:cs typeface="Arial" panose="020B0604020202020204" pitchFamily="34" charset="0"/>
              </a:defRPr>
            </a:lvl3pPr>
            <a:lvl4pPr>
              <a:buClr>
                <a:schemeClr val="tx1"/>
              </a:buClr>
              <a:defRPr>
                <a:latin typeface="+mn-lt"/>
                <a:cs typeface="Arial" panose="020B0604020202020204" pitchFamily="34" charset="0"/>
              </a:defRPr>
            </a:lvl4pPr>
            <a:lvl5pPr marL="1111988" indent="-166680">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
        <p:nvSpPr>
          <p:cNvPr id="10" name="Rectangle 9">
            <a:extLst>
              <a:ext uri="{FF2B5EF4-FFF2-40B4-BE49-F238E27FC236}">
                <a16:creationId xmlns:a16="http://schemas.microsoft.com/office/drawing/2014/main" id="{E885FFDA-509C-4548-B17D-5409853CA429}"/>
              </a:ext>
            </a:extLst>
          </p:cNvPr>
          <p:cNvSpPr/>
          <p:nvPr/>
        </p:nvSpPr>
        <p:spPr>
          <a:xfrm>
            <a:off x="0" y="320042"/>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4" name="Rectangle 6">
            <a:extLst>
              <a:ext uri="{FF2B5EF4-FFF2-40B4-BE49-F238E27FC236}">
                <a16:creationId xmlns:a16="http://schemas.microsoft.com/office/drawing/2014/main" id="{AD9F2534-297B-446C-B822-74E3C23864F7}"/>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7" name="Picture 6">
            <a:extLst>
              <a:ext uri="{FF2B5EF4-FFF2-40B4-BE49-F238E27FC236}">
                <a16:creationId xmlns:a16="http://schemas.microsoft.com/office/drawing/2014/main" id="{C1AE7B96-D2A6-4A16-9C8C-9BA017C834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6477000"/>
            <a:ext cx="1088136" cy="261860"/>
          </a:xfrm>
          <a:prstGeom prst="rect">
            <a:avLst/>
          </a:prstGeom>
        </p:spPr>
      </p:pic>
      <p:sp>
        <p:nvSpPr>
          <p:cNvPr id="8" name="Rectangle 256">
            <a:extLst>
              <a:ext uri="{FF2B5EF4-FFF2-40B4-BE49-F238E27FC236}">
                <a16:creationId xmlns:a16="http://schemas.microsoft.com/office/drawing/2014/main" id="{6349825E-C749-4CDB-BDE4-DDAFE00D2BF9}"/>
              </a:ext>
            </a:extLst>
          </p:cNvPr>
          <p:cNvSpPr txBox="1">
            <a:spLocks noChangeArrowheads="1"/>
          </p:cNvSpPr>
          <p:nvPr/>
        </p:nvSpPr>
        <p:spPr>
          <a:xfrm>
            <a:off x="8010283" y="6583680"/>
            <a:ext cx="3860800" cy="182562"/>
          </a:xfrm>
          <a:prstGeom prst="rect">
            <a:avLst/>
          </a:prstGeom>
          <a:ln/>
        </p:spPr>
        <p:txBody>
          <a:bodyPr anchor="ctr"/>
          <a:lstStyle/>
          <a:p>
            <a:pPr algn="r"/>
            <a:r>
              <a:rPr lang="en-US" sz="751" dirty="0">
                <a:solidFill>
                  <a:srgbClr val="BFBFBF"/>
                </a:solidFill>
                <a:latin typeface="+mn-lt"/>
                <a:cs typeface="Arial" pitchFamily="34" charset="0"/>
              </a:rPr>
              <a:t> </a:t>
            </a:r>
          </a:p>
        </p:txBody>
      </p:sp>
    </p:spTree>
    <p:extLst>
      <p:ext uri="{BB962C8B-B14F-4D97-AF65-F5344CB8AC3E}">
        <p14:creationId xmlns:p14="http://schemas.microsoft.com/office/powerpoint/2010/main" val="2428460085"/>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Section break">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7DAB3A-4154-42CC-B73A-07DD412DD14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401" b="-1"/>
          <a:stretch/>
        </p:blipFill>
        <p:spPr>
          <a:xfrm>
            <a:off x="6096005" y="1079002"/>
            <a:ext cx="5535025" cy="4228673"/>
          </a:xfrm>
          <a:prstGeom prst="rect">
            <a:avLst/>
          </a:prstGeom>
        </p:spPr>
      </p:pic>
      <p:sp>
        <p:nvSpPr>
          <p:cNvPr id="6" name="Rectangle 5">
            <a:extLst>
              <a:ext uri="{FF2B5EF4-FFF2-40B4-BE49-F238E27FC236}">
                <a16:creationId xmlns:a16="http://schemas.microsoft.com/office/drawing/2014/main" id="{F679D6E9-7CB6-4816-BA71-A98C108727C8}"/>
              </a:ext>
            </a:extLst>
          </p:cNvPr>
          <p:cNvSpPr/>
          <p:nvPr/>
        </p:nvSpPr>
        <p:spPr>
          <a:xfrm>
            <a:off x="274320" y="1079002"/>
            <a:ext cx="5821680" cy="4228673"/>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429768" y="1352480"/>
            <a:ext cx="5413469" cy="424732"/>
          </a:xfrm>
        </p:spPr>
        <p:txBody>
          <a:bodyPr/>
          <a:lstStyle/>
          <a:p>
            <a:r>
              <a:rPr lang="en-US"/>
              <a:t>Click to edit Master title style</a:t>
            </a:r>
            <a:endParaRPr lang="en-US" dirty="0"/>
          </a:p>
        </p:txBody>
      </p:sp>
      <p:sp>
        <p:nvSpPr>
          <p:cNvPr id="10" name="Content Placeholder 5">
            <a:extLst>
              <a:ext uri="{FF2B5EF4-FFF2-40B4-BE49-F238E27FC236}">
                <a16:creationId xmlns:a16="http://schemas.microsoft.com/office/drawing/2014/main" id="{6068FB31-3CF5-496E-BC0D-61D682234A2C}"/>
              </a:ext>
            </a:extLst>
          </p:cNvPr>
          <p:cNvSpPr>
            <a:spLocks noGrp="1"/>
          </p:cNvSpPr>
          <p:nvPr>
            <p:ph sz="quarter" idx="4"/>
          </p:nvPr>
        </p:nvSpPr>
        <p:spPr>
          <a:xfrm>
            <a:off x="412220" y="2891883"/>
            <a:ext cx="5431021" cy="2252546"/>
          </a:xfrm>
        </p:spPr>
        <p:txBody>
          <a:bodyPr/>
          <a:lstStyle>
            <a:lvl1pPr marL="215493" indent="-215493">
              <a:buClr>
                <a:schemeClr val="tx1"/>
              </a:buClr>
              <a:buFont typeface="Century Gothic" panose="020B0502020202020204" pitchFamily="34" charset="0"/>
              <a:buChar char="•"/>
              <a:defRPr sz="1500">
                <a:latin typeface="Century Gothic" panose="020B0502020202020204" pitchFamily="34" charset="0"/>
              </a:defRPr>
            </a:lvl1pPr>
            <a:lvl2pPr marL="516706" indent="-214303">
              <a:buClr>
                <a:schemeClr val="tx1"/>
              </a:buClr>
              <a:buFont typeface="Century Gothic" panose="020B0502020202020204" pitchFamily="34" charset="0"/>
              <a:buChar char="–"/>
              <a:defRPr sz="1351">
                <a:latin typeface="Century Gothic" panose="020B0502020202020204" pitchFamily="34" charset="0"/>
              </a:defRPr>
            </a:lvl2pPr>
            <a:lvl3pPr>
              <a:defRPr sz="1200"/>
            </a:lvl3pPr>
            <a:lvl4pPr>
              <a:defRPr sz="1051"/>
            </a:lvl4pPr>
            <a:lvl5pPr marL="1111988" indent="-166680">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p:txBody>
      </p:sp>
      <p:sp>
        <p:nvSpPr>
          <p:cNvPr id="15" name="Rectangle 14">
            <a:extLst>
              <a:ext uri="{FF2B5EF4-FFF2-40B4-BE49-F238E27FC236}">
                <a16:creationId xmlns:a16="http://schemas.microsoft.com/office/drawing/2014/main" id="{88ACC93F-6123-3F49-8C15-4A811AF8B7BB}"/>
              </a:ext>
            </a:extLst>
          </p:cNvPr>
          <p:cNvSpPr/>
          <p:nvPr/>
        </p:nvSpPr>
        <p:spPr>
          <a:xfrm>
            <a:off x="0" y="32005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16" name="Rectangle 15">
            <a:extLst>
              <a:ext uri="{FF2B5EF4-FFF2-40B4-BE49-F238E27FC236}">
                <a16:creationId xmlns:a16="http://schemas.microsoft.com/office/drawing/2014/main" id="{D7756F41-5AD0-C346-AE90-A0206E07D1B9}"/>
              </a:ext>
            </a:extLst>
          </p:cNvPr>
          <p:cNvSpPr/>
          <p:nvPr/>
        </p:nvSpPr>
        <p:spPr>
          <a:xfrm>
            <a:off x="274326" y="32005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pic>
        <p:nvPicPr>
          <p:cNvPr id="11" name="Picture 10">
            <a:extLst>
              <a:ext uri="{FF2B5EF4-FFF2-40B4-BE49-F238E27FC236}">
                <a16:creationId xmlns:a16="http://schemas.microsoft.com/office/drawing/2014/main" id="{ACE79036-1F33-40EB-AB47-F9529E5C3C6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13129" y="456244"/>
            <a:ext cx="1088136" cy="261860"/>
          </a:xfrm>
          <a:prstGeom prst="rect">
            <a:avLst/>
          </a:prstGeom>
        </p:spPr>
      </p:pic>
      <p:sp>
        <p:nvSpPr>
          <p:cNvPr id="12" name="Freeform 7">
            <a:extLst>
              <a:ext uri="{FF2B5EF4-FFF2-40B4-BE49-F238E27FC236}">
                <a16:creationId xmlns:a16="http://schemas.microsoft.com/office/drawing/2014/main" id="{3E861E90-11A2-4A0B-85EB-1A2865C9A48F}"/>
              </a:ext>
            </a:extLst>
          </p:cNvPr>
          <p:cNvSpPr>
            <a:spLocks/>
          </p:cNvSpPr>
          <p:nvPr/>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rgbClr val="CBCBCB"/>
          </a:solidFill>
          <a:ln>
            <a:noFill/>
          </a:ln>
        </p:spPr>
        <p:txBody>
          <a:bodyPr vert="horz" wrap="square" lIns="68580" tIns="34291" rIns="68580" bIns="34291" numCol="1" anchor="t" anchorCtr="0" compatLnSpc="1">
            <a:prstTxWarp prst="textNoShape">
              <a:avLst/>
            </a:prstTxWarp>
          </a:bodyPr>
          <a:lstStyle/>
          <a:p>
            <a:endParaRPr lang="en-US" sz="1351" dirty="0">
              <a:latin typeface="Century Gothic" panose="020B0502020202020204" pitchFamily="34" charset="0"/>
            </a:endParaRPr>
          </a:p>
        </p:txBody>
      </p:sp>
    </p:spTree>
    <p:extLst>
      <p:ext uri="{BB962C8B-B14F-4D97-AF65-F5344CB8AC3E}">
        <p14:creationId xmlns:p14="http://schemas.microsoft.com/office/powerpoint/2010/main" val="79582423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7_Title only">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85FFDA-509C-4548-B17D-5409853CA429}"/>
              </a:ext>
            </a:extLst>
          </p:cNvPr>
          <p:cNvSpPr/>
          <p:nvPr/>
        </p:nvSpPr>
        <p:spPr>
          <a:xfrm>
            <a:off x="0" y="320042"/>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2" name="Title 1"/>
          <p:cNvSpPr>
            <a:spLocks noGrp="1"/>
          </p:cNvSpPr>
          <p:nvPr>
            <p:ph type="title"/>
          </p:nvPr>
        </p:nvSpPr>
        <p:spPr>
          <a:xfrm>
            <a:off x="429771" y="274321"/>
            <a:ext cx="11425236" cy="424732"/>
          </a:xfrm>
        </p:spPr>
        <p:txBody>
          <a:bodyPr/>
          <a:lstStyle>
            <a:lvl1pPr>
              <a:lnSpc>
                <a:spcPct val="90000"/>
              </a:lnSpc>
              <a:defRPr sz="2400" baseline="0"/>
            </a:lvl1pPr>
          </a:lstStyle>
          <a:p>
            <a:r>
              <a:rPr lang="en-US"/>
              <a:t>Click to edit Master title style</a:t>
            </a:r>
            <a:endParaRPr lang="en-US" dirty="0"/>
          </a:p>
        </p:txBody>
      </p:sp>
      <p:sp>
        <p:nvSpPr>
          <p:cNvPr id="4" name="Rectangle 6">
            <a:extLst>
              <a:ext uri="{FF2B5EF4-FFF2-40B4-BE49-F238E27FC236}">
                <a16:creationId xmlns:a16="http://schemas.microsoft.com/office/drawing/2014/main" id="{AD9F2534-297B-446C-B822-74E3C23864F7}"/>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6" name="Picture 5">
            <a:extLst>
              <a:ext uri="{FF2B5EF4-FFF2-40B4-BE49-F238E27FC236}">
                <a16:creationId xmlns:a16="http://schemas.microsoft.com/office/drawing/2014/main" id="{6C911F93-34D4-49C9-8A88-C4DDE1F1E03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6477000"/>
            <a:ext cx="1088136" cy="261860"/>
          </a:xfrm>
          <a:prstGeom prst="rect">
            <a:avLst/>
          </a:prstGeom>
        </p:spPr>
      </p:pic>
      <p:sp>
        <p:nvSpPr>
          <p:cNvPr id="7" name="Rectangle 256">
            <a:extLst>
              <a:ext uri="{FF2B5EF4-FFF2-40B4-BE49-F238E27FC236}">
                <a16:creationId xmlns:a16="http://schemas.microsoft.com/office/drawing/2014/main" id="{BF6A1C92-1EE6-4390-85D8-ACD208CF9DB8}"/>
              </a:ext>
            </a:extLst>
          </p:cNvPr>
          <p:cNvSpPr txBox="1">
            <a:spLocks noChangeArrowheads="1"/>
          </p:cNvSpPr>
          <p:nvPr/>
        </p:nvSpPr>
        <p:spPr>
          <a:xfrm>
            <a:off x="8010283" y="6583680"/>
            <a:ext cx="3860800" cy="182562"/>
          </a:xfrm>
          <a:prstGeom prst="rect">
            <a:avLst/>
          </a:prstGeom>
          <a:ln/>
        </p:spPr>
        <p:txBody>
          <a:bodyPr anchor="ctr"/>
          <a:lstStyle/>
          <a:p>
            <a:pPr algn="r"/>
            <a:r>
              <a:rPr lang="en-US" sz="751" dirty="0">
                <a:solidFill>
                  <a:srgbClr val="BFBFBF"/>
                </a:solidFill>
                <a:latin typeface="+mn-lt"/>
                <a:cs typeface="Arial" pitchFamily="34" charset="0"/>
              </a:rPr>
              <a:t> </a:t>
            </a:r>
          </a:p>
        </p:txBody>
      </p:sp>
    </p:spTree>
    <p:extLst>
      <p:ext uri="{BB962C8B-B14F-4D97-AF65-F5344CB8AC3E}">
        <p14:creationId xmlns:p14="http://schemas.microsoft.com/office/powerpoint/2010/main" val="262946395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6DB211-F94D-644A-8C58-020193A03AAA}"/>
              </a:ext>
            </a:extLst>
          </p:cNvPr>
          <p:cNvSpPr/>
          <p:nvPr/>
        </p:nvSpPr>
        <p:spPr>
          <a:xfrm>
            <a:off x="0" y="320042"/>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2" name="Title 1"/>
          <p:cNvSpPr>
            <a:spLocks noGrp="1"/>
          </p:cNvSpPr>
          <p:nvPr>
            <p:ph type="title"/>
          </p:nvPr>
        </p:nvSpPr>
        <p:spPr>
          <a:xfrm>
            <a:off x="429768" y="274321"/>
            <a:ext cx="11504904" cy="424732"/>
          </a:xfrm>
        </p:spPr>
        <p:txBody>
          <a:bodyPr/>
          <a:lstStyle>
            <a:lvl1pPr>
              <a:lnSpc>
                <a:spcPct val="90000"/>
              </a:lnSpc>
              <a:defRPr sz="24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17011" y="1444752"/>
            <a:ext cx="5507832" cy="821190"/>
          </a:xfrm>
        </p:spPr>
        <p:txBody>
          <a:bodyPr anchor="b"/>
          <a:lstStyle>
            <a:lvl1pPr marL="0" indent="0">
              <a:buNone/>
              <a:defRPr sz="1800" b="0" baseline="0">
                <a:solidFill>
                  <a:schemeClr val="tx1"/>
                </a:solidFill>
                <a:latin typeface="Century Gothic" panose="020B0502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4" name="Content Placeholder 3"/>
          <p:cNvSpPr>
            <a:spLocks noGrp="1"/>
          </p:cNvSpPr>
          <p:nvPr>
            <p:ph sz="half" idx="2"/>
          </p:nvPr>
        </p:nvSpPr>
        <p:spPr>
          <a:xfrm>
            <a:off x="417011" y="2275469"/>
            <a:ext cx="5507832" cy="3373229"/>
          </a:xfrm>
        </p:spPr>
        <p:txBody>
          <a:bodyPr/>
          <a:lstStyle>
            <a:lvl1pPr marL="172633" indent="-172633">
              <a:buClr>
                <a:schemeClr val="tx1"/>
              </a:buClr>
              <a:buFont typeface="Century Gothic" panose="020B0502020202020204" pitchFamily="34" charset="0"/>
              <a:buChar char="•"/>
              <a:defRPr sz="1500" baseline="0">
                <a:latin typeface="Century Gothic" panose="020B0502020202020204" pitchFamily="34" charset="0"/>
              </a:defRPr>
            </a:lvl1pPr>
            <a:lvl2pPr marL="469083" indent="-209540">
              <a:buClr>
                <a:schemeClr val="tx1"/>
              </a:buClr>
              <a:buSzPct val="90000"/>
              <a:buFont typeface="Century Gothic" panose="020B0502020202020204" pitchFamily="34" charset="0"/>
              <a:buChar char="–"/>
              <a:defRPr sz="1351">
                <a:latin typeface="+mn-lt"/>
              </a:defRPr>
            </a:lvl2pPr>
            <a:lvl3pPr marL="685766" indent="-172633">
              <a:buClr>
                <a:schemeClr val="tx1"/>
              </a:buClr>
              <a:buFont typeface="Century Gothic" panose="020B0502020202020204" pitchFamily="34" charset="0"/>
              <a:buChar char="•"/>
              <a:defRPr sz="1200" baseline="0">
                <a:latin typeface="Century Gothic" panose="020B0502020202020204" pitchFamily="34" charset="0"/>
              </a:defRPr>
            </a:lvl3pPr>
            <a:lvl4pPr marL="728626" indent="0">
              <a:buClr>
                <a:schemeClr val="tx1"/>
              </a:buClr>
              <a:buFont typeface="Century Gothic" panose="020B0502020202020204" pitchFamily="34" charset="0"/>
              <a:buNone/>
              <a:defRPr sz="1051">
                <a:latin typeface="+mn-lt"/>
              </a:defRPr>
            </a:lvl4pPr>
            <a:lvl5pPr marL="1111988" indent="-166680">
              <a:buClr>
                <a:schemeClr val="tx1"/>
              </a:buClr>
              <a:buFont typeface="Century Gothic" panose="020B0502020202020204" pitchFamily="34" charset="0"/>
              <a:buChar char="•"/>
              <a:defRPr sz="1200">
                <a:latin typeface="+mn-lt"/>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193368" y="1444752"/>
            <a:ext cx="5504688" cy="821190"/>
          </a:xfrm>
        </p:spPr>
        <p:txBody>
          <a:bodyPr anchor="b"/>
          <a:lstStyle>
            <a:lvl1pPr marL="0" indent="0">
              <a:buNone/>
              <a:defRPr sz="1800" b="0" baseline="0">
                <a:solidFill>
                  <a:schemeClr val="tx1"/>
                </a:solidFill>
                <a:latin typeface="Century Gothic" panose="020B0502020202020204" pitchFamily="34" charset="0"/>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6" name="Content Placeholder 5"/>
          <p:cNvSpPr>
            <a:spLocks noGrp="1"/>
          </p:cNvSpPr>
          <p:nvPr>
            <p:ph sz="quarter" idx="4"/>
          </p:nvPr>
        </p:nvSpPr>
        <p:spPr>
          <a:xfrm>
            <a:off x="6193368" y="2275469"/>
            <a:ext cx="5504688" cy="3373229"/>
          </a:xfrm>
        </p:spPr>
        <p:txBody>
          <a:bodyPr/>
          <a:lstStyle>
            <a:lvl1pPr marL="215493" indent="-215493">
              <a:buClr>
                <a:schemeClr val="tx1"/>
              </a:buClr>
              <a:buFont typeface="Century Gothic" panose="020B0502020202020204" pitchFamily="34" charset="0"/>
              <a:buChar char="•"/>
              <a:defRPr sz="1500" baseline="0">
                <a:latin typeface="Century Gothic" panose="020B0502020202020204" pitchFamily="34" charset="0"/>
              </a:defRPr>
            </a:lvl1pPr>
            <a:lvl2pPr marL="469083" indent="-209540">
              <a:buClr>
                <a:schemeClr val="tx1"/>
              </a:buClr>
              <a:buSzPct val="90000"/>
              <a:buFont typeface="Century Gothic" panose="020B0502020202020204" pitchFamily="34" charset="0"/>
              <a:buChar char="–"/>
              <a:defRPr sz="1351" baseline="0">
                <a:latin typeface="Century Gothic" panose="020B0502020202020204" pitchFamily="34" charset="0"/>
              </a:defRPr>
            </a:lvl2pPr>
            <a:lvl3pPr marL="685766" indent="-172633">
              <a:buClr>
                <a:schemeClr val="tx1"/>
              </a:buClr>
              <a:buFont typeface="Century Gothic" panose="020B0502020202020204" pitchFamily="34" charset="0"/>
              <a:buChar char="•"/>
              <a:defRPr sz="1200">
                <a:latin typeface="+mn-lt"/>
              </a:defRPr>
            </a:lvl3pPr>
            <a:lvl4pPr marL="858399" indent="-129771">
              <a:buClr>
                <a:schemeClr val="tx1"/>
              </a:buClr>
              <a:buFont typeface="Century Gothic" panose="020B0502020202020204" pitchFamily="34" charset="0"/>
              <a:buChar char="•"/>
              <a:defRPr sz="1051">
                <a:latin typeface="+mn-lt"/>
              </a:defRPr>
            </a:lvl4pPr>
            <a:lvl5pPr marL="1111988" indent="-166680">
              <a:buClr>
                <a:schemeClr val="tx1"/>
              </a:buClr>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Rectangle 6">
            <a:extLst>
              <a:ext uri="{FF2B5EF4-FFF2-40B4-BE49-F238E27FC236}">
                <a16:creationId xmlns:a16="http://schemas.microsoft.com/office/drawing/2014/main" id="{300C0632-ACDA-4D24-A2CC-14539B91BC55}"/>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10" name="Picture 9">
            <a:extLst>
              <a:ext uri="{FF2B5EF4-FFF2-40B4-BE49-F238E27FC236}">
                <a16:creationId xmlns:a16="http://schemas.microsoft.com/office/drawing/2014/main" id="{E4EEDC71-13B7-4B76-A967-98C8665C451E}"/>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6486525"/>
            <a:ext cx="1088136" cy="261860"/>
          </a:xfrm>
          <a:prstGeom prst="rect">
            <a:avLst/>
          </a:prstGeom>
        </p:spPr>
      </p:pic>
      <p:sp>
        <p:nvSpPr>
          <p:cNvPr id="12" name="Rectangle 256">
            <a:extLst>
              <a:ext uri="{FF2B5EF4-FFF2-40B4-BE49-F238E27FC236}">
                <a16:creationId xmlns:a16="http://schemas.microsoft.com/office/drawing/2014/main" id="{0ED8B866-A29F-4437-842E-6B7908B2FB7D}"/>
              </a:ext>
            </a:extLst>
          </p:cNvPr>
          <p:cNvSpPr txBox="1">
            <a:spLocks noChangeArrowheads="1"/>
          </p:cNvSpPr>
          <p:nvPr/>
        </p:nvSpPr>
        <p:spPr>
          <a:xfrm>
            <a:off x="8010283" y="6583680"/>
            <a:ext cx="3860800" cy="182562"/>
          </a:xfrm>
          <a:prstGeom prst="rect">
            <a:avLst/>
          </a:prstGeom>
          <a:ln/>
        </p:spPr>
        <p:txBody>
          <a:bodyPr anchor="ctr"/>
          <a:lstStyle/>
          <a:p>
            <a:pPr algn="r"/>
            <a:r>
              <a:rPr lang="en-US" sz="751" dirty="0">
                <a:solidFill>
                  <a:srgbClr val="BFBFBF"/>
                </a:solidFill>
                <a:latin typeface="+mn-lt"/>
                <a:cs typeface="Arial" pitchFamily="34" charset="0"/>
              </a:rPr>
              <a:t> </a:t>
            </a:r>
          </a:p>
        </p:txBody>
      </p:sp>
    </p:spTree>
    <p:extLst>
      <p:ext uri="{BB962C8B-B14F-4D97-AF65-F5344CB8AC3E}">
        <p14:creationId xmlns:p14="http://schemas.microsoft.com/office/powerpoint/2010/main" val="15741256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woTxTwoObj" preserve="1">
  <p:cSld name="3 content boxes with reverse headers">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FC5867-1737-E84C-B42D-608A49EBBAA6}"/>
              </a:ext>
            </a:extLst>
          </p:cNvPr>
          <p:cNvSpPr/>
          <p:nvPr/>
        </p:nvSpPr>
        <p:spPr>
          <a:xfrm>
            <a:off x="0" y="320042"/>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2" name="Title 1"/>
          <p:cNvSpPr>
            <a:spLocks noGrp="1"/>
          </p:cNvSpPr>
          <p:nvPr>
            <p:ph type="title"/>
          </p:nvPr>
        </p:nvSpPr>
        <p:spPr>
          <a:xfrm>
            <a:off x="429768" y="274321"/>
            <a:ext cx="11504904" cy="424732"/>
          </a:xfrm>
        </p:spPr>
        <p:txBody>
          <a:bodyPr/>
          <a:lstStyle>
            <a:lvl1pPr>
              <a:lnSpc>
                <a:spcPct val="90000"/>
              </a:lnSpc>
              <a:defRPr sz="2400"/>
            </a:lvl1pPr>
          </a:lstStyle>
          <a:p>
            <a:r>
              <a:rPr lang="en-US"/>
              <a:t>Click to edit Master title style</a:t>
            </a:r>
            <a:endParaRPr lang="en-US" dirty="0"/>
          </a:p>
        </p:txBody>
      </p:sp>
      <p:sp>
        <p:nvSpPr>
          <p:cNvPr id="3" name="Text Placeholder 2"/>
          <p:cNvSpPr>
            <a:spLocks noGrp="1"/>
          </p:cNvSpPr>
          <p:nvPr>
            <p:ph type="body" idx="1"/>
          </p:nvPr>
        </p:nvSpPr>
        <p:spPr>
          <a:xfrm>
            <a:off x="536702" y="1387602"/>
            <a:ext cx="3610479" cy="821190"/>
          </a:xfrm>
          <a:solidFill>
            <a:schemeClr val="tx2"/>
          </a:solidFill>
          <a:ln w="12700">
            <a:solidFill>
              <a:schemeClr val="tx2"/>
            </a:solidFill>
          </a:ln>
        </p:spPr>
        <p:txBody>
          <a:bodyPr tIns="91440" bIns="91440" anchor="b"/>
          <a:lstStyle>
            <a:lvl1pPr marL="0" indent="0">
              <a:lnSpc>
                <a:spcPct val="90000"/>
              </a:lnSpc>
              <a:buNone/>
              <a:defRPr sz="1500" b="0" baseline="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4" name="Content Placeholder 3"/>
          <p:cNvSpPr>
            <a:spLocks noGrp="1"/>
          </p:cNvSpPr>
          <p:nvPr>
            <p:ph sz="half" idx="2"/>
          </p:nvPr>
        </p:nvSpPr>
        <p:spPr>
          <a:xfrm>
            <a:off x="536702" y="2208797"/>
            <a:ext cx="3610479" cy="3813071"/>
          </a:xfrm>
          <a:ln w="12700">
            <a:gradFill flip="none" rotWithShape="1">
              <a:gsLst>
                <a:gs pos="0">
                  <a:schemeClr val="bg1">
                    <a:alpha val="0"/>
                  </a:schemeClr>
                </a:gs>
                <a:gs pos="100000">
                  <a:schemeClr val="tx2"/>
                </a:gs>
              </a:gsLst>
              <a:lin ang="16200000" scaled="1"/>
              <a:tileRect/>
            </a:gradFill>
          </a:ln>
        </p:spPr>
        <p:txBody>
          <a:bodyPr tIns="91440" bIns="91440"/>
          <a:lstStyle>
            <a:lvl1pPr marL="170252" indent="-170252">
              <a:lnSpc>
                <a:spcPct val="90000"/>
              </a:lnSpc>
              <a:buClr>
                <a:schemeClr val="tx1"/>
              </a:buClr>
              <a:buFont typeface="Century Gothic" panose="020B0502020202020204" pitchFamily="34" charset="0"/>
              <a:buChar char="•"/>
              <a:defRPr sz="1351" baseline="0"/>
            </a:lvl1pPr>
            <a:lvl2pPr marL="385744" indent="-169061">
              <a:lnSpc>
                <a:spcPct val="90000"/>
              </a:lnSpc>
              <a:buClr>
                <a:schemeClr val="tx1"/>
              </a:buClr>
              <a:buSzPct val="90000"/>
              <a:buFont typeface="Century Gothic" panose="020B0502020202020204" pitchFamily="34" charset="0"/>
              <a:buChar char="–"/>
              <a:defRPr sz="1200" baseline="0"/>
            </a:lvl2pPr>
            <a:lvl3pPr marL="557185" indent="-129771">
              <a:lnSpc>
                <a:spcPct val="90000"/>
              </a:lnSpc>
              <a:buClr>
                <a:schemeClr val="tx1"/>
              </a:buClr>
              <a:buFont typeface="Century Gothic" panose="020B0502020202020204" pitchFamily="34" charset="0"/>
              <a:buChar char="•"/>
              <a:defRPr sz="1051"/>
            </a:lvl3pPr>
            <a:lvl4pPr marL="858399" indent="-129771">
              <a:lnSpc>
                <a:spcPct val="90000"/>
              </a:lnSpc>
              <a:buClr>
                <a:schemeClr val="tx1"/>
              </a:buClr>
              <a:buSzPct val="90000"/>
              <a:buFont typeface="Century Gothic" panose="020B0502020202020204" pitchFamily="34" charset="0"/>
              <a:buChar char="–"/>
              <a:defRPr sz="900"/>
            </a:lvl4pPr>
            <a:lvl5pPr marL="1111988" indent="-166680">
              <a:lnSpc>
                <a:spcPct val="90000"/>
              </a:lnSpc>
              <a:buClr>
                <a:schemeClr val="tx1"/>
              </a:buClr>
              <a:buFont typeface="Arial" panose="020B0604020202020204" pitchFamily="34" charset="0"/>
              <a:buChar char="•"/>
              <a:defRPr sz="1051"/>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393661" y="1387602"/>
            <a:ext cx="3608419" cy="821190"/>
          </a:xfrm>
          <a:solidFill>
            <a:schemeClr val="tx2"/>
          </a:solidFill>
          <a:ln w="12700">
            <a:solidFill>
              <a:schemeClr val="tx2"/>
            </a:solidFill>
          </a:ln>
        </p:spPr>
        <p:txBody>
          <a:bodyPr tIns="91440" bIns="91440" anchor="b"/>
          <a:lstStyle>
            <a:lvl1pPr marL="0" indent="0">
              <a:lnSpc>
                <a:spcPct val="90000"/>
              </a:lnSpc>
              <a:buNone/>
              <a:defRPr sz="1500" b="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6" name="Content Placeholder 5"/>
          <p:cNvSpPr>
            <a:spLocks noGrp="1"/>
          </p:cNvSpPr>
          <p:nvPr>
            <p:ph sz="quarter" idx="4"/>
          </p:nvPr>
        </p:nvSpPr>
        <p:spPr>
          <a:xfrm>
            <a:off x="4393661" y="2213185"/>
            <a:ext cx="3608419" cy="3813071"/>
          </a:xfrm>
          <a:ln w="12700">
            <a:gradFill flip="none" rotWithShape="1">
              <a:gsLst>
                <a:gs pos="0">
                  <a:schemeClr val="bg1">
                    <a:alpha val="0"/>
                  </a:schemeClr>
                </a:gs>
                <a:gs pos="100000">
                  <a:schemeClr val="tx2"/>
                </a:gs>
              </a:gsLst>
              <a:lin ang="16200000" scaled="1"/>
              <a:tileRect/>
            </a:gradFill>
          </a:ln>
        </p:spPr>
        <p:txBody>
          <a:bodyPr tIns="91440" bIns="91440"/>
          <a:lstStyle>
            <a:lvl1pPr marL="170252" indent="-170252">
              <a:lnSpc>
                <a:spcPct val="90000"/>
              </a:lnSpc>
              <a:buClr>
                <a:schemeClr val="tx1"/>
              </a:buClr>
              <a:buFont typeface="Century Gothic" panose="020B0502020202020204" pitchFamily="34" charset="0"/>
              <a:buChar char="•"/>
              <a:defRPr sz="1351"/>
            </a:lvl1pPr>
            <a:lvl2pPr marL="345265" indent="-128582">
              <a:lnSpc>
                <a:spcPct val="90000"/>
              </a:lnSpc>
              <a:buClr>
                <a:schemeClr val="tx1"/>
              </a:buClr>
              <a:buSzPct val="90000"/>
              <a:buFont typeface="Century Gothic" panose="020B0502020202020204" pitchFamily="34" charset="0"/>
              <a:buChar char="–"/>
              <a:defRPr lang="en-US" sz="1200" kern="1200" baseline="0" dirty="0">
                <a:solidFill>
                  <a:schemeClr val="tx1"/>
                </a:solidFill>
                <a:latin typeface="Century Gothic" panose="020B0502020202020204" pitchFamily="34" charset="0"/>
                <a:ea typeface="+mn-ea"/>
                <a:cs typeface="+mn-cs"/>
              </a:defRPr>
            </a:lvl2pPr>
            <a:lvl3pPr marL="557185" indent="-129771">
              <a:lnSpc>
                <a:spcPct val="90000"/>
              </a:lnSpc>
              <a:buClr>
                <a:schemeClr val="tx1"/>
              </a:buClr>
              <a:buFont typeface="Century Gothic" panose="020B0502020202020204" pitchFamily="34" charset="0"/>
              <a:buChar char="•"/>
              <a:defRPr sz="1051"/>
            </a:lvl3pPr>
            <a:lvl4pPr marL="858399" indent="-129771">
              <a:lnSpc>
                <a:spcPct val="90000"/>
              </a:lnSpc>
              <a:buClr>
                <a:schemeClr val="tx1"/>
              </a:buClr>
              <a:buSzPct val="90000"/>
              <a:buFont typeface="Century Gothic" panose="020B0502020202020204" pitchFamily="34" charset="0"/>
              <a:buChar char="–"/>
              <a:defRPr sz="900"/>
            </a:lvl4pPr>
            <a:lvl5pPr marL="1111988" indent="-166680">
              <a:lnSpc>
                <a:spcPct val="90000"/>
              </a:lnSpc>
              <a:buClr>
                <a:schemeClr val="tx1"/>
              </a:buClr>
              <a:defRPr lang="en-US" sz="1051"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48561" y="1387602"/>
            <a:ext cx="3608419" cy="821190"/>
          </a:xfrm>
          <a:solidFill>
            <a:schemeClr val="tx2"/>
          </a:solidFill>
          <a:ln w="12700">
            <a:solidFill>
              <a:schemeClr val="tx2"/>
            </a:solidFill>
          </a:ln>
        </p:spPr>
        <p:txBody>
          <a:bodyPr tIns="91440" bIns="91440" anchor="b"/>
          <a:lstStyle>
            <a:lvl1pPr marL="0" indent="0">
              <a:lnSpc>
                <a:spcPct val="90000"/>
              </a:lnSpc>
              <a:buNone/>
              <a:defRPr sz="1500" b="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48561" y="2213185"/>
            <a:ext cx="3608419" cy="3813071"/>
          </a:xfrm>
          <a:ln w="12700">
            <a:gradFill flip="none" rotWithShape="1">
              <a:gsLst>
                <a:gs pos="0">
                  <a:schemeClr val="bg1">
                    <a:alpha val="0"/>
                  </a:schemeClr>
                </a:gs>
                <a:gs pos="100000">
                  <a:schemeClr val="tx2"/>
                </a:gs>
              </a:gsLst>
              <a:lin ang="16200000" scaled="1"/>
              <a:tileRect/>
            </a:gradFill>
          </a:ln>
        </p:spPr>
        <p:txBody>
          <a:bodyPr tIns="91440" bIns="91440"/>
          <a:lstStyle>
            <a:lvl1pPr marL="170252" indent="-170252">
              <a:lnSpc>
                <a:spcPct val="90000"/>
              </a:lnSpc>
              <a:buClr>
                <a:schemeClr val="tx1"/>
              </a:buClr>
              <a:buFont typeface="Century Gothic" panose="020B0502020202020204" pitchFamily="34" charset="0"/>
              <a:buChar char="•"/>
              <a:defRPr sz="1351"/>
            </a:lvl1pPr>
            <a:lvl2pPr marL="345265" indent="-128582">
              <a:lnSpc>
                <a:spcPct val="90000"/>
              </a:lnSpc>
              <a:buClr>
                <a:schemeClr val="tx1"/>
              </a:buClr>
              <a:buSzPct val="90000"/>
              <a:buFont typeface="Century Gothic" panose="020B0502020202020204" pitchFamily="34" charset="0"/>
              <a:buChar char="–"/>
              <a:defRPr lang="en-US" sz="1200" kern="1200" baseline="0" dirty="0">
                <a:solidFill>
                  <a:schemeClr val="tx1"/>
                </a:solidFill>
                <a:latin typeface="Century Gothic" panose="020B0502020202020204" pitchFamily="34" charset="0"/>
                <a:ea typeface="+mn-ea"/>
                <a:cs typeface="+mn-cs"/>
              </a:defRPr>
            </a:lvl2pPr>
            <a:lvl3pPr marL="557185" indent="-129771">
              <a:lnSpc>
                <a:spcPct val="90000"/>
              </a:lnSpc>
              <a:buClr>
                <a:schemeClr val="tx1"/>
              </a:buClr>
              <a:buFont typeface="Century Gothic" panose="020B0502020202020204" pitchFamily="34" charset="0"/>
              <a:buChar char="•"/>
              <a:defRPr sz="1051"/>
            </a:lvl3pPr>
            <a:lvl4pPr marL="858399" indent="-129771">
              <a:lnSpc>
                <a:spcPct val="90000"/>
              </a:lnSpc>
              <a:buClr>
                <a:schemeClr val="tx1"/>
              </a:buClr>
              <a:buSzPct val="90000"/>
              <a:buFont typeface="Century Gothic" panose="020B0502020202020204" pitchFamily="34" charset="0"/>
              <a:buChar char="–"/>
              <a:defRPr sz="900"/>
            </a:lvl4pPr>
            <a:lvl5pPr marL="1111988" indent="-166680">
              <a:lnSpc>
                <a:spcPct val="90000"/>
              </a:lnSpc>
              <a:buClr>
                <a:schemeClr val="tx1"/>
              </a:buClr>
              <a:defRPr lang="en-US" sz="1051"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9" name="Rectangle 6">
            <a:extLst>
              <a:ext uri="{FF2B5EF4-FFF2-40B4-BE49-F238E27FC236}">
                <a16:creationId xmlns:a16="http://schemas.microsoft.com/office/drawing/2014/main" id="{C4B83B09-CF3A-4A36-84C0-D32086A13DE2}"/>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07690CFA-BCE4-4BCB-BADE-0862029B12B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6477000"/>
            <a:ext cx="1088136" cy="261860"/>
          </a:xfrm>
          <a:prstGeom prst="rect">
            <a:avLst/>
          </a:prstGeom>
        </p:spPr>
      </p:pic>
      <p:sp>
        <p:nvSpPr>
          <p:cNvPr id="14" name="Rectangle 256">
            <a:extLst>
              <a:ext uri="{FF2B5EF4-FFF2-40B4-BE49-F238E27FC236}">
                <a16:creationId xmlns:a16="http://schemas.microsoft.com/office/drawing/2014/main" id="{B764CAE0-734A-4D16-BDA1-3E43A810370F}"/>
              </a:ext>
            </a:extLst>
          </p:cNvPr>
          <p:cNvSpPr txBox="1">
            <a:spLocks noChangeArrowheads="1"/>
          </p:cNvSpPr>
          <p:nvPr/>
        </p:nvSpPr>
        <p:spPr>
          <a:xfrm>
            <a:off x="8010283" y="6583680"/>
            <a:ext cx="3860800" cy="182562"/>
          </a:xfrm>
          <a:prstGeom prst="rect">
            <a:avLst/>
          </a:prstGeom>
          <a:ln/>
        </p:spPr>
        <p:txBody>
          <a:bodyPr anchor="ctr"/>
          <a:lstStyle/>
          <a:p>
            <a:pPr algn="r"/>
            <a:r>
              <a:rPr lang="en-US" sz="751" dirty="0">
                <a:solidFill>
                  <a:srgbClr val="BFBFBF"/>
                </a:solidFill>
                <a:latin typeface="+mn-lt"/>
                <a:cs typeface="Arial" pitchFamily="34" charset="0"/>
              </a:rPr>
              <a:t> </a:t>
            </a:r>
          </a:p>
        </p:txBody>
      </p:sp>
    </p:spTree>
    <p:extLst>
      <p:ext uri="{BB962C8B-B14F-4D97-AF65-F5344CB8AC3E}">
        <p14:creationId xmlns:p14="http://schemas.microsoft.com/office/powerpoint/2010/main" val="270573191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1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p:nvSpPr>
        <p:spPr>
          <a:xfrm>
            <a:off x="274323" y="1435559"/>
            <a:ext cx="5840756"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p:nvSpPr>
        <p:spPr>
          <a:xfrm>
            <a:off x="6351591" y="1435559"/>
            <a:ext cx="5840415"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p:nvSpPr>
        <p:spPr>
          <a:xfrm>
            <a:off x="274320" y="948037"/>
            <a:ext cx="583867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p:nvSpPr>
        <p:spPr>
          <a:xfrm>
            <a:off x="6351591" y="948037"/>
            <a:ext cx="5840415"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80804" y="966165"/>
            <a:ext cx="5815195" cy="457200"/>
          </a:xfrm>
          <a:noFill/>
          <a:ln w="12700">
            <a:noFill/>
          </a:ln>
        </p:spPr>
        <p:txBody>
          <a:bodyPr tIns="91440" bIns="91440" anchor="ctr"/>
          <a:lstStyle>
            <a:lvl1pPr marL="0" indent="0">
              <a:lnSpc>
                <a:spcPct val="90000"/>
              </a:lnSpc>
              <a:buNone/>
              <a:defRPr sz="1500" b="0" baseline="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80804" y="1517523"/>
            <a:ext cx="5815195" cy="4110352"/>
          </a:xfrm>
          <a:ln w="12700">
            <a:noFill/>
          </a:ln>
        </p:spPr>
        <p:txBody>
          <a:bodyPr tIns="45720" bIns="91440"/>
          <a:lstStyle>
            <a:lvl1pPr marL="170252" indent="-170252">
              <a:lnSpc>
                <a:spcPct val="90000"/>
              </a:lnSpc>
              <a:buFont typeface="Century Gothic" panose="020B0502020202020204" pitchFamily="34" charset="0"/>
              <a:buChar char="•"/>
              <a:defRPr sz="1351"/>
            </a:lvl1pPr>
            <a:lvl2pPr marL="427413" indent="-169061">
              <a:lnSpc>
                <a:spcPct val="90000"/>
              </a:lnSpc>
              <a:buSzPct val="90000"/>
              <a:buFont typeface="Century Gothic" panose="020B0502020202020204" pitchFamily="34" charset="0"/>
              <a:buChar char="–"/>
              <a:defRPr sz="1200"/>
            </a:lvl2pPr>
            <a:lvl3pPr marL="645287" indent="-129771">
              <a:lnSpc>
                <a:spcPct val="90000"/>
              </a:lnSpc>
              <a:buFont typeface="Century Gothic" panose="020B0502020202020204" pitchFamily="34" charset="0"/>
              <a:buChar char="•"/>
              <a:defRPr sz="1051"/>
            </a:lvl3pPr>
            <a:lvl4pPr marL="858399" indent="-129771">
              <a:lnSpc>
                <a:spcPct val="90000"/>
              </a:lnSpc>
              <a:buSzPct val="90000"/>
              <a:buFont typeface="Century Gothic" panose="020B0502020202020204" pitchFamily="34" charset="0"/>
              <a:buChar char="–"/>
              <a:defRPr sz="900"/>
            </a:lvl4pPr>
            <a:lvl5pPr marL="1111988" indent="-166680">
              <a:lnSpc>
                <a:spcPct val="90000"/>
              </a:lnSpc>
              <a:buFont typeface="Arial" panose="020B0604020202020204" pitchFamily="34" charset="0"/>
              <a:buChar char="•"/>
              <a:defRPr sz="1051"/>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6357347" y="966165"/>
            <a:ext cx="5811876" cy="457200"/>
          </a:xfrm>
          <a:noFill/>
          <a:ln w="12700">
            <a:noFill/>
          </a:ln>
        </p:spPr>
        <p:txBody>
          <a:bodyPr tIns="91440" bIns="91440" anchor="ctr"/>
          <a:lstStyle>
            <a:lvl1pPr marL="0" indent="0">
              <a:lnSpc>
                <a:spcPct val="90000"/>
              </a:lnSpc>
              <a:buNone/>
              <a:defRPr sz="1500" b="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6357347" y="1517523"/>
            <a:ext cx="5811876" cy="4110352"/>
          </a:xfrm>
          <a:ln w="12700">
            <a:noFill/>
          </a:ln>
        </p:spPr>
        <p:txBody>
          <a:bodyPr tIns="45720" bIns="91440"/>
          <a:lstStyle>
            <a:lvl1pPr marL="170252" indent="-170252">
              <a:lnSpc>
                <a:spcPct val="90000"/>
              </a:lnSpc>
              <a:buFont typeface="Century Gothic" panose="020B0502020202020204" pitchFamily="34" charset="0"/>
              <a:buChar char="•"/>
              <a:defRPr sz="1351"/>
            </a:lvl1pPr>
            <a:lvl2pPr marL="427413" indent="-169061">
              <a:lnSpc>
                <a:spcPct val="90000"/>
              </a:lnSpc>
              <a:buSzPct val="90000"/>
              <a:buFont typeface="Century Gothic" panose="020B0502020202020204" pitchFamily="34" charset="0"/>
              <a:buChar char="–"/>
              <a:defRPr sz="1200"/>
            </a:lvl2pPr>
            <a:lvl3pPr marL="645287" indent="-129771">
              <a:lnSpc>
                <a:spcPct val="90000"/>
              </a:lnSpc>
              <a:buFont typeface="Century Gothic" panose="020B0502020202020204" pitchFamily="34" charset="0"/>
              <a:buChar char="•"/>
              <a:defRPr sz="1051"/>
            </a:lvl3pPr>
            <a:lvl4pPr marL="858399" indent="-129771">
              <a:lnSpc>
                <a:spcPct val="90000"/>
              </a:lnSpc>
              <a:buSzPct val="90000"/>
              <a:buFont typeface="Century Gothic" panose="020B0502020202020204" pitchFamily="34" charset="0"/>
              <a:buChar char="–"/>
              <a:defRPr sz="900"/>
            </a:lvl4pPr>
            <a:lvl5pPr marL="1111988" indent="-166680">
              <a:lnSpc>
                <a:spcPct val="90000"/>
              </a:lnSpc>
              <a:defRPr lang="en-US" sz="1051"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1773669" y="32005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1773669" y="400523"/>
            <a:ext cx="10332720" cy="341632"/>
          </a:xfrm>
        </p:spPr>
        <p:txBody>
          <a:bodyPr anchor="ctr"/>
          <a:lstStyle>
            <a:lvl1pPr>
              <a:lnSpc>
                <a:spcPct val="90000"/>
              </a:lnSpc>
              <a:defRPr sz="18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p:nvSpPr>
        <p:spPr>
          <a:xfrm>
            <a:off x="0" y="32005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p:nvSpPr>
        <p:spPr>
          <a:xfrm>
            <a:off x="274326" y="32005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p:nvSpPr>
        <p:spPr>
          <a:xfrm>
            <a:off x="8011069" y="6546080"/>
            <a:ext cx="3860800" cy="182562"/>
          </a:xfrm>
          <a:prstGeom prst="rect">
            <a:avLst/>
          </a:prstGeom>
          <a:ln/>
        </p:spPr>
        <p:txBody>
          <a:bodyPr anchor="ctr"/>
          <a:lstStyle/>
          <a:p>
            <a:pPr algn="r">
              <a:lnSpc>
                <a:spcPct val="90000"/>
              </a:lnSpc>
            </a:pPr>
            <a:r>
              <a:rPr lang="en-US" sz="751" dirty="0">
                <a:solidFill>
                  <a:srgbClr val="BFBFBF"/>
                </a:solidFill>
                <a:latin typeface="+mn-lt"/>
                <a:cs typeface="Arial" pitchFamily="34" charset="0"/>
              </a:rPr>
              <a:t> </a:t>
            </a:r>
          </a:p>
        </p:txBody>
      </p:sp>
    </p:spTree>
    <p:extLst>
      <p:ext uri="{BB962C8B-B14F-4D97-AF65-F5344CB8AC3E}">
        <p14:creationId xmlns:p14="http://schemas.microsoft.com/office/powerpoint/2010/main" val="549035881"/>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2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p:nvSpPr>
        <p:spPr>
          <a:xfrm>
            <a:off x="274321" y="1435559"/>
            <a:ext cx="3868139"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p:nvSpPr>
        <p:spPr>
          <a:xfrm>
            <a:off x="4299091" y="1435559"/>
            <a:ext cx="3867912"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p:nvSpPr>
        <p:spPr>
          <a:xfrm>
            <a:off x="8323861" y="1435559"/>
            <a:ext cx="3868139" cy="5224413"/>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p:nvSpPr>
        <p:spPr>
          <a:xfrm>
            <a:off x="274326" y="948037"/>
            <a:ext cx="3866759"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p:nvSpPr>
        <p:spPr>
          <a:xfrm>
            <a:off x="4299089" y="948037"/>
            <a:ext cx="3867912"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p:nvSpPr>
        <p:spPr>
          <a:xfrm>
            <a:off x="8323861" y="948037"/>
            <a:ext cx="3885931"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78000" y="966165"/>
            <a:ext cx="3833880" cy="457200"/>
          </a:xfrm>
          <a:noFill/>
          <a:ln w="12700">
            <a:noFill/>
          </a:ln>
        </p:spPr>
        <p:txBody>
          <a:bodyPr tIns="91440" bIns="91440" anchor="ctr"/>
          <a:lstStyle>
            <a:lvl1pPr marL="0" indent="0">
              <a:lnSpc>
                <a:spcPct val="90000"/>
              </a:lnSpc>
              <a:buNone/>
              <a:defRPr sz="1500" b="0" baseline="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83464" y="1517904"/>
            <a:ext cx="3833880" cy="4110352"/>
          </a:xfrm>
          <a:ln w="12700">
            <a:noFill/>
          </a:ln>
        </p:spPr>
        <p:txBody>
          <a:bodyPr tIns="45720" bIns="91440"/>
          <a:lstStyle>
            <a:lvl1pPr marL="170252" indent="-170252">
              <a:lnSpc>
                <a:spcPct val="90000"/>
              </a:lnSpc>
              <a:buFont typeface="Century Gothic" panose="020B0502020202020204" pitchFamily="34" charset="0"/>
              <a:buChar char="•"/>
              <a:defRPr sz="1351"/>
            </a:lvl1pPr>
            <a:lvl2pPr marL="427413" indent="-169061">
              <a:lnSpc>
                <a:spcPct val="90000"/>
              </a:lnSpc>
              <a:buSzPct val="90000"/>
              <a:buFont typeface="Century Gothic" panose="020B0502020202020204" pitchFamily="34" charset="0"/>
              <a:buChar char="–"/>
              <a:defRPr sz="1200"/>
            </a:lvl2pPr>
            <a:lvl3pPr marL="645287" indent="-129771">
              <a:lnSpc>
                <a:spcPct val="90000"/>
              </a:lnSpc>
              <a:buFont typeface="Century Gothic" panose="020B0502020202020204" pitchFamily="34" charset="0"/>
              <a:buChar char="•"/>
              <a:defRPr sz="1051"/>
            </a:lvl3pPr>
            <a:lvl4pPr marL="858399" indent="-129771">
              <a:lnSpc>
                <a:spcPct val="90000"/>
              </a:lnSpc>
              <a:buSzPct val="90000"/>
              <a:buFont typeface="Century Gothic" panose="020B0502020202020204" pitchFamily="34" charset="0"/>
              <a:buChar char="–"/>
              <a:defRPr sz="900"/>
            </a:lvl4pPr>
            <a:lvl5pPr marL="1111988" indent="-166680">
              <a:lnSpc>
                <a:spcPct val="90000"/>
              </a:lnSpc>
              <a:buFont typeface="Arial" panose="020B0604020202020204" pitchFamily="34" charset="0"/>
              <a:buChar char="•"/>
              <a:defRPr sz="1051"/>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4312019" y="966165"/>
            <a:ext cx="3831692" cy="457200"/>
          </a:xfrm>
          <a:noFill/>
          <a:ln w="12700">
            <a:noFill/>
          </a:ln>
        </p:spPr>
        <p:txBody>
          <a:bodyPr tIns="91440" bIns="91440" anchor="ctr"/>
          <a:lstStyle>
            <a:lvl1pPr marL="0" indent="0">
              <a:lnSpc>
                <a:spcPct val="90000"/>
              </a:lnSpc>
              <a:buNone/>
              <a:defRPr sz="1500" b="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4319831" y="1517904"/>
            <a:ext cx="3831692" cy="4110352"/>
          </a:xfrm>
          <a:ln w="12700">
            <a:noFill/>
          </a:ln>
        </p:spPr>
        <p:txBody>
          <a:bodyPr tIns="45720" bIns="91440"/>
          <a:lstStyle>
            <a:lvl1pPr marL="170252" indent="-170252">
              <a:lnSpc>
                <a:spcPct val="90000"/>
              </a:lnSpc>
              <a:buFont typeface="Century Gothic" panose="020B0502020202020204" pitchFamily="34" charset="0"/>
              <a:buChar char="•"/>
              <a:defRPr sz="1351"/>
            </a:lvl1pPr>
            <a:lvl2pPr marL="427413" indent="-169061">
              <a:lnSpc>
                <a:spcPct val="90000"/>
              </a:lnSpc>
              <a:buSzPct val="90000"/>
              <a:buFont typeface="Century Gothic" panose="020B0502020202020204" pitchFamily="34" charset="0"/>
              <a:buChar char="–"/>
              <a:defRPr sz="1200"/>
            </a:lvl2pPr>
            <a:lvl3pPr marL="645287" indent="-129771">
              <a:lnSpc>
                <a:spcPct val="90000"/>
              </a:lnSpc>
              <a:buFont typeface="Century Gothic" panose="020B0502020202020204" pitchFamily="34" charset="0"/>
              <a:buChar char="•"/>
              <a:defRPr sz="1051"/>
            </a:lvl3pPr>
            <a:lvl4pPr marL="858399" indent="-129771">
              <a:lnSpc>
                <a:spcPct val="90000"/>
              </a:lnSpc>
              <a:buSzPct val="90000"/>
              <a:buFont typeface="Century Gothic" panose="020B0502020202020204" pitchFamily="34" charset="0"/>
              <a:buChar char="–"/>
              <a:defRPr sz="900"/>
            </a:lvl4pPr>
            <a:lvl5pPr marL="1111988" indent="-166680">
              <a:lnSpc>
                <a:spcPct val="90000"/>
              </a:lnSpc>
              <a:defRPr lang="en-US" sz="1051"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8337941" y="966165"/>
            <a:ext cx="3797323" cy="457200"/>
          </a:xfrm>
          <a:noFill/>
          <a:ln w="12700">
            <a:noFill/>
          </a:ln>
        </p:spPr>
        <p:txBody>
          <a:bodyPr tIns="91440" bIns="91440" anchor="ctr"/>
          <a:lstStyle>
            <a:lvl1pPr marL="0" indent="0">
              <a:lnSpc>
                <a:spcPct val="90000"/>
              </a:lnSpc>
              <a:buNone/>
              <a:defRPr sz="1500" b="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8345757" y="1517904"/>
            <a:ext cx="3797323" cy="4110352"/>
          </a:xfrm>
          <a:ln w="12700">
            <a:noFill/>
          </a:ln>
        </p:spPr>
        <p:txBody>
          <a:bodyPr tIns="45720" bIns="91440"/>
          <a:lstStyle>
            <a:lvl1pPr marL="170252" indent="-170252">
              <a:lnSpc>
                <a:spcPct val="90000"/>
              </a:lnSpc>
              <a:defRPr sz="1351"/>
            </a:lvl1pPr>
            <a:lvl2pPr marL="427413" indent="-169061">
              <a:lnSpc>
                <a:spcPct val="90000"/>
              </a:lnSpc>
              <a:buSzPct val="90000"/>
              <a:buFont typeface="Century Gothic" panose="020B0502020202020204" pitchFamily="34" charset="0"/>
              <a:buChar char="–"/>
              <a:defRPr sz="1200"/>
            </a:lvl2pPr>
            <a:lvl3pPr marL="645287" indent="-129771">
              <a:lnSpc>
                <a:spcPct val="90000"/>
              </a:lnSpc>
              <a:buFont typeface="Century Gothic" panose="020B0502020202020204" pitchFamily="34" charset="0"/>
              <a:buChar char="•"/>
              <a:defRPr sz="1051"/>
            </a:lvl3pPr>
            <a:lvl4pPr marL="858399" indent="-129771">
              <a:lnSpc>
                <a:spcPct val="90000"/>
              </a:lnSpc>
              <a:buSzPct val="90000"/>
              <a:buFont typeface="Century Gothic" panose="020B0502020202020204" pitchFamily="34" charset="0"/>
              <a:buChar char="–"/>
              <a:defRPr sz="900"/>
            </a:lvl4pPr>
            <a:lvl5pPr marL="1111988" indent="-166680">
              <a:lnSpc>
                <a:spcPct val="90000"/>
              </a:lnSpc>
              <a:defRPr lang="en-US" sz="1051"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1773669" y="32005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1773936" y="405258"/>
            <a:ext cx="10332720" cy="341632"/>
          </a:xfrm>
        </p:spPr>
        <p:txBody>
          <a:bodyPr anchor="ctr"/>
          <a:lstStyle>
            <a:lvl1pPr>
              <a:lnSpc>
                <a:spcPct val="90000"/>
              </a:lnSpc>
              <a:defRPr sz="18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p:nvSpPr>
        <p:spPr>
          <a:xfrm>
            <a:off x="0" y="32005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p:nvSpPr>
        <p:spPr>
          <a:xfrm>
            <a:off x="274326" y="32005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456244"/>
            <a:ext cx="1088136" cy="261860"/>
          </a:xfrm>
          <a:prstGeom prst="rect">
            <a:avLst/>
          </a:prstGeom>
        </p:spPr>
      </p:pic>
      <p:sp>
        <p:nvSpPr>
          <p:cNvPr id="26" name="Rectangle 256">
            <a:extLst>
              <a:ext uri="{FF2B5EF4-FFF2-40B4-BE49-F238E27FC236}">
                <a16:creationId xmlns:a16="http://schemas.microsoft.com/office/drawing/2014/main" id="{7312AC61-61BF-4F96-99DC-555BD73A05FA}"/>
              </a:ext>
            </a:extLst>
          </p:cNvPr>
          <p:cNvSpPr txBox="1">
            <a:spLocks noChangeArrowheads="1"/>
          </p:cNvSpPr>
          <p:nvPr/>
        </p:nvSpPr>
        <p:spPr>
          <a:xfrm>
            <a:off x="8011069" y="6546080"/>
            <a:ext cx="3860800" cy="182562"/>
          </a:xfrm>
          <a:prstGeom prst="rect">
            <a:avLst/>
          </a:prstGeom>
          <a:ln/>
        </p:spPr>
        <p:txBody>
          <a:bodyPr anchor="ctr"/>
          <a:lstStyle/>
          <a:p>
            <a:pPr algn="r">
              <a:lnSpc>
                <a:spcPct val="90000"/>
              </a:lnSpc>
            </a:pPr>
            <a:r>
              <a:rPr lang="en-US" sz="751" dirty="0">
                <a:solidFill>
                  <a:srgbClr val="BFBFBF"/>
                </a:solidFill>
                <a:latin typeface="+mn-lt"/>
                <a:cs typeface="Arial" pitchFamily="34" charset="0"/>
              </a:rPr>
              <a:t> </a:t>
            </a:r>
          </a:p>
        </p:txBody>
      </p:sp>
    </p:spTree>
    <p:extLst>
      <p:ext uri="{BB962C8B-B14F-4D97-AF65-F5344CB8AC3E}">
        <p14:creationId xmlns:p14="http://schemas.microsoft.com/office/powerpoint/2010/main" val="1443067323"/>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4_3 section science highlight">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D431D86-B4F2-4178-9479-C223044E67E1}"/>
              </a:ext>
            </a:extLst>
          </p:cNvPr>
          <p:cNvSpPr/>
          <p:nvPr/>
        </p:nvSpPr>
        <p:spPr>
          <a:xfrm>
            <a:off x="274327"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p:ph type="body" idx="1"/>
          </p:nvPr>
        </p:nvSpPr>
        <p:spPr>
          <a:xfrm>
            <a:off x="278819" y="966459"/>
            <a:ext cx="2881524" cy="457200"/>
          </a:xfrm>
          <a:noFill/>
          <a:ln w="12700">
            <a:noFill/>
          </a:ln>
        </p:spPr>
        <p:txBody>
          <a:bodyPr lIns="91440" tIns="45720" rIns="91440" bIns="45720" anchor="ctr"/>
          <a:lstStyle>
            <a:lvl1pPr marL="0" indent="0">
              <a:lnSpc>
                <a:spcPct val="90000"/>
              </a:lnSpc>
              <a:buNone/>
              <a:defRPr sz="1500" b="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38" name="Rectangle 37">
            <a:extLst>
              <a:ext uri="{FF2B5EF4-FFF2-40B4-BE49-F238E27FC236}">
                <a16:creationId xmlns:a16="http://schemas.microsoft.com/office/drawing/2014/main" id="{1DC80716-D7F2-40BD-B894-87B7C5521D93}"/>
              </a:ext>
            </a:extLst>
          </p:cNvPr>
          <p:cNvSpPr/>
          <p:nvPr/>
        </p:nvSpPr>
        <p:spPr>
          <a:xfrm>
            <a:off x="274326"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p:nvSpPr>
        <p:spPr>
          <a:xfrm>
            <a:off x="3288617"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p:nvSpPr>
        <p:spPr>
          <a:xfrm>
            <a:off x="3288612" y="948037"/>
            <a:ext cx="2874805"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p:nvSpPr>
        <p:spPr>
          <a:xfrm>
            <a:off x="6302907"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p:nvSpPr>
        <p:spPr>
          <a:xfrm>
            <a:off x="6302907"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p:nvSpPr>
        <p:spPr>
          <a:xfrm>
            <a:off x="9317199" y="1434925"/>
            <a:ext cx="2874807" cy="5201594"/>
          </a:xfrm>
          <a:prstGeom prst="rect">
            <a:avLst/>
          </a:prstGeom>
          <a:gradFill flip="none" rotWithShape="1">
            <a:gsLst>
              <a:gs pos="52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p:nvSpPr>
        <p:spPr>
          <a:xfrm>
            <a:off x="9317199" y="948037"/>
            <a:ext cx="2874807" cy="486888"/>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83464" y="1517904"/>
            <a:ext cx="2843784" cy="5010912"/>
          </a:xfrm>
          <a:ln w="12700">
            <a:noFill/>
          </a:ln>
        </p:spPr>
        <p:txBody>
          <a:bodyPr tIns="45720" bIns="91440"/>
          <a:lstStyle>
            <a:lvl1pPr marL="170252" indent="-170252">
              <a:lnSpc>
                <a:spcPct val="90000"/>
              </a:lnSpc>
              <a:buFont typeface="Century Gothic" panose="020B0502020202020204" pitchFamily="34" charset="0"/>
              <a:buChar char="•"/>
              <a:defRPr sz="1351"/>
            </a:lvl1pPr>
            <a:lvl2pPr marL="427413" indent="-169061">
              <a:lnSpc>
                <a:spcPct val="90000"/>
              </a:lnSpc>
              <a:buSzPct val="90000"/>
              <a:buFont typeface="Century Gothic" panose="020B0502020202020204" pitchFamily="34" charset="0"/>
              <a:buChar char="–"/>
              <a:defRPr sz="1200"/>
            </a:lvl2pPr>
            <a:lvl3pPr marL="685766" indent="-170252">
              <a:lnSpc>
                <a:spcPct val="90000"/>
              </a:lnSpc>
              <a:buFont typeface="Century Gothic" panose="020B0502020202020204" pitchFamily="34" charset="0"/>
              <a:buChar char="•"/>
              <a:tabLst/>
              <a:defRPr sz="1051"/>
            </a:lvl3pPr>
            <a:lvl4pPr marL="858399" indent="-129771">
              <a:lnSpc>
                <a:spcPct val="90000"/>
              </a:lnSpc>
              <a:buSzPct val="90000"/>
              <a:buFont typeface="Century Gothic" panose="020B0502020202020204" pitchFamily="34" charset="0"/>
              <a:buChar char="–"/>
              <a:defRPr sz="900"/>
            </a:lvl4pPr>
            <a:lvl5pPr marL="1111988" indent="-166680">
              <a:lnSpc>
                <a:spcPct val="90000"/>
              </a:lnSpc>
              <a:buFont typeface="Arial" panose="020B0604020202020204" pitchFamily="34" charset="0"/>
              <a:buChar char="•"/>
              <a:defRPr sz="1051"/>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p:ph type="body" sz="quarter" idx="3"/>
          </p:nvPr>
        </p:nvSpPr>
        <p:spPr>
          <a:xfrm>
            <a:off x="3283919" y="969264"/>
            <a:ext cx="2881524" cy="457200"/>
          </a:xfrm>
          <a:noFill/>
          <a:ln w="12700">
            <a:noFill/>
          </a:ln>
        </p:spPr>
        <p:txBody>
          <a:bodyPr lIns="91440" tIns="45720" rIns="91440" bIns="45720" anchor="ctr"/>
          <a:lstStyle>
            <a:lvl1pPr marL="0" indent="0">
              <a:lnSpc>
                <a:spcPct val="90000"/>
              </a:lnSpc>
              <a:buNone/>
              <a:defRPr sz="1500" b="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3305379" y="1517904"/>
            <a:ext cx="2843784" cy="5010912"/>
          </a:xfrm>
          <a:ln w="12700">
            <a:noFill/>
          </a:ln>
        </p:spPr>
        <p:txBody>
          <a:bodyPr tIns="45720" bIns="91440"/>
          <a:lstStyle>
            <a:lvl1pPr marL="170252" indent="-170252">
              <a:lnSpc>
                <a:spcPct val="90000"/>
              </a:lnSpc>
              <a:buFont typeface="Century Gothic" panose="020B0502020202020204" pitchFamily="34" charset="0"/>
              <a:buChar char="•"/>
              <a:defRPr sz="1351"/>
            </a:lvl1pPr>
            <a:lvl2pPr marL="472655" indent="-214303">
              <a:lnSpc>
                <a:spcPct val="90000"/>
              </a:lnSpc>
              <a:buSzPct val="90000"/>
              <a:buFont typeface="Century Gothic" panose="020B0502020202020204" pitchFamily="34" charset="0"/>
              <a:buChar char="–"/>
              <a:defRPr lang="en-US" sz="1200" kern="1200" dirty="0">
                <a:solidFill>
                  <a:schemeClr val="tx1"/>
                </a:solidFill>
                <a:latin typeface="Century Gothic" panose="020B0502020202020204" pitchFamily="34" charset="0"/>
                <a:ea typeface="+mn-ea"/>
                <a:cs typeface="+mn-cs"/>
              </a:defRPr>
            </a:lvl2pPr>
            <a:lvl3pPr marL="729816" indent="-214303">
              <a:lnSpc>
                <a:spcPct val="90000"/>
              </a:lnSpc>
              <a:buFont typeface="Century Gothic" panose="020B0502020202020204" pitchFamily="34" charset="0"/>
              <a:buChar char="•"/>
              <a:defRPr lang="en-US" sz="1051" kern="1200" dirty="0">
                <a:solidFill>
                  <a:schemeClr val="tx1"/>
                </a:solidFill>
                <a:latin typeface="Century Gothic" panose="020B0502020202020204" pitchFamily="34" charset="0"/>
                <a:ea typeface="+mn-ea"/>
                <a:cs typeface="+mn-cs"/>
              </a:defRPr>
            </a:lvl3pPr>
            <a:lvl4pPr>
              <a:lnSpc>
                <a:spcPct val="90000"/>
              </a:lnSpc>
              <a:defRPr sz="900"/>
            </a:lvl4pPr>
            <a:lvl5pPr marL="1111988" indent="-166680">
              <a:lnSpc>
                <a:spcPct val="90000"/>
              </a:lnSpc>
              <a:defRPr lang="en-US" sz="1051"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p:ph type="body" sz="quarter" idx="10"/>
          </p:nvPr>
        </p:nvSpPr>
        <p:spPr>
          <a:xfrm>
            <a:off x="6304925" y="969264"/>
            <a:ext cx="2868091" cy="457200"/>
          </a:xfrm>
          <a:noFill/>
          <a:ln w="12700">
            <a:noFill/>
          </a:ln>
        </p:spPr>
        <p:txBody>
          <a:bodyPr lIns="91440" tIns="45720" rIns="91440" bIns="45720" anchor="ctr"/>
          <a:lstStyle>
            <a:lvl1pPr marL="0" indent="0">
              <a:lnSpc>
                <a:spcPct val="90000"/>
              </a:lnSpc>
              <a:buNone/>
              <a:defRPr sz="1500" b="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6312952" y="1517904"/>
            <a:ext cx="2843784" cy="5010912"/>
          </a:xfrm>
          <a:ln w="12700">
            <a:noFill/>
          </a:ln>
        </p:spPr>
        <p:txBody>
          <a:bodyPr tIns="45720" bIns="91440"/>
          <a:lstStyle>
            <a:lvl1pPr marL="170252" indent="-170252">
              <a:lnSpc>
                <a:spcPct val="90000"/>
              </a:lnSpc>
              <a:buFont typeface="Century Gothic" panose="020B0502020202020204" pitchFamily="34" charset="0"/>
              <a:buChar char="•"/>
              <a:defRPr sz="1351"/>
            </a:lvl1pPr>
            <a:lvl2pPr marL="472655" indent="-214303">
              <a:lnSpc>
                <a:spcPct val="90000"/>
              </a:lnSpc>
              <a:buSzPct val="90000"/>
              <a:buFont typeface="Century Gothic" panose="020B0502020202020204" pitchFamily="34" charset="0"/>
              <a:buChar char="–"/>
              <a:defRPr lang="en-US" sz="1200" kern="1200" dirty="0">
                <a:solidFill>
                  <a:schemeClr val="tx1"/>
                </a:solidFill>
                <a:latin typeface="Century Gothic" panose="020B0502020202020204" pitchFamily="34" charset="0"/>
                <a:ea typeface="+mn-ea"/>
                <a:cs typeface="+mn-cs"/>
              </a:defRPr>
            </a:lvl2pPr>
            <a:lvl3pPr marL="729816" indent="-214303">
              <a:lnSpc>
                <a:spcPct val="90000"/>
              </a:lnSpc>
              <a:buFont typeface="Century Gothic" panose="020B0502020202020204" pitchFamily="34" charset="0"/>
              <a:buChar char="•"/>
              <a:defRPr lang="en-US" sz="1051" kern="1200" dirty="0">
                <a:solidFill>
                  <a:schemeClr val="tx1"/>
                </a:solidFill>
                <a:latin typeface="Century Gothic" panose="020B0502020202020204" pitchFamily="34" charset="0"/>
                <a:ea typeface="+mn-ea"/>
                <a:cs typeface="+mn-cs"/>
              </a:defRPr>
            </a:lvl3pPr>
            <a:lvl4pPr marL="858399" indent="-129771">
              <a:lnSpc>
                <a:spcPct val="90000"/>
              </a:lnSpc>
              <a:buSzPct val="90000"/>
              <a:buFont typeface="Century Gothic" panose="020B0502020202020204" pitchFamily="34" charset="0"/>
              <a:buChar char="–"/>
              <a:defRPr sz="900"/>
            </a:lvl4pPr>
            <a:lvl5pPr marL="1111988" indent="-166680">
              <a:lnSpc>
                <a:spcPct val="90000"/>
              </a:lnSpc>
              <a:defRPr lang="en-US" sz="1051"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p:nvSpPr>
        <p:spPr>
          <a:xfrm>
            <a:off x="1773669" y="320050"/>
            <a:ext cx="10418331"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p:ph type="title"/>
          </p:nvPr>
        </p:nvSpPr>
        <p:spPr>
          <a:xfrm>
            <a:off x="1773669" y="405258"/>
            <a:ext cx="10332720" cy="341632"/>
          </a:xfrm>
        </p:spPr>
        <p:txBody>
          <a:bodyPr anchor="ctr"/>
          <a:lstStyle>
            <a:lvl1pPr>
              <a:lnSpc>
                <a:spcPct val="90000"/>
              </a:lnSpc>
              <a:defRPr sz="1800" b="0">
                <a:solidFill>
                  <a:schemeClr val="tx1"/>
                </a:solidFill>
                <a:latin typeface="Century Gothic" panose="020B0502020202020204" pitchFamily="34" charset="0"/>
              </a:defRPr>
            </a:lvl1pPr>
          </a:lstStyle>
          <a:p>
            <a:r>
              <a:rPr lang="en-US"/>
              <a:t>Click to edit Master title style</a:t>
            </a:r>
            <a:endParaRPr lang="en-US" dirty="0"/>
          </a:p>
        </p:txBody>
      </p:sp>
      <p:sp>
        <p:nvSpPr>
          <p:cNvPr id="23" name="Rectangle 22">
            <a:extLst>
              <a:ext uri="{FF2B5EF4-FFF2-40B4-BE49-F238E27FC236}">
                <a16:creationId xmlns:a16="http://schemas.microsoft.com/office/drawing/2014/main" id="{8E38BD24-68BF-4642-BFC4-180B70D413B8}"/>
              </a:ext>
            </a:extLst>
          </p:cNvPr>
          <p:cNvSpPr/>
          <p:nvPr/>
        </p:nvSpPr>
        <p:spPr>
          <a:xfrm>
            <a:off x="0" y="32005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p:nvSpPr>
        <p:spPr>
          <a:xfrm>
            <a:off x="274326" y="32005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25" name="Picture 24">
            <a:extLst>
              <a:ext uri="{FF2B5EF4-FFF2-40B4-BE49-F238E27FC236}">
                <a16:creationId xmlns:a16="http://schemas.microsoft.com/office/drawing/2014/main" id="{03BD6692-283A-4A7F-AE4C-0175D48F79AB}"/>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456244"/>
            <a:ext cx="1088136" cy="261860"/>
          </a:xfrm>
          <a:prstGeom prst="rect">
            <a:avLst/>
          </a:prstGeom>
        </p:spPr>
      </p:pic>
      <p:sp>
        <p:nvSpPr>
          <p:cNvPr id="29" name="Text Placeholder 4">
            <a:extLst>
              <a:ext uri="{FF2B5EF4-FFF2-40B4-BE49-F238E27FC236}">
                <a16:creationId xmlns:a16="http://schemas.microsoft.com/office/drawing/2014/main" id="{757D323C-D2DD-42C4-81D6-6224EE035EE4}"/>
              </a:ext>
            </a:extLst>
          </p:cNvPr>
          <p:cNvSpPr>
            <a:spLocks noGrp="1"/>
          </p:cNvSpPr>
          <p:nvPr>
            <p:ph type="body" sz="quarter" idx="12"/>
          </p:nvPr>
        </p:nvSpPr>
        <p:spPr>
          <a:xfrm>
            <a:off x="9312503" y="969264"/>
            <a:ext cx="2879503" cy="457200"/>
          </a:xfrm>
          <a:noFill/>
          <a:ln w="12700">
            <a:noFill/>
          </a:ln>
        </p:spPr>
        <p:txBody>
          <a:bodyPr lIns="91440" tIns="45720" rIns="91440" bIns="45720" anchor="ctr"/>
          <a:lstStyle>
            <a:lvl1pPr marL="0" indent="0">
              <a:lnSpc>
                <a:spcPct val="90000"/>
              </a:lnSpc>
              <a:buNone/>
              <a:defRPr sz="1500" b="0">
                <a:solidFill>
                  <a:schemeClr val="bg1"/>
                </a:solidFill>
              </a:defRPr>
            </a:lvl1pPr>
            <a:lvl2pPr marL="342882" indent="0">
              <a:buNone/>
              <a:defRPr sz="1500" b="1"/>
            </a:lvl2pPr>
            <a:lvl3pPr marL="685766" indent="0">
              <a:buNone/>
              <a:defRPr sz="1351" b="1"/>
            </a:lvl3pPr>
            <a:lvl4pPr marL="1028649" indent="0">
              <a:buNone/>
              <a:defRPr sz="1200" b="1"/>
            </a:lvl4pPr>
            <a:lvl5pPr marL="1371532" indent="0">
              <a:buNone/>
              <a:defRPr sz="1200" b="1"/>
            </a:lvl5pPr>
            <a:lvl6pPr marL="1714414" indent="0">
              <a:buNone/>
              <a:defRPr sz="1200" b="1"/>
            </a:lvl6pPr>
            <a:lvl7pPr marL="2057298" indent="0">
              <a:buNone/>
              <a:defRPr sz="1200" b="1"/>
            </a:lvl7pPr>
            <a:lvl8pPr marL="2400180" indent="0">
              <a:buNone/>
              <a:defRPr sz="1200" b="1"/>
            </a:lvl8pPr>
            <a:lvl9pPr marL="2743062" indent="0">
              <a:buNone/>
              <a:defRPr sz="12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p:ph sz="quarter" idx="13"/>
          </p:nvPr>
        </p:nvSpPr>
        <p:spPr>
          <a:xfrm>
            <a:off x="9331939" y="1517904"/>
            <a:ext cx="2843784" cy="5010912"/>
          </a:xfrm>
          <a:ln w="12700">
            <a:noFill/>
          </a:ln>
        </p:spPr>
        <p:txBody>
          <a:bodyPr tIns="45720" bIns="91440"/>
          <a:lstStyle>
            <a:lvl1pPr marL="170252" indent="-170252">
              <a:lnSpc>
                <a:spcPct val="90000"/>
              </a:lnSpc>
              <a:buFont typeface="Century Gothic" panose="020B0502020202020204" pitchFamily="34" charset="0"/>
              <a:buChar char="•"/>
              <a:defRPr sz="1351"/>
            </a:lvl1pPr>
            <a:lvl2pPr marL="472655" indent="-214303">
              <a:lnSpc>
                <a:spcPct val="90000"/>
              </a:lnSpc>
              <a:buSzPct val="90000"/>
              <a:buFont typeface="Century Gothic" panose="020B0502020202020204" pitchFamily="34" charset="0"/>
              <a:buChar char="–"/>
              <a:defRPr lang="en-US" sz="1200" kern="1200" dirty="0">
                <a:solidFill>
                  <a:schemeClr val="tx1"/>
                </a:solidFill>
                <a:latin typeface="Century Gothic" panose="020B0502020202020204" pitchFamily="34" charset="0"/>
                <a:ea typeface="+mn-ea"/>
                <a:cs typeface="+mn-cs"/>
              </a:defRPr>
            </a:lvl2pPr>
            <a:lvl3pPr marL="729816" indent="-214303">
              <a:lnSpc>
                <a:spcPct val="90000"/>
              </a:lnSpc>
              <a:buFont typeface="Century Gothic" panose="020B0502020202020204" pitchFamily="34" charset="0"/>
              <a:buChar char="•"/>
              <a:defRPr lang="en-US" sz="1051" kern="1200" dirty="0">
                <a:solidFill>
                  <a:schemeClr val="tx1"/>
                </a:solidFill>
                <a:latin typeface="Century Gothic" panose="020B0502020202020204" pitchFamily="34" charset="0"/>
                <a:ea typeface="+mn-ea"/>
                <a:cs typeface="+mn-cs"/>
              </a:defRPr>
            </a:lvl3pPr>
            <a:lvl4pPr marL="858399" indent="-129771">
              <a:lnSpc>
                <a:spcPct val="90000"/>
              </a:lnSpc>
              <a:buSzPct val="90000"/>
              <a:buFont typeface="Century Gothic" panose="020B0502020202020204" pitchFamily="34" charset="0"/>
              <a:buChar char="–"/>
              <a:defRPr sz="900"/>
            </a:lvl4pPr>
            <a:lvl5pPr marL="1111988" indent="-166680">
              <a:lnSpc>
                <a:spcPct val="90000"/>
              </a:lnSpc>
              <a:defRPr lang="en-US" sz="1051"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056758536"/>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Dk green picture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39" y="1083755"/>
            <a:ext cx="5486764" cy="4219290"/>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p:nvSpPr>
        <p:spPr>
          <a:xfrm>
            <a:off x="274320" y="1079002"/>
            <a:ext cx="5821680" cy="4221671"/>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2" name="Title 1"/>
          <p:cNvSpPr>
            <a:spLocks noGrp="1"/>
          </p:cNvSpPr>
          <p:nvPr>
            <p:ph type="title" hasCustomPrompt="1"/>
          </p:nvPr>
        </p:nvSpPr>
        <p:spPr>
          <a:xfrm>
            <a:off x="388080" y="1275791"/>
            <a:ext cx="5537405" cy="757130"/>
          </a:xfrm>
        </p:spPr>
        <p:txBody>
          <a:bodyPr/>
          <a:lstStyle>
            <a:lvl1pPr>
              <a:lnSpc>
                <a:spcPct val="90000"/>
              </a:lnSpc>
              <a:defRPr sz="24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11" name="Rectangle 10">
            <a:extLst>
              <a:ext uri="{FF2B5EF4-FFF2-40B4-BE49-F238E27FC236}">
                <a16:creationId xmlns:a16="http://schemas.microsoft.com/office/drawing/2014/main" id="{683439C5-4231-ED43-91B8-86779195C116}"/>
              </a:ext>
            </a:extLst>
          </p:cNvPr>
          <p:cNvSpPr/>
          <p:nvPr/>
        </p:nvSpPr>
        <p:spPr>
          <a:xfrm>
            <a:off x="0" y="32005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12" name="Rectangle 11">
            <a:extLst>
              <a:ext uri="{FF2B5EF4-FFF2-40B4-BE49-F238E27FC236}">
                <a16:creationId xmlns:a16="http://schemas.microsoft.com/office/drawing/2014/main" id="{35C7DBBE-95AC-E843-979A-A1A45836011E}"/>
              </a:ext>
            </a:extLst>
          </p:cNvPr>
          <p:cNvSpPr/>
          <p:nvPr/>
        </p:nvSpPr>
        <p:spPr>
          <a:xfrm>
            <a:off x="274326" y="32005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7" name="Rectangle 6">
            <a:extLst>
              <a:ext uri="{FF2B5EF4-FFF2-40B4-BE49-F238E27FC236}">
                <a16:creationId xmlns:a16="http://schemas.microsoft.com/office/drawing/2014/main" id="{29C1BABE-6AB9-4F04-A1D6-C28E4287362E}"/>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8D325F85-B4F1-4C5D-855D-1BE9D9C179D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456244"/>
            <a:ext cx="1088136" cy="261860"/>
          </a:xfrm>
          <a:prstGeom prst="rect">
            <a:avLst/>
          </a:prstGeom>
        </p:spPr>
      </p:pic>
      <p:sp>
        <p:nvSpPr>
          <p:cNvPr id="10" name="Line 5">
            <a:extLst>
              <a:ext uri="{FF2B5EF4-FFF2-40B4-BE49-F238E27FC236}">
                <a16:creationId xmlns:a16="http://schemas.microsoft.com/office/drawing/2014/main" id="{1F888CF4-3F65-4925-A47B-614AFCDC0550}"/>
              </a:ext>
            </a:extLst>
          </p:cNvPr>
          <p:cNvSpPr>
            <a:spLocks noChangeShapeType="1"/>
          </p:cNvSpPr>
          <p:nvPr/>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endParaRPr lang="en-US" sz="1351" dirty="0">
              <a:latin typeface="Century Gothic" panose="020B0502020202020204" pitchFamily="34" charset="0"/>
            </a:endParaRPr>
          </a:p>
        </p:txBody>
      </p:sp>
      <p:sp>
        <p:nvSpPr>
          <p:cNvPr id="18" name="Line 6">
            <a:extLst>
              <a:ext uri="{FF2B5EF4-FFF2-40B4-BE49-F238E27FC236}">
                <a16:creationId xmlns:a16="http://schemas.microsoft.com/office/drawing/2014/main" id="{4CFFE01C-81C8-4437-B6F5-7BAAEE5FC29F}"/>
              </a:ext>
            </a:extLst>
          </p:cNvPr>
          <p:cNvSpPr>
            <a:spLocks noChangeShapeType="1"/>
          </p:cNvSpPr>
          <p:nvPr/>
        </p:nvSpPr>
        <p:spPr bwMode="auto">
          <a:xfrm>
            <a:off x="8004175" y="822325"/>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endParaRPr lang="en-US" sz="1351" dirty="0">
              <a:latin typeface="Century Gothic" panose="020B0502020202020204" pitchFamily="34" charset="0"/>
            </a:endParaRPr>
          </a:p>
        </p:txBody>
      </p:sp>
      <p:sp>
        <p:nvSpPr>
          <p:cNvPr id="24" name="Freeform 7">
            <a:extLst>
              <a:ext uri="{FF2B5EF4-FFF2-40B4-BE49-F238E27FC236}">
                <a16:creationId xmlns:a16="http://schemas.microsoft.com/office/drawing/2014/main" id="{1B955FFA-B6F5-4CDD-940A-DB05FD68B7CA}"/>
              </a:ext>
            </a:extLst>
          </p:cNvPr>
          <p:cNvSpPr>
            <a:spLocks/>
          </p:cNvSpPr>
          <p:nvPr/>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68580" tIns="34291" rIns="68580" bIns="34291" numCol="1" anchor="t" anchorCtr="0" compatLnSpc="1">
            <a:prstTxWarp prst="textNoShape">
              <a:avLst/>
            </a:prstTxWarp>
          </a:bodyPr>
          <a:lstStyle/>
          <a:p>
            <a:endParaRPr lang="en-US" sz="1351" dirty="0">
              <a:latin typeface="Century Gothic" panose="020B0502020202020204" pitchFamily="34" charset="0"/>
            </a:endParaRPr>
          </a:p>
        </p:txBody>
      </p:sp>
      <p:sp>
        <p:nvSpPr>
          <p:cNvPr id="15" name="Content Placeholder 5">
            <a:extLst>
              <a:ext uri="{FF2B5EF4-FFF2-40B4-BE49-F238E27FC236}">
                <a16:creationId xmlns:a16="http://schemas.microsoft.com/office/drawing/2014/main" id="{CA5F7EA9-E5C6-4376-AC5D-CA0B1DA0A259}"/>
              </a:ext>
            </a:extLst>
          </p:cNvPr>
          <p:cNvSpPr>
            <a:spLocks noGrp="1"/>
          </p:cNvSpPr>
          <p:nvPr>
            <p:ph sz="quarter" idx="4"/>
          </p:nvPr>
        </p:nvSpPr>
        <p:spPr>
          <a:xfrm>
            <a:off x="388079" y="2453317"/>
            <a:ext cx="5512904" cy="2690184"/>
          </a:xfrm>
        </p:spPr>
        <p:txBody>
          <a:bodyPr/>
          <a:lstStyle>
            <a:lvl1pPr marL="215493" indent="-215493">
              <a:lnSpc>
                <a:spcPct val="90000"/>
              </a:lnSpc>
              <a:buClr>
                <a:schemeClr val="tx1"/>
              </a:buClr>
              <a:buFont typeface="Century Gothic" panose="020B0502020202020204" pitchFamily="34" charset="0"/>
              <a:buChar char="•"/>
              <a:defRPr sz="1500">
                <a:latin typeface="Century Gothic" panose="020B0502020202020204" pitchFamily="34" charset="0"/>
              </a:defRPr>
            </a:lvl1pPr>
            <a:lvl2pPr marL="516706" indent="-214303">
              <a:lnSpc>
                <a:spcPct val="90000"/>
              </a:lnSpc>
              <a:buClr>
                <a:schemeClr val="tx1"/>
              </a:buClr>
              <a:buFont typeface="Century Gothic" panose="020B0502020202020204" pitchFamily="34" charset="0"/>
              <a:buChar char="–"/>
              <a:defRPr lang="en-US" sz="1351" kern="1200" dirty="0">
                <a:solidFill>
                  <a:schemeClr val="tx1"/>
                </a:solidFill>
                <a:latin typeface="Century Gothic" panose="020B0502020202020204" pitchFamily="34" charset="0"/>
                <a:ea typeface="+mn-ea"/>
                <a:cs typeface="+mn-cs"/>
              </a:defRPr>
            </a:lvl2pPr>
            <a:lvl3pPr>
              <a:defRPr sz="1200"/>
            </a:lvl3pPr>
            <a:lvl4pPr>
              <a:defRPr sz="1051"/>
            </a:lvl4pPr>
            <a:lvl5pPr marL="1111988" indent="-166680">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p:txBody>
      </p:sp>
    </p:spTree>
    <p:extLst>
      <p:ext uri="{BB962C8B-B14F-4D97-AF65-F5344CB8AC3E}">
        <p14:creationId xmlns:p14="http://schemas.microsoft.com/office/powerpoint/2010/main" val="1469620497"/>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Dk green picture layout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6095642" y="1078992"/>
            <a:ext cx="5487073" cy="4224052"/>
          </a:xfrm>
          <a:noFill/>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p:nvSpPr>
        <p:spPr>
          <a:xfrm>
            <a:off x="274320" y="1078992"/>
            <a:ext cx="5821680" cy="5779008"/>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2" name="Title 1"/>
          <p:cNvSpPr>
            <a:spLocks noGrp="1"/>
          </p:cNvSpPr>
          <p:nvPr>
            <p:ph type="title" hasCustomPrompt="1"/>
          </p:nvPr>
        </p:nvSpPr>
        <p:spPr>
          <a:xfrm>
            <a:off x="388080" y="1275791"/>
            <a:ext cx="5537405" cy="757130"/>
          </a:xfrm>
        </p:spPr>
        <p:txBody>
          <a:bodyPr/>
          <a:lstStyle>
            <a:lvl1pPr>
              <a:lnSpc>
                <a:spcPct val="90000"/>
              </a:lnSpc>
              <a:defRPr sz="2400" b="0">
                <a:solidFill>
                  <a:schemeClr val="tx1"/>
                </a:solidFill>
                <a:latin typeface="Century Gothic" panose="020B0502020202020204" pitchFamily="34" charset="0"/>
              </a:defRPr>
            </a:lvl1pPr>
          </a:lstStyle>
          <a:p>
            <a:r>
              <a:rPr lang="en-US" dirty="0"/>
              <a:t>Click to edit Master </a:t>
            </a:r>
            <a:br>
              <a:rPr lang="en-US" dirty="0"/>
            </a:br>
            <a:r>
              <a:rPr lang="en-US" dirty="0"/>
              <a:t>title style</a:t>
            </a:r>
          </a:p>
        </p:txBody>
      </p:sp>
      <p:sp>
        <p:nvSpPr>
          <p:cNvPr id="6" name="Content Placeholder 5"/>
          <p:cNvSpPr>
            <a:spLocks noGrp="1"/>
          </p:cNvSpPr>
          <p:nvPr>
            <p:ph sz="quarter" idx="4"/>
          </p:nvPr>
        </p:nvSpPr>
        <p:spPr>
          <a:xfrm>
            <a:off x="388079" y="2453326"/>
            <a:ext cx="5512904" cy="4163291"/>
          </a:xfrm>
        </p:spPr>
        <p:txBody>
          <a:bodyPr/>
          <a:lstStyle>
            <a:lvl1pPr marL="215493" indent="-215493">
              <a:lnSpc>
                <a:spcPct val="90000"/>
              </a:lnSpc>
              <a:buClr>
                <a:schemeClr val="tx1"/>
              </a:buClr>
              <a:buFont typeface="Century Gothic" panose="020B0502020202020204" pitchFamily="34" charset="0"/>
              <a:buChar char="•"/>
              <a:defRPr sz="1500">
                <a:latin typeface="Century Gothic" panose="020B0502020202020204" pitchFamily="34" charset="0"/>
              </a:defRPr>
            </a:lvl1pPr>
            <a:lvl2pPr marL="516706" indent="-214303">
              <a:lnSpc>
                <a:spcPct val="90000"/>
              </a:lnSpc>
              <a:buClr>
                <a:schemeClr val="tx1"/>
              </a:buClr>
              <a:buFont typeface="Century Gothic" panose="020B0502020202020204" pitchFamily="34" charset="0"/>
              <a:buChar char="–"/>
              <a:defRPr lang="en-US" sz="1351" kern="1200" dirty="0">
                <a:solidFill>
                  <a:schemeClr val="tx1"/>
                </a:solidFill>
                <a:latin typeface="Century Gothic" panose="020B0502020202020204" pitchFamily="34" charset="0"/>
                <a:ea typeface="+mn-ea"/>
                <a:cs typeface="+mn-cs"/>
              </a:defRPr>
            </a:lvl2pPr>
            <a:lvl3pPr>
              <a:defRPr sz="1200"/>
            </a:lvl3pPr>
            <a:lvl4pPr>
              <a:defRPr sz="1051"/>
            </a:lvl4pPr>
            <a:lvl5pPr marL="1111988" indent="-166680">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p:nvSpPr>
        <p:spPr>
          <a:xfrm>
            <a:off x="0" y="32005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p:nvSpPr>
        <p:spPr>
          <a:xfrm>
            <a:off x="274326" y="32005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456244"/>
            <a:ext cx="1088136" cy="261860"/>
          </a:xfrm>
          <a:prstGeom prst="rect">
            <a:avLst/>
          </a:prstGeom>
        </p:spPr>
      </p:pic>
      <p:sp>
        <p:nvSpPr>
          <p:cNvPr id="16" name="Freeform 7">
            <a:extLst>
              <a:ext uri="{FF2B5EF4-FFF2-40B4-BE49-F238E27FC236}">
                <a16:creationId xmlns:a16="http://schemas.microsoft.com/office/drawing/2014/main" id="{2A500EEB-73EC-4C16-8273-4ED5425DD64C}"/>
              </a:ext>
            </a:extLst>
          </p:cNvPr>
          <p:cNvSpPr>
            <a:spLocks/>
          </p:cNvSpPr>
          <p:nvPr/>
        </p:nvSpPr>
        <p:spPr bwMode="auto">
          <a:xfrm>
            <a:off x="6096000" y="0"/>
            <a:ext cx="6096000" cy="6858000"/>
          </a:xfrm>
          <a:custGeom>
            <a:avLst/>
            <a:gdLst>
              <a:gd name="T0" fmla="*/ 3049 w 3388"/>
              <a:gd name="T1" fmla="*/ 0 h 3815"/>
              <a:gd name="T2" fmla="*/ 3049 w 3388"/>
              <a:gd name="T3" fmla="*/ 2951 h 3815"/>
              <a:gd name="T4" fmla="*/ 0 w 3388"/>
              <a:gd name="T5" fmla="*/ 2951 h 3815"/>
              <a:gd name="T6" fmla="*/ 0 w 3388"/>
              <a:gd name="T7" fmla="*/ 3815 h 3815"/>
              <a:gd name="T8" fmla="*/ 3388 w 3388"/>
              <a:gd name="T9" fmla="*/ 3815 h 3815"/>
              <a:gd name="T10" fmla="*/ 3388 w 3388"/>
              <a:gd name="T11" fmla="*/ 2969 h 3815"/>
              <a:gd name="T12" fmla="*/ 3388 w 3388"/>
              <a:gd name="T13" fmla="*/ 2951 h 3815"/>
              <a:gd name="T14" fmla="*/ 3388 w 3388"/>
              <a:gd name="T15" fmla="*/ 0 h 3815"/>
              <a:gd name="T16" fmla="*/ 3049 w 3388"/>
              <a:gd name="T17"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88" h="3815">
                <a:moveTo>
                  <a:pt x="3049" y="0"/>
                </a:moveTo>
                <a:lnTo>
                  <a:pt x="3049" y="2951"/>
                </a:lnTo>
                <a:lnTo>
                  <a:pt x="0" y="2951"/>
                </a:lnTo>
                <a:lnTo>
                  <a:pt x="0" y="3815"/>
                </a:lnTo>
                <a:lnTo>
                  <a:pt x="3388" y="3815"/>
                </a:lnTo>
                <a:lnTo>
                  <a:pt x="3388" y="2969"/>
                </a:lnTo>
                <a:lnTo>
                  <a:pt x="3388" y="2951"/>
                </a:lnTo>
                <a:lnTo>
                  <a:pt x="3388" y="0"/>
                </a:lnTo>
                <a:lnTo>
                  <a:pt x="3049" y="0"/>
                </a:lnTo>
                <a:close/>
              </a:path>
            </a:pathLst>
          </a:custGeom>
          <a:solidFill>
            <a:schemeClr val="tx2"/>
          </a:solidFill>
          <a:ln>
            <a:noFill/>
          </a:ln>
        </p:spPr>
        <p:txBody>
          <a:bodyPr vert="horz" wrap="square" lIns="68580" tIns="34291" rIns="68580" bIns="34291" numCol="1" anchor="t" anchorCtr="0" compatLnSpc="1">
            <a:prstTxWarp prst="textNoShape">
              <a:avLst/>
            </a:prstTxWarp>
          </a:bodyPr>
          <a:lstStyle/>
          <a:p>
            <a:endParaRPr lang="en-US" sz="1351" dirty="0">
              <a:latin typeface="Century Gothic" panose="020B0502020202020204" pitchFamily="34" charset="0"/>
            </a:endParaRPr>
          </a:p>
        </p:txBody>
      </p:sp>
    </p:spTree>
    <p:extLst>
      <p:ext uri="{BB962C8B-B14F-4D97-AF65-F5344CB8AC3E}">
        <p14:creationId xmlns:p14="http://schemas.microsoft.com/office/powerpoint/2010/main" val="84948761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4396273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Dk green picture layout wid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4120597" y="1078999"/>
            <a:ext cx="7464187" cy="4226003"/>
          </a:xfrm>
          <a:noFill/>
        </p:spPr>
        <p:txBody>
          <a:bodyPr/>
          <a:lstStyle>
            <a:lvl1pPr marL="0" indent="0">
              <a:buNone/>
              <a:defRPr/>
            </a:lvl1pPr>
          </a:lstStyle>
          <a:p>
            <a:r>
              <a:rPr lang="en-US"/>
              <a:t>Click icon to add picture</a:t>
            </a:r>
            <a:endParaRPr lang="en-US" dirty="0"/>
          </a:p>
        </p:txBody>
      </p:sp>
      <p:sp>
        <p:nvSpPr>
          <p:cNvPr id="22" name="Rectangle 21">
            <a:extLst>
              <a:ext uri="{FF2B5EF4-FFF2-40B4-BE49-F238E27FC236}">
                <a16:creationId xmlns:a16="http://schemas.microsoft.com/office/drawing/2014/main" id="{2272F0CA-07C0-447D-AD25-74BF79400D69}"/>
              </a:ext>
            </a:extLst>
          </p:cNvPr>
          <p:cNvSpPr/>
          <p:nvPr/>
        </p:nvSpPr>
        <p:spPr>
          <a:xfrm>
            <a:off x="274321" y="1078995"/>
            <a:ext cx="3846275" cy="5779007"/>
          </a:xfrm>
          <a:prstGeom prst="rect">
            <a:avLst/>
          </a:prstGeom>
          <a:solidFill>
            <a:srgbClr val="CFCFCF"/>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2" name="Title 1"/>
          <p:cNvSpPr>
            <a:spLocks noGrp="1"/>
          </p:cNvSpPr>
          <p:nvPr>
            <p:ph type="title"/>
          </p:nvPr>
        </p:nvSpPr>
        <p:spPr>
          <a:xfrm>
            <a:off x="388079" y="1275791"/>
            <a:ext cx="3576228" cy="757130"/>
          </a:xfrm>
        </p:spPr>
        <p:txBody>
          <a:bodyPr/>
          <a:lstStyle>
            <a:lvl1pPr>
              <a:lnSpc>
                <a:spcPct val="90000"/>
              </a:lnSpc>
              <a:defRPr sz="2400" b="0">
                <a:solidFill>
                  <a:schemeClr val="tx1"/>
                </a:solidFill>
                <a:latin typeface="Century Gothic" panose="020B0502020202020204" pitchFamily="34" charset="0"/>
              </a:defRPr>
            </a:lvl1pPr>
          </a:lstStyle>
          <a:p>
            <a:r>
              <a:rPr lang="en-US"/>
              <a:t>Click to edit Master title style</a:t>
            </a:r>
            <a:endParaRPr lang="en-US" dirty="0"/>
          </a:p>
        </p:txBody>
      </p:sp>
      <p:sp>
        <p:nvSpPr>
          <p:cNvPr id="6" name="Content Placeholder 5"/>
          <p:cNvSpPr>
            <a:spLocks noGrp="1"/>
          </p:cNvSpPr>
          <p:nvPr>
            <p:ph sz="quarter" idx="4"/>
          </p:nvPr>
        </p:nvSpPr>
        <p:spPr>
          <a:xfrm>
            <a:off x="388086" y="2800350"/>
            <a:ext cx="3541945" cy="3816258"/>
          </a:xfrm>
        </p:spPr>
        <p:txBody>
          <a:bodyPr/>
          <a:lstStyle>
            <a:lvl1pPr marL="215493" indent="-215493">
              <a:lnSpc>
                <a:spcPct val="90000"/>
              </a:lnSpc>
              <a:buClr>
                <a:schemeClr val="tx1"/>
              </a:buClr>
              <a:buFont typeface="Century Gothic" panose="020B0502020202020204" pitchFamily="34" charset="0"/>
              <a:buChar char="•"/>
              <a:defRPr sz="1500">
                <a:latin typeface="Century Gothic" panose="020B0502020202020204" pitchFamily="34" charset="0"/>
              </a:defRPr>
            </a:lvl1pPr>
            <a:lvl2pPr marL="516706" indent="-214303">
              <a:lnSpc>
                <a:spcPct val="90000"/>
              </a:lnSpc>
              <a:buClr>
                <a:schemeClr val="tx1"/>
              </a:buClr>
              <a:buFont typeface="Century Gothic" panose="020B0502020202020204" pitchFamily="34" charset="0"/>
              <a:buChar char="–"/>
              <a:defRPr lang="en-US" sz="1351" kern="1200" dirty="0">
                <a:solidFill>
                  <a:schemeClr val="tx1"/>
                </a:solidFill>
                <a:latin typeface="Century Gothic" panose="020B0502020202020204" pitchFamily="34" charset="0"/>
                <a:ea typeface="+mn-ea"/>
                <a:cs typeface="+mn-cs"/>
              </a:defRPr>
            </a:lvl2pPr>
            <a:lvl3pPr>
              <a:defRPr sz="1200"/>
            </a:lvl3pPr>
            <a:lvl4pPr>
              <a:defRPr sz="1051"/>
            </a:lvl4pPr>
            <a:lvl5pPr marL="1111988" indent="-166680">
              <a:defRPr lang="en-US" sz="1200" kern="1200" dirty="0">
                <a:solidFill>
                  <a:schemeClr val="tx1"/>
                </a:solidFill>
                <a:latin typeface="+mn-lt"/>
                <a:ea typeface="+mn-ea"/>
                <a:cs typeface="+mn-cs"/>
              </a:defRPr>
            </a:lvl5pPr>
            <a:lvl6pPr>
              <a:defRPr sz="1200"/>
            </a:lvl6pPr>
            <a:lvl7pPr>
              <a:defRPr sz="1200"/>
            </a:lvl7pPr>
            <a:lvl8pPr>
              <a:defRPr sz="1200"/>
            </a:lvl8pPr>
            <a:lvl9pPr>
              <a:defRPr sz="1200"/>
            </a:lvl9pPr>
          </a:lstStyle>
          <a:p>
            <a:pPr lvl="0"/>
            <a:r>
              <a:rPr lang="en-US"/>
              <a:t>Edit Master text styles</a:t>
            </a:r>
          </a:p>
          <a:p>
            <a:pPr lvl="1"/>
            <a:r>
              <a:rPr lang="en-US"/>
              <a:t>Second level</a:t>
            </a:r>
          </a:p>
        </p:txBody>
      </p:sp>
      <p:sp>
        <p:nvSpPr>
          <p:cNvPr id="11" name="Rectangle 10">
            <a:extLst>
              <a:ext uri="{FF2B5EF4-FFF2-40B4-BE49-F238E27FC236}">
                <a16:creationId xmlns:a16="http://schemas.microsoft.com/office/drawing/2014/main" id="{BD0DB01C-0316-7441-9D7D-F96D7A49FEAC}"/>
              </a:ext>
            </a:extLst>
          </p:cNvPr>
          <p:cNvSpPr/>
          <p:nvPr/>
        </p:nvSpPr>
        <p:spPr>
          <a:xfrm>
            <a:off x="0" y="320050"/>
            <a:ext cx="274320" cy="51090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dirty="0">
              <a:solidFill>
                <a:schemeClr val="tx1"/>
              </a:solidFill>
            </a:endParaRPr>
          </a:p>
        </p:txBody>
      </p:sp>
      <p:sp>
        <p:nvSpPr>
          <p:cNvPr id="12" name="Rectangle 11">
            <a:extLst>
              <a:ext uri="{FF2B5EF4-FFF2-40B4-BE49-F238E27FC236}">
                <a16:creationId xmlns:a16="http://schemas.microsoft.com/office/drawing/2014/main" id="{CF70CC82-0B8B-1D4B-9F0D-823E1CAB4A9C}"/>
              </a:ext>
            </a:extLst>
          </p:cNvPr>
          <p:cNvSpPr/>
          <p:nvPr/>
        </p:nvSpPr>
        <p:spPr>
          <a:xfrm>
            <a:off x="274326" y="320050"/>
            <a:ext cx="1412673"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5" name="Rectangle 6">
            <a:extLst>
              <a:ext uri="{FF2B5EF4-FFF2-40B4-BE49-F238E27FC236}">
                <a16:creationId xmlns:a16="http://schemas.microsoft.com/office/drawing/2014/main" id="{732E67AB-06CD-417E-82A6-C485A480337A}"/>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pic>
        <p:nvPicPr>
          <p:cNvPr id="13" name="Picture 12">
            <a:extLst>
              <a:ext uri="{FF2B5EF4-FFF2-40B4-BE49-F238E27FC236}">
                <a16:creationId xmlns:a16="http://schemas.microsoft.com/office/drawing/2014/main" id="{DE8EB24F-FBB3-41E8-90F7-B4AA493C6FF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13129" y="456244"/>
            <a:ext cx="1088136" cy="261860"/>
          </a:xfrm>
          <a:prstGeom prst="rect">
            <a:avLst/>
          </a:prstGeom>
        </p:spPr>
      </p:pic>
      <p:sp>
        <p:nvSpPr>
          <p:cNvPr id="8" name="Freeform 5">
            <a:extLst>
              <a:ext uri="{FF2B5EF4-FFF2-40B4-BE49-F238E27FC236}">
                <a16:creationId xmlns:a16="http://schemas.microsoft.com/office/drawing/2014/main" id="{E0FFF716-AFC7-4054-A1F8-2C39C30731D0}"/>
              </a:ext>
            </a:extLst>
          </p:cNvPr>
          <p:cNvSpPr>
            <a:spLocks/>
          </p:cNvSpPr>
          <p:nvPr/>
        </p:nvSpPr>
        <p:spPr bwMode="auto">
          <a:xfrm>
            <a:off x="4120596" y="1"/>
            <a:ext cx="8071405" cy="6857998"/>
          </a:xfrm>
          <a:custGeom>
            <a:avLst/>
            <a:gdLst>
              <a:gd name="T0" fmla="*/ 4151 w 4490"/>
              <a:gd name="T1" fmla="*/ 0 h 3815"/>
              <a:gd name="T2" fmla="*/ 4151 w 4490"/>
              <a:gd name="T3" fmla="*/ 2951 h 3815"/>
              <a:gd name="T4" fmla="*/ 0 w 4490"/>
              <a:gd name="T5" fmla="*/ 2951 h 3815"/>
              <a:gd name="T6" fmla="*/ 0 w 4490"/>
              <a:gd name="T7" fmla="*/ 3815 h 3815"/>
              <a:gd name="T8" fmla="*/ 4490 w 4490"/>
              <a:gd name="T9" fmla="*/ 3815 h 3815"/>
              <a:gd name="T10" fmla="*/ 4490 w 4490"/>
              <a:gd name="T11" fmla="*/ 2969 h 3815"/>
              <a:gd name="T12" fmla="*/ 4490 w 4490"/>
              <a:gd name="T13" fmla="*/ 2951 h 3815"/>
              <a:gd name="T14" fmla="*/ 4490 w 4490"/>
              <a:gd name="T15" fmla="*/ 0 h 3815"/>
              <a:gd name="T16" fmla="*/ 4151 w 4490"/>
              <a:gd name="T17" fmla="*/ 0 h 3815"/>
              <a:gd name="T18" fmla="*/ 4151 w 4490"/>
              <a:gd name="T19" fmla="*/ 0 h 3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90" h="3815">
                <a:moveTo>
                  <a:pt x="4151" y="0"/>
                </a:moveTo>
                <a:lnTo>
                  <a:pt x="4151" y="2951"/>
                </a:lnTo>
                <a:lnTo>
                  <a:pt x="0" y="2951"/>
                </a:lnTo>
                <a:lnTo>
                  <a:pt x="0" y="3815"/>
                </a:lnTo>
                <a:lnTo>
                  <a:pt x="4490" y="3815"/>
                </a:lnTo>
                <a:lnTo>
                  <a:pt x="4490" y="2969"/>
                </a:lnTo>
                <a:lnTo>
                  <a:pt x="4490" y="2951"/>
                </a:lnTo>
                <a:lnTo>
                  <a:pt x="4490" y="0"/>
                </a:lnTo>
                <a:lnTo>
                  <a:pt x="4151" y="0"/>
                </a:lnTo>
                <a:lnTo>
                  <a:pt x="4151" y="0"/>
                </a:lnTo>
                <a:close/>
              </a:path>
            </a:pathLst>
          </a:custGeom>
          <a:solidFill>
            <a:srgbClr val="4C886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endParaRPr lang="en-US" sz="1351" dirty="0">
              <a:latin typeface="Century Gothic" panose="020B0502020202020204" pitchFamily="34" charset="0"/>
            </a:endParaRPr>
          </a:p>
        </p:txBody>
      </p:sp>
    </p:spTree>
    <p:extLst>
      <p:ext uri="{BB962C8B-B14F-4D97-AF65-F5344CB8AC3E}">
        <p14:creationId xmlns:p14="http://schemas.microsoft.com/office/powerpoint/2010/main" val="4101571241"/>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ull picture layout ">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ED81066A-C24A-4E74-9351-F12B6561E2D3}"/>
              </a:ext>
            </a:extLst>
          </p:cNvPr>
          <p:cNvSpPr>
            <a:spLocks noGrp="1"/>
          </p:cNvSpPr>
          <p:nvPr>
            <p:ph type="pic" sz="quarter" idx="10"/>
          </p:nvPr>
        </p:nvSpPr>
        <p:spPr>
          <a:xfrm>
            <a:off x="274321" y="2391"/>
            <a:ext cx="11312843" cy="6342021"/>
          </a:xfrm>
          <a:noFill/>
          <a:ln>
            <a:noFill/>
          </a:ln>
        </p:spPr>
        <p:txBody>
          <a:bodyPr/>
          <a:lstStyle>
            <a:lvl1pPr marL="0" indent="0">
              <a:buFont typeface="Century Gothic" panose="020B0502020202020204" pitchFamily="34" charset="0"/>
              <a:buNone/>
              <a:defRPr/>
            </a:lvl1pPr>
          </a:lstStyle>
          <a:p>
            <a:r>
              <a:rPr lang="en-US"/>
              <a:t>Click icon to add picture</a:t>
            </a:r>
            <a:endParaRPr lang="en-US" dirty="0"/>
          </a:p>
        </p:txBody>
      </p:sp>
      <p:sp>
        <p:nvSpPr>
          <p:cNvPr id="2" name="Title 1"/>
          <p:cNvSpPr>
            <a:spLocks noGrp="1"/>
          </p:cNvSpPr>
          <p:nvPr>
            <p:ph type="title"/>
          </p:nvPr>
        </p:nvSpPr>
        <p:spPr>
          <a:xfrm>
            <a:off x="429769" y="274321"/>
            <a:ext cx="11000232" cy="424732"/>
          </a:xfrm>
        </p:spPr>
        <p:txBody>
          <a:bodyPr/>
          <a:lstStyle>
            <a:lvl1pPr>
              <a:lnSpc>
                <a:spcPct val="90000"/>
              </a:lnSpc>
              <a:defRPr sz="2400" b="0">
                <a:solidFill>
                  <a:schemeClr val="tx1"/>
                </a:solidFill>
                <a:effectLst/>
                <a:latin typeface="Century Gothic" panose="020B0502020202020204" pitchFamily="34" charset="0"/>
              </a:defRPr>
            </a:lvl1pPr>
          </a:lstStyle>
          <a:p>
            <a:r>
              <a:rPr lang="en-US"/>
              <a:t>Click to edit Master title style</a:t>
            </a:r>
            <a:endParaRPr lang="en-US" dirty="0"/>
          </a:p>
        </p:txBody>
      </p:sp>
      <p:sp>
        <p:nvSpPr>
          <p:cNvPr id="17" name="Rectangle 256">
            <a:extLst>
              <a:ext uri="{FF2B5EF4-FFF2-40B4-BE49-F238E27FC236}">
                <a16:creationId xmlns:a16="http://schemas.microsoft.com/office/drawing/2014/main" id="{50787286-CD5D-43D9-B8DA-70C3358DC829}"/>
              </a:ext>
            </a:extLst>
          </p:cNvPr>
          <p:cNvSpPr txBox="1">
            <a:spLocks noChangeArrowheads="1"/>
          </p:cNvSpPr>
          <p:nvPr/>
        </p:nvSpPr>
        <p:spPr>
          <a:xfrm>
            <a:off x="8010283" y="6477000"/>
            <a:ext cx="3860800" cy="182562"/>
          </a:xfrm>
          <a:prstGeom prst="rect">
            <a:avLst/>
          </a:prstGeom>
          <a:ln/>
        </p:spPr>
        <p:txBody>
          <a:bodyPr anchor="ctr"/>
          <a:lstStyle/>
          <a:p>
            <a:pPr algn="r"/>
            <a:r>
              <a:rPr lang="en-US" sz="751" dirty="0">
                <a:solidFill>
                  <a:schemeClr val="bg1"/>
                </a:solidFill>
                <a:latin typeface="Century Gothic" panose="020B0502020202020204" pitchFamily="34" charset="0"/>
                <a:cs typeface="Arial" pitchFamily="34" charset="0"/>
              </a:rPr>
              <a:t> </a:t>
            </a:r>
          </a:p>
        </p:txBody>
      </p:sp>
      <p:sp>
        <p:nvSpPr>
          <p:cNvPr id="16" name="Freeform 9">
            <a:extLst>
              <a:ext uri="{FF2B5EF4-FFF2-40B4-BE49-F238E27FC236}">
                <a16:creationId xmlns:a16="http://schemas.microsoft.com/office/drawing/2014/main" id="{D938724D-E109-43B4-9560-1552E26DB04A}"/>
              </a:ext>
            </a:extLst>
          </p:cNvPr>
          <p:cNvSpPr>
            <a:spLocks/>
          </p:cNvSpPr>
          <p:nvPr/>
        </p:nvSpPr>
        <p:spPr bwMode="auto">
          <a:xfrm>
            <a:off x="6026149" y="0"/>
            <a:ext cx="6165851" cy="6858000"/>
          </a:xfrm>
          <a:custGeom>
            <a:avLst/>
            <a:gdLst>
              <a:gd name="T0" fmla="*/ 3502 w 3884"/>
              <a:gd name="T1" fmla="*/ 0 h 4320"/>
              <a:gd name="T2" fmla="*/ 3502 w 3884"/>
              <a:gd name="T3" fmla="*/ 3998 h 4320"/>
              <a:gd name="T4" fmla="*/ 0 w 3884"/>
              <a:gd name="T5" fmla="*/ 3998 h 4320"/>
              <a:gd name="T6" fmla="*/ 0 w 3884"/>
              <a:gd name="T7" fmla="*/ 4320 h 4320"/>
              <a:gd name="T8" fmla="*/ 3502 w 3884"/>
              <a:gd name="T9" fmla="*/ 4320 h 4320"/>
              <a:gd name="T10" fmla="*/ 3884 w 3884"/>
              <a:gd name="T11" fmla="*/ 4320 h 4320"/>
              <a:gd name="T12" fmla="*/ 3884 w 3884"/>
              <a:gd name="T13" fmla="*/ 3998 h 4320"/>
              <a:gd name="T14" fmla="*/ 3884 w 3884"/>
              <a:gd name="T15" fmla="*/ 0 h 4320"/>
              <a:gd name="T16" fmla="*/ 3502 w 3884"/>
              <a:gd name="T1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4" h="4320">
                <a:moveTo>
                  <a:pt x="3502" y="0"/>
                </a:moveTo>
                <a:lnTo>
                  <a:pt x="3502" y="3998"/>
                </a:lnTo>
                <a:lnTo>
                  <a:pt x="0" y="3998"/>
                </a:lnTo>
                <a:lnTo>
                  <a:pt x="0" y="4320"/>
                </a:lnTo>
                <a:lnTo>
                  <a:pt x="3502" y="4320"/>
                </a:lnTo>
                <a:lnTo>
                  <a:pt x="3884" y="4320"/>
                </a:lnTo>
                <a:lnTo>
                  <a:pt x="3884" y="3998"/>
                </a:lnTo>
                <a:lnTo>
                  <a:pt x="3884" y="0"/>
                </a:lnTo>
                <a:lnTo>
                  <a:pt x="3502" y="0"/>
                </a:lnTo>
                <a:close/>
              </a:path>
            </a:pathLst>
          </a:custGeom>
          <a:solidFill>
            <a:srgbClr val="4087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1" rIns="68580" bIns="34291" numCol="1" anchor="t" anchorCtr="0" compatLnSpc="1">
            <a:prstTxWarp prst="textNoShape">
              <a:avLst/>
            </a:prstTxWarp>
          </a:bodyPr>
          <a:lstStyle/>
          <a:p>
            <a:endParaRPr lang="en-US" sz="1351" dirty="0">
              <a:latin typeface="Century Gothic" panose="020B0502020202020204" pitchFamily="34" charset="0"/>
            </a:endParaRPr>
          </a:p>
        </p:txBody>
      </p:sp>
      <p:sp>
        <p:nvSpPr>
          <p:cNvPr id="18" name="Rectangle 17">
            <a:extLst>
              <a:ext uri="{FF2B5EF4-FFF2-40B4-BE49-F238E27FC236}">
                <a16:creationId xmlns:a16="http://schemas.microsoft.com/office/drawing/2014/main" id="{7900E375-D0D6-466C-A383-E914B5C8AE5A}"/>
              </a:ext>
            </a:extLst>
          </p:cNvPr>
          <p:cNvSpPr/>
          <p:nvPr/>
        </p:nvSpPr>
        <p:spPr>
          <a:xfrm>
            <a:off x="0" y="6344412"/>
            <a:ext cx="274320" cy="510909"/>
          </a:xfrm>
          <a:prstGeom prst="rect">
            <a:avLst/>
          </a:prstGeom>
          <a:solidFill>
            <a:srgbClr val="397D5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lvl="0" algn="ctr">
              <a:lnSpc>
                <a:spcPct val="90000"/>
              </a:lnSpc>
            </a:pPr>
            <a:endParaRPr lang="en-US" sz="1351">
              <a:solidFill>
                <a:schemeClr val="tx1"/>
              </a:solidFill>
            </a:endParaRPr>
          </a:p>
        </p:txBody>
      </p:sp>
      <p:sp>
        <p:nvSpPr>
          <p:cNvPr id="19" name="Rectangle 6">
            <a:extLst>
              <a:ext uri="{FF2B5EF4-FFF2-40B4-BE49-F238E27FC236}">
                <a16:creationId xmlns:a16="http://schemas.microsoft.com/office/drawing/2014/main" id="{D090841D-81E2-4E83-8067-E18C5C3AF8FF}"/>
              </a:ext>
            </a:extLst>
          </p:cNvPr>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a:solidFill>
                <a:schemeClr val="tx1"/>
              </a:solidFill>
              <a:latin typeface="+mn-lt"/>
              <a:cs typeface="Times New Roman" panose="02020603050405020304" pitchFamily="18" charset="0"/>
            </a:endParaRPr>
          </a:p>
        </p:txBody>
      </p:sp>
      <p:pic>
        <p:nvPicPr>
          <p:cNvPr id="20" name="Picture 19">
            <a:extLst>
              <a:ext uri="{FF2B5EF4-FFF2-40B4-BE49-F238E27FC236}">
                <a16:creationId xmlns:a16="http://schemas.microsoft.com/office/drawing/2014/main" id="{4FCA792B-F3C6-440D-9FAF-B0D8AC4CDCB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7604" y="6472945"/>
            <a:ext cx="1093661" cy="265176"/>
          </a:xfrm>
          <a:prstGeom prst="rect">
            <a:avLst/>
          </a:prstGeom>
        </p:spPr>
      </p:pic>
    </p:spTree>
    <p:extLst>
      <p:ext uri="{BB962C8B-B14F-4D97-AF65-F5344CB8AC3E}">
        <p14:creationId xmlns:p14="http://schemas.microsoft.com/office/powerpoint/2010/main" val="1008373135"/>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userDrawn="1"/>
        </p:nvSpPr>
        <p:spPr>
          <a:xfrm>
            <a:off x="190500" y="3103594"/>
            <a:ext cx="3510762" cy="258532"/>
          </a:xfrm>
          <a:prstGeom prst="rect">
            <a:avLst/>
          </a:prstGeom>
          <a:noFill/>
        </p:spPr>
        <p:txBody>
          <a:bodyPr wrap="square" rtlCol="0">
            <a:spAutoFit/>
          </a:bodyPr>
          <a:lstStyle/>
          <a:p>
            <a:pPr algn="l">
              <a:lnSpc>
                <a:spcPct val="90000"/>
              </a:lnSpc>
            </a:pPr>
            <a:r>
              <a:rPr lang="en-US" sz="1200" dirty="0">
                <a:solidFill>
                  <a:schemeClr val="bg1"/>
                </a:solidFill>
                <a:latin typeface="+mn-lt"/>
              </a:rPr>
              <a:t>Business </a:t>
            </a:r>
            <a:r>
              <a:rPr lang="en-US" sz="1200">
                <a:solidFill>
                  <a:schemeClr val="bg1"/>
                </a:solidFill>
                <a:latin typeface="+mn-lt"/>
              </a:rPr>
              <a:t>Sensitive</a:t>
            </a:r>
            <a:r>
              <a:rPr lang="en-US" sz="1200" baseline="0">
                <a:solidFill>
                  <a:schemeClr val="bg1"/>
                </a:solidFill>
                <a:latin typeface="+mn-lt"/>
              </a:rPr>
              <a:t> Information</a:t>
            </a:r>
            <a:endParaRPr lang="en-US" sz="1200" dirty="0">
              <a:solidFill>
                <a:schemeClr val="bg1"/>
              </a:solidFill>
              <a:latin typeface="+mn-lt"/>
            </a:endParaRPr>
          </a:p>
        </p:txBody>
      </p:sp>
    </p:spTree>
    <p:extLst>
      <p:ext uri="{BB962C8B-B14F-4D97-AF65-F5344CB8AC3E}">
        <p14:creationId xmlns:p14="http://schemas.microsoft.com/office/powerpoint/2010/main" val="3659040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894522546"/>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9686708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40615618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34106777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35974137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103900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758038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772900" cy="907366"/>
          </a:xfrm>
        </p:spPr>
        <p:txBody>
          <a:bodyPr/>
          <a:lstStyle>
            <a:lvl1pPr>
              <a:lnSpc>
                <a:spcPct val="90000"/>
              </a:lnSpc>
              <a:defRPr sz="30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84392" y="1454834"/>
            <a:ext cx="5779008"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88448392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55798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14661" y="948037"/>
            <a:ext cx="11877340" cy="568848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98337"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67061" y="384907"/>
            <a:ext cx="11765280" cy="406265"/>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14661"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7136835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59475537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4186256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856" y="0"/>
            <a:ext cx="11375435"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856" y="1076960"/>
            <a:ext cx="11372771"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357126722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userDrawn="1"/>
        </p:nvSpPr>
        <p:spPr>
          <a:xfrm>
            <a:off x="190500" y="3103594"/>
            <a:ext cx="3510762" cy="258532"/>
          </a:xfrm>
          <a:prstGeom prst="rect">
            <a:avLst/>
          </a:prstGeom>
          <a:noFill/>
        </p:spPr>
        <p:txBody>
          <a:bodyPr wrap="square" rtlCol="0">
            <a:spAutoFit/>
          </a:bodyPr>
          <a:lstStyle/>
          <a:p>
            <a:pPr algn="l">
              <a:lnSpc>
                <a:spcPct val="90000"/>
              </a:lnSpc>
            </a:pPr>
            <a:r>
              <a:rPr lang="en-US" sz="1200" dirty="0">
                <a:solidFill>
                  <a:schemeClr val="bg1"/>
                </a:solidFill>
                <a:latin typeface="+mn-lt"/>
              </a:rPr>
              <a:t>Approved for public release</a:t>
            </a:r>
          </a:p>
        </p:txBody>
      </p:sp>
    </p:spTree>
    <p:extLst>
      <p:ext uri="{BB962C8B-B14F-4D97-AF65-F5344CB8AC3E}">
        <p14:creationId xmlns:p14="http://schemas.microsoft.com/office/powerpoint/2010/main" val="410085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099273366"/>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a:t>Click to edit Master title style</a:t>
            </a:r>
            <a:endParaRPr lang="en-US" dirty="0"/>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313659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354103205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677143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baseline="0"/>
            </a:lvl1pPr>
          </a:lstStyle>
          <a:p>
            <a:r>
              <a:rPr lang="en-US"/>
              <a:t>Click to edit Master title style</a:t>
            </a:r>
            <a:endParaRPr lang="en-US" dirty="0"/>
          </a:p>
        </p:txBody>
      </p:sp>
    </p:spTree>
    <p:extLst>
      <p:ext uri="{BB962C8B-B14F-4D97-AF65-F5344CB8AC3E}">
        <p14:creationId xmlns:p14="http://schemas.microsoft.com/office/powerpoint/2010/main" val="288583532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a:t>Click to edit Master title style</a:t>
            </a:r>
            <a:endParaRPr lang="en-US" dirty="0"/>
          </a:p>
        </p:txBody>
      </p:sp>
    </p:spTree>
    <p:extLst>
      <p:ext uri="{BB962C8B-B14F-4D97-AF65-F5344CB8AC3E}">
        <p14:creationId xmlns:p14="http://schemas.microsoft.com/office/powerpoint/2010/main" val="5366156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22387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26942885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73647233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14661" y="948037"/>
            <a:ext cx="11877340" cy="568848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98337"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67061" y="384907"/>
            <a:ext cx="11765280"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14661"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655528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48684544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90696314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cstate="emai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8"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3060471676"/>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772900" cy="908221"/>
          </a:xfrm>
        </p:spPr>
        <p:txBody>
          <a:bodyPr/>
          <a:lstStyle>
            <a:lvl1pPr>
              <a:lnSpc>
                <a:spcPct val="90000"/>
              </a:lnSpc>
              <a:defRPr sz="3000"/>
            </a:lvl1pPr>
          </a:lstStyle>
          <a:p>
            <a:r>
              <a:rPr lang="en-US"/>
              <a:t>Click to edit Master title style</a:t>
            </a:r>
            <a:endParaRPr lang="en-US" dirty="0"/>
          </a:p>
        </p:txBody>
      </p:sp>
      <p:sp>
        <p:nvSpPr>
          <p:cNvPr id="3" name="Content Placeholder 2"/>
          <p:cNvSpPr>
            <a:spLocks noGrp="1"/>
          </p:cNvSpPr>
          <p:nvPr>
            <p:ph idx="1"/>
          </p:nvPr>
        </p:nvSpPr>
        <p:spPr>
          <a:xfrm>
            <a:off x="190500" y="1450072"/>
            <a:ext cx="117729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2107474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22495481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64631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772900" cy="907366"/>
          </a:xfrm>
        </p:spPr>
        <p:txBody>
          <a:bodyPr/>
          <a:lstStyle>
            <a:lvl1pPr>
              <a:lnSpc>
                <a:spcPct val="90000"/>
              </a:lnSpc>
              <a:defRPr sz="30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84392" y="1454834"/>
            <a:ext cx="5779008"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65482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baseline="0"/>
            </a:lvl1pPr>
          </a:lstStyle>
          <a:p>
            <a:r>
              <a:rPr lang="en-US"/>
              <a:t>Click to edit Master title style</a:t>
            </a:r>
            <a:endParaRPr lang="en-US" dirty="0"/>
          </a:p>
        </p:txBody>
      </p:sp>
    </p:spTree>
    <p:extLst>
      <p:ext uri="{BB962C8B-B14F-4D97-AF65-F5344CB8AC3E}">
        <p14:creationId xmlns:p14="http://schemas.microsoft.com/office/powerpoint/2010/main" val="121224036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52656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192024" y="1447800"/>
            <a:ext cx="5760720"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 y="2268990"/>
            <a:ext cx="576072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76072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1920" y="2273382"/>
            <a:ext cx="576072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3600918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202634" y="1452618"/>
            <a:ext cx="3757078"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2634" y="2273808"/>
            <a:ext cx="37570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206622" y="1452618"/>
            <a:ext cx="3754934"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06622" y="2278200"/>
            <a:ext cx="3754934"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754934"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754934"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9775122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9"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318"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8609"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88609"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12952"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2952"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26720" y="384907"/>
            <a:ext cx="11765280"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719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1719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422301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8"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318"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61234"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61234"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26719" y="371052"/>
            <a:ext cx="11750331"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205914737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274320" y="320039"/>
            <a:ext cx="11917681" cy="919959"/>
            <a:chOff x="274320" y="320040"/>
            <a:chExt cx="11917681"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274318" y="1384275"/>
            <a:ext cx="11917682"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26719" y="320040"/>
            <a:ext cx="11750331"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54022572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userDrawn="1">
  <p:cSld name="Discussion_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C6C050B2-309D-42C4-AF63-BBB0EBE7C22D}"/>
              </a:ext>
            </a:extLst>
          </p:cNvPr>
          <p:cNvSpPr>
            <a:spLocks noGrp="1"/>
          </p:cNvSpPr>
          <p:nvPr>
            <p:ph type="pic" sz="quarter" idx="10"/>
          </p:nvPr>
        </p:nvSpPr>
        <p:spPr>
          <a:xfrm>
            <a:off x="0" y="0"/>
            <a:ext cx="12192000" cy="6219825"/>
          </a:xfrm>
        </p:spPr>
        <p:txBody>
          <a:bodyPr/>
          <a:lstStyle/>
          <a:p>
            <a:endParaRPr lang="en-US" dirty="0"/>
          </a:p>
        </p:txBody>
      </p:sp>
      <p:sp>
        <p:nvSpPr>
          <p:cNvPr id="2" name="Title 1"/>
          <p:cNvSpPr>
            <a:spLocks noGrp="1"/>
          </p:cNvSpPr>
          <p:nvPr>
            <p:ph type="title" hasCustomPrompt="1"/>
          </p:nvPr>
        </p:nvSpPr>
        <p:spPr>
          <a:xfrm>
            <a:off x="190500" y="237744"/>
            <a:ext cx="11772900" cy="905256"/>
          </a:xfrm>
          <a:prstGeom prst="rect">
            <a:avLst/>
          </a:prstGeom>
        </p:spPr>
        <p:txBody>
          <a:bodyPr/>
          <a:lstStyle>
            <a:lvl1pPr>
              <a:defRPr>
                <a:solidFill>
                  <a:schemeClr val="bg1"/>
                </a:solidFill>
              </a:defRPr>
            </a:lvl1pPr>
          </a:lstStyle>
          <a:p>
            <a:r>
              <a:rPr lang="en-US" dirty="0"/>
              <a:t> </a:t>
            </a:r>
          </a:p>
        </p:txBody>
      </p:sp>
      <p:sp>
        <p:nvSpPr>
          <p:cNvPr id="12" name="Rectangle 11">
            <a:extLst>
              <a:ext uri="{FF2B5EF4-FFF2-40B4-BE49-F238E27FC236}">
                <a16:creationId xmlns:a16="http://schemas.microsoft.com/office/drawing/2014/main" id="{AAB9F530-BC13-4BDB-8495-8DE5CC20E7EE}"/>
              </a:ext>
            </a:extLst>
          </p:cNvPr>
          <p:cNvSpPr/>
          <p:nvPr userDrawn="1"/>
        </p:nvSpPr>
        <p:spPr>
          <a:xfrm>
            <a:off x="0" y="6220590"/>
            <a:ext cx="12192000" cy="637410"/>
          </a:xfrm>
          <a:prstGeom prst="rect">
            <a:avLst/>
          </a:prstGeom>
          <a:solidFill>
            <a:schemeClr val="bg2">
              <a:lumMod val="85000"/>
            </a:schemeClr>
          </a:solidFill>
          <a:ln w="19050">
            <a:noFill/>
            <a:miter lim="800000"/>
          </a:ln>
          <a:effectLst>
            <a:outerShdw blurRad="101600" dist="38100" dir="16200000" rotWithShape="0">
              <a:prstClr val="black">
                <a:alpha val="2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6" name="Rectangle 6">
            <a:extLst>
              <a:ext uri="{FF2B5EF4-FFF2-40B4-BE49-F238E27FC236}">
                <a16:creationId xmlns:a16="http://schemas.microsoft.com/office/drawing/2014/main" id="{1F531CFB-FD09-40B4-8CFD-1F4C9A83DCBE}"/>
              </a:ext>
            </a:extLst>
          </p:cNvPr>
          <p:cNvSpPr>
            <a:spLocks noChangeArrowheads="1"/>
          </p:cNvSpPr>
          <p:nvPr userDrawn="1"/>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smtClean="0">
                <a:solidFill>
                  <a:schemeClr val="bg1">
                    <a:lumMod val="75000"/>
                  </a:schemeClr>
                </a:solidFill>
                <a:latin typeface="+mn-lt"/>
                <a:cs typeface="Times New Roman" panose="02020603050405020304" pitchFamily="18" charset="0"/>
              </a:rPr>
              <a:pPr algn="ctr" defTabSz="173038">
                <a:lnSpc>
                  <a:spcPct val="90000"/>
                </a:lnSpc>
                <a:tabLst>
                  <a:tab pos="230188" algn="l"/>
                </a:tabLst>
                <a:defRPr/>
              </a:pPr>
              <a:t>‹#›</a:t>
            </a:fld>
            <a:endParaRPr lang="en-US" sz="900" b="1" dirty="0">
              <a:solidFill>
                <a:schemeClr val="bg1">
                  <a:lumMod val="75000"/>
                </a:schemeClr>
              </a:solidFill>
              <a:latin typeface="+mn-lt"/>
              <a:cs typeface="Times New Roman" panose="02020603050405020304" pitchFamily="18" charset="0"/>
            </a:endParaRPr>
          </a:p>
        </p:txBody>
      </p:sp>
      <p:pic>
        <p:nvPicPr>
          <p:cNvPr id="7" name="Picture 6">
            <a:extLst>
              <a:ext uri="{FF2B5EF4-FFF2-40B4-BE49-F238E27FC236}">
                <a16:creationId xmlns:a16="http://schemas.microsoft.com/office/drawing/2014/main" id="{D63A5909-90CD-4D68-BFAA-D15F56471C54}"/>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spTree>
    <p:extLst>
      <p:ext uri="{BB962C8B-B14F-4D97-AF65-F5344CB8AC3E}">
        <p14:creationId xmlns:p14="http://schemas.microsoft.com/office/powerpoint/2010/main" val="266227016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tx1"/>
                </a:solidFill>
                <a:latin typeface="Arial" pitchFamily="34" charset="0"/>
                <a:cs typeface="Arial" pitchFamily="34" charset="0"/>
              </a:defRPr>
            </a:lvl1pPr>
            <a:lvl2pPr>
              <a:defRPr>
                <a:solidFill>
                  <a:srgbClr val="367317"/>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2"/>
                </a:solidFill>
                <a:latin typeface="Arial" pitchFamily="34" charset="0"/>
                <a:cs typeface="Arial" pitchFamily="34" charset="0"/>
              </a:defRPr>
            </a:lvl4pPr>
            <a:lvl5pPr>
              <a:defRPr>
                <a:solidFill>
                  <a:schemeClr val="tx2"/>
                </a:solidFill>
                <a:latin typeface="Arial" pitchFamily="34" charset="0"/>
                <a:cs typeface="Arial"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p:nvPr>
        </p:nvSpPr>
        <p:spPr>
          <a:xfrm>
            <a:off x="0" y="0"/>
            <a:ext cx="12192000" cy="731836"/>
          </a:xfrm>
        </p:spPr>
        <p:txBody>
          <a:bodyPr>
            <a:normAutofit/>
          </a:bodyPr>
          <a:lstStyle>
            <a:lvl1pPr>
              <a:defRPr sz="2800" b="1">
                <a:solidFill>
                  <a:srgbClr val="146737"/>
                </a:solidFill>
                <a:effectLst/>
                <a:latin typeface="Arial" pitchFamily="34" charset="0"/>
                <a:cs typeface="Arial" pitchFamily="34" charset="0"/>
              </a:defRPr>
            </a:lvl1pPr>
          </a:lstStyle>
          <a:p>
            <a:r>
              <a:rPr lang="en-US"/>
              <a:t>Click to edit Master title style</a:t>
            </a:r>
          </a:p>
        </p:txBody>
      </p:sp>
      <p:sp>
        <p:nvSpPr>
          <p:cNvPr id="9" name="Slide Number Placeholder 8"/>
          <p:cNvSpPr>
            <a:spLocks noGrp="1"/>
          </p:cNvSpPr>
          <p:nvPr>
            <p:ph type="sldNum" sz="quarter" idx="11"/>
          </p:nvPr>
        </p:nvSpPr>
        <p:spPr>
          <a:xfrm>
            <a:off x="11277600" y="6354766"/>
            <a:ext cx="508000" cy="365125"/>
          </a:xfrm>
        </p:spPr>
        <p:txBody>
          <a:bodyPr/>
          <a:lstStyle/>
          <a:p>
            <a:fld id="{8F7F0FD8-C4D8-4FC8-ACE5-C8022F3C3BAB}" type="slidenum">
              <a:rPr lang="en-US" smtClean="0"/>
              <a:t>‹#›</a:t>
            </a:fld>
            <a:endParaRPr lang="en-US"/>
          </a:p>
        </p:txBody>
      </p:sp>
      <p:sp>
        <p:nvSpPr>
          <p:cNvPr id="6" name="Footer Placeholder 4"/>
          <p:cNvSpPr txBox="1"/>
          <p:nvPr userDrawn="1"/>
        </p:nvSpPr>
        <p:spPr>
          <a:xfrm>
            <a:off x="4267200" y="6340478"/>
            <a:ext cx="7112000" cy="365125"/>
          </a:xfrm>
          <a:prstGeom prst="rect">
            <a:avLst/>
          </a:prstGeom>
        </p:spPr>
        <p:txBody>
          <a:bodyPr vert="horz" lIns="91440" tIns="45720" rIns="91440" bIns="45720" rtlCol="0" anchor="ctr"/>
          <a:lstStyle/>
          <a:p>
            <a:pPr algn="r">
              <a:defRPr/>
            </a:pPr>
            <a:r>
              <a:rPr lang="en-US" sz="1200">
                <a:solidFill>
                  <a:srgbClr val="106636"/>
                </a:solidFill>
                <a:cs typeface="Arial" pitchFamily="34" charset="0"/>
              </a:rPr>
              <a:t>  </a:t>
            </a:r>
          </a:p>
        </p:txBody>
      </p:sp>
      <p:sp>
        <p:nvSpPr>
          <p:cNvPr id="2" name="Footer Placeholder 1"/>
          <p:cNvSpPr>
            <a:spLocks noGrp="1"/>
          </p:cNvSpPr>
          <p:nvPr>
            <p:ph type="ftr" sz="quarter" idx="12"/>
          </p:nvPr>
        </p:nvSpPr>
        <p:spPr>
          <a:xfrm>
            <a:off x="7315200" y="6354766"/>
            <a:ext cx="3860800" cy="365125"/>
          </a:xfrm>
        </p:spPr>
        <p:txBody>
          <a:bodyPr/>
          <a:lstStyle/>
          <a:p>
            <a:endParaRPr lang="en-US"/>
          </a:p>
        </p:txBody>
      </p:sp>
    </p:spTree>
    <p:extLst>
      <p:ext uri="{BB962C8B-B14F-4D97-AF65-F5344CB8AC3E}">
        <p14:creationId xmlns:p14="http://schemas.microsoft.com/office/powerpoint/2010/main" val="3145689035"/>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192024" y="1447800"/>
            <a:ext cx="5760720"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 y="2268990"/>
            <a:ext cx="576072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76072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1920" y="2273382"/>
            <a:ext cx="576072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8388725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204343229"/>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5074693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136076197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1437390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656587229"/>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58349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75274322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1216709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660216409"/>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3920709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202634" y="1452618"/>
            <a:ext cx="3757078"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02634" y="2273808"/>
            <a:ext cx="3757078"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206622" y="1452618"/>
            <a:ext cx="3754934"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206622" y="2278200"/>
            <a:ext cx="3754934"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754934"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754934"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7180992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58277523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61937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3429001"/>
          </a:xfrm>
          <a:prstGeom prst="rect">
            <a:avLst/>
          </a:prstGeom>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10633" y="-2"/>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3" cstate="screen">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6"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pic>
        <p:nvPicPr>
          <p:cNvPr id="12" name="Google Shape;16;p29">
            <a:extLst>
              <a:ext uri="{FF2B5EF4-FFF2-40B4-BE49-F238E27FC236}">
                <a16:creationId xmlns:a16="http://schemas.microsoft.com/office/drawing/2014/main" id="{019D6F2B-7196-624E-82B0-AE48639B60E7}"/>
              </a:ext>
            </a:extLst>
          </p:cNvPr>
          <p:cNvPicPr preferRelativeResize="0"/>
          <p:nvPr userDrawn="1"/>
        </p:nvPicPr>
        <p:blipFill rotWithShape="1">
          <a:blip r:embed="rId7" cstate="screen">
            <a:alphaModFix/>
            <a:extLst>
              <a:ext uri="{28A0092B-C50C-407E-A947-70E740481C1C}">
                <a14:useLocalDpi xmlns:a14="http://schemas.microsoft.com/office/drawing/2010/main"/>
              </a:ext>
            </a:extLst>
          </a:blip>
          <a:srcRect/>
          <a:stretch/>
        </p:blipFill>
        <p:spPr>
          <a:xfrm>
            <a:off x="9048636" y="2509708"/>
            <a:ext cx="2573413" cy="695909"/>
          </a:xfrm>
          <a:prstGeom prst="rect">
            <a:avLst/>
          </a:prstGeom>
          <a:noFill/>
          <a:ln>
            <a:noFill/>
          </a:ln>
          <a:effectLst>
            <a:outerShdw blurRad="50800" dist="38100" dir="2700000" algn="tl" rotWithShape="0">
              <a:srgbClr val="000000">
                <a:alpha val="40000"/>
              </a:srgbClr>
            </a:outerShdw>
          </a:effectLst>
        </p:spPr>
      </p:pic>
    </p:spTree>
    <p:extLst>
      <p:ext uri="{BB962C8B-B14F-4D97-AF65-F5344CB8AC3E}">
        <p14:creationId xmlns:p14="http://schemas.microsoft.com/office/powerpoint/2010/main" val="2801695040"/>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a:t>Click to edit Master title style</a:t>
            </a:r>
            <a:endParaRPr lang="en-US" dirty="0"/>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34829573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133056887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46891170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a:t>Click to edit Master title style</a:t>
            </a:r>
            <a:endParaRPr lang="en-US" dirty="0"/>
          </a:p>
        </p:txBody>
      </p:sp>
    </p:spTree>
    <p:extLst>
      <p:ext uri="{BB962C8B-B14F-4D97-AF65-F5344CB8AC3E}">
        <p14:creationId xmlns:p14="http://schemas.microsoft.com/office/powerpoint/2010/main" val="273086191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808020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73232505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214099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74319"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74318"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88609"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88609"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12952"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12952"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26720" y="384907"/>
            <a:ext cx="11765280"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27432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1719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1719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30025711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14661" y="948037"/>
            <a:ext cx="11877340" cy="568848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98337"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67061" y="384907"/>
            <a:ext cx="11765280"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14661"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309413064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37427517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171835404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045506196"/>
      </p:ext>
    </p:extLst>
  </p:cSld>
  <p:clrMapOvr>
    <a:masterClrMapping/>
  </p:clrMapOvr>
  <p:extLst>
    <p:ext uri="{DCECCB84-F9BA-43D5-87BE-67443E8EF086}">
      <p15:sldGuideLst xmlns:p15="http://schemas.microsoft.com/office/powerpoint/2012/main"/>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421222501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417813362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01909136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37033694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459465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641491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2.xml"/><Relationship Id="rId13" Type="http://schemas.openxmlformats.org/officeDocument/2006/relationships/image" Target="../media/image15.png"/><Relationship Id="rId3" Type="http://schemas.openxmlformats.org/officeDocument/2006/relationships/slideLayout" Target="../slideLayouts/slideLayout107.xml"/><Relationship Id="rId7" Type="http://schemas.openxmlformats.org/officeDocument/2006/relationships/slideLayout" Target="../slideLayouts/slideLayout111.xml"/><Relationship Id="rId12" Type="http://schemas.openxmlformats.org/officeDocument/2006/relationships/theme" Target="../theme/theme10.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11" Type="http://schemas.openxmlformats.org/officeDocument/2006/relationships/slideLayout" Target="../slideLayouts/slideLayout115.xml"/><Relationship Id="rId5" Type="http://schemas.openxmlformats.org/officeDocument/2006/relationships/slideLayout" Target="../slideLayouts/slideLayout109.xml"/><Relationship Id="rId10" Type="http://schemas.openxmlformats.org/officeDocument/2006/relationships/slideLayout" Target="../slideLayouts/slideLayout114.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image" Target="../media/image16.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theme" Target="../theme/theme11.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3" Type="http://schemas.openxmlformats.org/officeDocument/2006/relationships/slideLayout" Target="../slideLayouts/slideLayout135.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image" Target="../media/image16.png"/><Relationship Id="rId2" Type="http://schemas.openxmlformats.org/officeDocument/2006/relationships/slideLayout" Target="../slideLayouts/slideLayout134.xml"/><Relationship Id="rId16" Type="http://schemas.openxmlformats.org/officeDocument/2006/relationships/image" Target="../media/image15.png"/><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theme" Target="../theme/theme12.xml"/><Relationship Id="rId10" Type="http://schemas.openxmlformats.org/officeDocument/2006/relationships/slideLayout" Target="../slideLayouts/slideLayout142.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slideLayout" Target="../slideLayouts/slideLayout159.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17" Type="http://schemas.openxmlformats.org/officeDocument/2006/relationships/image" Target="../media/image22.png"/><Relationship Id="rId2" Type="http://schemas.openxmlformats.org/officeDocument/2006/relationships/slideLayout" Target="../slideLayouts/slideLayout148.xml"/><Relationship Id="rId16" Type="http://schemas.openxmlformats.org/officeDocument/2006/relationships/image" Target="../media/image21.png"/><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5" Type="http://schemas.openxmlformats.org/officeDocument/2006/relationships/theme" Target="../theme/theme13.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slideLayout" Target="../slideLayouts/slideLayout16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8.xml"/><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3" Type="http://schemas.openxmlformats.org/officeDocument/2006/relationships/slideLayout" Target="../slideLayouts/slideLayout163.xml"/><Relationship Id="rId21" Type="http://schemas.openxmlformats.org/officeDocument/2006/relationships/slideLayout" Target="../slideLayouts/slideLayout181.xml"/><Relationship Id="rId7" Type="http://schemas.openxmlformats.org/officeDocument/2006/relationships/slideLayout" Target="../slideLayouts/slideLayout167.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image" Target="../media/image22.png"/><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0" Type="http://schemas.openxmlformats.org/officeDocument/2006/relationships/slideLayout" Target="../slideLayouts/slideLayout180.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image" Target="../media/image32.png"/><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theme" Target="../theme/theme14.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image" Target="../media/image9.png"/><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6" Type="http://schemas.openxmlformats.org/officeDocument/2006/relationships/image" Target="../media/image16.png"/><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image" Target="../media/image15.png"/><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6.png"/><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5.png"/></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6" Type="http://schemas.openxmlformats.org/officeDocument/2006/relationships/image" Target="../media/image2.png"/><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image" Target="../media/image1.png"/><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image" Target="../media/image16.png"/><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5.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image" Target="../media/image21.png"/><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theme" Target="../theme/theme8.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22.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theme" Target="../theme/theme9.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5" Type="http://schemas.openxmlformats.org/officeDocument/2006/relationships/image" Target="../media/image16.png"/><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image" Target="../media/image1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smtClean="0">
                <a:solidFill>
                  <a:schemeClr val="bg1">
                    <a:lumMod val="75000"/>
                  </a:schemeClr>
                </a:solidFill>
                <a:latin typeface="+mn-lt"/>
                <a:cs typeface="Times New Roman" panose="02020603050405020304" pitchFamily="18" charset="0"/>
              </a:rPr>
              <a:pPr algn="ctr" defTabSz="173038">
                <a:lnSpc>
                  <a:spcPct val="90000"/>
                </a:lnSpc>
                <a:tabLst>
                  <a:tab pos="230188" algn="l"/>
                </a:tabLst>
                <a:defRPr/>
              </a:pPr>
              <a:t>‹#›</a:t>
            </a:fld>
            <a:endParaRPr lang="en-US" sz="900"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20"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2781908755"/>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3" r:id="rId5"/>
    <p:sldLayoutId id="2147483774" r:id="rId6"/>
    <p:sldLayoutId id="2147483775" r:id="rId7"/>
    <p:sldLayoutId id="2147483776" r:id="rId8"/>
    <p:sldLayoutId id="2147483780" r:id="rId9"/>
    <p:sldLayoutId id="2147483781" r:id="rId10"/>
    <p:sldLayoutId id="2147483782" r:id="rId11"/>
    <p:sldLayoutId id="2147484000" r:id="rId12"/>
    <p:sldLayoutId id="2147484071" r:id="rId13"/>
    <p:sldLayoutId id="2147484072" r:id="rId14"/>
    <p:sldLayoutId id="2147484073" r:id="rId15"/>
    <p:sldLayoutId id="2147484075" r:id="rId16"/>
    <p:sldLayoutId id="2147484076" r:id="rId17"/>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userDrawn="1">
          <p15:clr>
            <a:srgbClr val="F26B43"/>
          </p15:clr>
        </p15:guide>
        <p15:guide id="4" pos="192" userDrawn="1">
          <p15:clr>
            <a:srgbClr val="F26B43"/>
          </p15:clr>
        </p15:guide>
        <p15:guide id="5" pos="7464" userDrawn="1">
          <p15:clr>
            <a:srgbClr val="F26B43"/>
          </p15:clr>
        </p15:guide>
        <p15:guide id="6" orient="horz" pos="192" userDrawn="1">
          <p15:clr>
            <a:srgbClr val="F26B43"/>
          </p15:clr>
        </p15:guide>
        <p15:guide id="8" orient="horz" pos="912" userDrawn="1">
          <p15:clr>
            <a:srgbClr val="F26B43"/>
          </p15:clr>
        </p15:guide>
        <p15:guide id="9" orient="horz" pos="720"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644832952"/>
      </p:ext>
    </p:extLst>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E9B39A-E612-DDB5-276C-9C8EDCE6B6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9FE6AC5-96CD-D300-BBE3-9AB717317FD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AA2B3B-B968-DCCA-1B2F-EBA22344D5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A7CCFB-CA4D-3F4E-A6B8-A9C926CF7FFE}" type="datetime1">
              <a:rPr lang="en-US" smtClean="0"/>
              <a:t>9/11/24</a:t>
            </a:fld>
            <a:endParaRPr lang="en-US"/>
          </a:p>
        </p:txBody>
      </p:sp>
      <p:sp>
        <p:nvSpPr>
          <p:cNvPr id="5" name="Footer Placeholder 4">
            <a:extLst>
              <a:ext uri="{FF2B5EF4-FFF2-40B4-BE49-F238E27FC236}">
                <a16:creationId xmlns:a16="http://schemas.microsoft.com/office/drawing/2014/main" id="{4ED84DF2-D314-E63B-4FCE-8FD43A5CA83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4EDB54C-1075-46A9-2289-EAA2B199EDC5}"/>
              </a:ext>
            </a:extLst>
          </p:cNvPr>
          <p:cNvSpPr>
            <a:spLocks noGrp="1"/>
          </p:cNvSpPr>
          <p:nvPr>
            <p:ph type="sldNum" sz="quarter" idx="4"/>
          </p:nvPr>
        </p:nvSpPr>
        <p:spPr>
          <a:xfrm>
            <a:off x="9154613"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48BE836-562C-0F40-B149-E8E5AC89B93C}" type="slidenum">
              <a:rPr lang="en-US" smtClean="0"/>
              <a:t>‹#›</a:t>
            </a:fld>
            <a:endParaRPr lang="en-US"/>
          </a:p>
        </p:txBody>
      </p:sp>
    </p:spTree>
    <p:extLst>
      <p:ext uri="{BB962C8B-B14F-4D97-AF65-F5344CB8AC3E}">
        <p14:creationId xmlns:p14="http://schemas.microsoft.com/office/powerpoint/2010/main" val="62274345"/>
      </p:ext>
    </p:extLst>
  </p:cSld>
  <p:clrMap bg1="lt1" tx1="dk1" bg2="lt2" tx2="dk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 id="2147483991" r:id="rId10"/>
    <p:sldLayoutId id="2147483992" r:id="rId11"/>
    <p:sldLayoutId id="2147483993" r:id="rId12"/>
    <p:sldLayoutId id="2147483994" r:id="rId13"/>
    <p:sldLayoutId id="2147483995" r:id="rId14"/>
    <p:sldLayoutId id="2147483996" r:id="rId15"/>
    <p:sldLayoutId id="2147483997" r:id="rId16"/>
    <p:sldLayoutId id="2147483999" r:id="rId1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baseline="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1" baseline="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814147907"/>
      </p:ext>
    </p:extLst>
  </p:cSld>
  <p:clrMap bg1="lt1" tx1="dk1" bg2="lt2" tx2="dk2" accent1="accent1" accent2="accent2" accent3="accent3" accent4="accent4" accent5="accent5" accent6="accent6" hlink="hlink" folHlink="folHlink"/>
  <p:sldLayoutIdLst>
    <p:sldLayoutId id="2147484002"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4" r:id="rId12"/>
    <p:sldLayoutId id="2147484015" r:id="rId13"/>
    <p:sldLayoutId id="2147484016" r:id="rId14"/>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baseline="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1" baseline="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6"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7"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1964452006"/>
      </p:ext>
    </p:extLst>
  </p:cSld>
  <p:clrMap bg1="lt1" tx1="dk1" bg2="lt2" tx2="dk2" accent1="accent1" accent2="accent2" accent3="accent3" accent4="accent4" accent5="accent5" accent6="accent6" hlink="hlink" folHlink="folHlink"/>
  <p:sldLayoutIdLst>
    <p:sldLayoutId id="2147484018" r:id="rId1"/>
    <p:sldLayoutId id="2147484019" r:id="rId2"/>
    <p:sldLayoutId id="2147484020" r:id="rId3"/>
    <p:sldLayoutId id="2147484021" r:id="rId4"/>
    <p:sldLayoutId id="2147484022" r:id="rId5"/>
    <p:sldLayoutId id="2147484023" r:id="rId6"/>
    <p:sldLayoutId id="2147484024" r:id="rId7"/>
    <p:sldLayoutId id="2147484025" r:id="rId8"/>
    <p:sldLayoutId id="2147484026" r:id="rId9"/>
    <p:sldLayoutId id="2147484027" r:id="rId10"/>
    <p:sldLayoutId id="2147484028" r:id="rId11"/>
    <p:sldLayoutId id="2147484029" r:id="rId12"/>
    <p:sldLayoutId id="2147484032" r:id="rId13"/>
    <p:sldLayoutId id="2147484033" r:id="rId14"/>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smtClean="0">
                <a:solidFill>
                  <a:schemeClr val="bg1">
                    <a:lumMod val="75000"/>
                  </a:schemeClr>
                </a:solidFill>
                <a:latin typeface="+mn-lt"/>
                <a:cs typeface="Times New Roman" panose="02020603050405020304" pitchFamily="18" charset="0"/>
              </a:rPr>
              <a:pPr algn="ctr" defTabSz="173038">
                <a:lnSpc>
                  <a:spcPct val="90000"/>
                </a:lnSpc>
                <a:tabLst>
                  <a:tab pos="230188" algn="l"/>
                </a:tabLst>
                <a:defRPr/>
              </a:pPr>
              <a:t>‹#›</a:t>
            </a:fld>
            <a:endParaRPr lang="en-US" sz="900"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3809208494"/>
      </p:ext>
    </p:extLst>
  </p:cSld>
  <p:clrMap bg1="lt1" tx1="dk1" bg2="lt2" tx2="dk2" accent1="accent1" accent2="accent2" accent3="accent3" accent4="accent4" accent5="accent5" accent6="accent6" hlink="hlink" folHlink="folHlink"/>
  <p:sldLayoutIdLst>
    <p:sldLayoutId id="2147484049" r:id="rId1"/>
    <p:sldLayoutId id="2147484050" r:id="rId2"/>
    <p:sldLayoutId id="2147484051" r:id="rId3"/>
    <p:sldLayoutId id="2147484052" r:id="rId4"/>
    <p:sldLayoutId id="2147484053" r:id="rId5"/>
    <p:sldLayoutId id="2147484054" r:id="rId6"/>
    <p:sldLayoutId id="2147484055" r:id="rId7"/>
    <p:sldLayoutId id="2147484056" r:id="rId8"/>
    <p:sldLayoutId id="2147484057" r:id="rId9"/>
    <p:sldLayoutId id="2147484058" r:id="rId10"/>
    <p:sldLayoutId id="2147484059" r:id="rId11"/>
    <p:sldLayoutId id="2147484060" r:id="rId12"/>
    <p:sldLayoutId id="2147484061" r:id="rId13"/>
    <p:sldLayoutId id="2147484062" r:id="rId14"/>
    <p:sldLayoutId id="2147484063" r:id="rId15"/>
    <p:sldLayoutId id="2147484064" r:id="rId16"/>
    <p:sldLayoutId id="2147484065" r:id="rId17"/>
    <p:sldLayoutId id="2147484066" r:id="rId18"/>
    <p:sldLayoutId id="2147484067" r:id="rId19"/>
    <p:sldLayoutId id="2147484068" r:id="rId20"/>
    <p:sldLayoutId id="2147484069" r:id="rId21"/>
    <p:sldLayoutId id="2147484070" r:id="rId22"/>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12192000" cy="853117"/>
          </a:xfrm>
          <a:prstGeom prst="rect">
            <a:avLst/>
          </a:prstGeom>
          <a:solidFill>
            <a:srgbClr val="00395A"/>
          </a:solidFill>
          <a:ln>
            <a:noFill/>
          </a:ln>
          <a:effectLst>
            <a:outerShdw blurRad="50800" dist="38100" dir="2700000" algn="tl" rotWithShape="0">
              <a:srgbClr val="000000">
                <a:alpha val="43000"/>
              </a:srgbClr>
            </a:outerShdw>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1296"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0" name="Group 9"/>
          <p:cNvGrpSpPr/>
          <p:nvPr userDrawn="1"/>
        </p:nvGrpSpPr>
        <p:grpSpPr>
          <a:xfrm>
            <a:off x="-211627" y="-142629"/>
            <a:ext cx="12596659" cy="7137992"/>
            <a:chOff x="-158720" y="-142629"/>
            <a:chExt cx="9447494" cy="7137992"/>
          </a:xfrm>
        </p:grpSpPr>
        <p:grpSp>
          <p:nvGrpSpPr>
            <p:cNvPr id="11" name="Group 10"/>
            <p:cNvGrpSpPr/>
            <p:nvPr userDrawn="1"/>
          </p:nvGrpSpPr>
          <p:grpSpPr>
            <a:xfrm>
              <a:off x="467806" y="6873248"/>
              <a:ext cx="8217866" cy="122115"/>
              <a:chOff x="467806" y="6873248"/>
              <a:chExt cx="8217866" cy="122115"/>
            </a:xfrm>
          </p:grpSpPr>
          <p:cxnSp>
            <p:nvCxnSpPr>
              <p:cNvPr id="39" name="Straight Connector 38"/>
              <p:cNvCxnSpPr/>
              <p:nvPr userDrawn="1"/>
            </p:nvCxnSpPr>
            <p:spPr>
              <a:xfrm>
                <a:off x="467806"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8685672"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41" name="Group 40"/>
              <p:cNvGrpSpPr/>
              <p:nvPr userDrawn="1"/>
            </p:nvGrpSpPr>
            <p:grpSpPr>
              <a:xfrm>
                <a:off x="5715000" y="6873248"/>
                <a:ext cx="457200" cy="122115"/>
                <a:chOff x="5715000" y="6873248"/>
                <a:chExt cx="457200" cy="122115"/>
              </a:xfrm>
            </p:grpSpPr>
            <p:cxnSp>
              <p:nvCxnSpPr>
                <p:cNvPr id="45" name="Straight Connector 44"/>
                <p:cNvCxnSpPr/>
                <p:nvPr userDrawn="1"/>
              </p:nvCxnSpPr>
              <p:spPr>
                <a:xfrm>
                  <a:off x="6172200"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userDrawn="1"/>
              </p:nvCxnSpPr>
              <p:spPr>
                <a:xfrm>
                  <a:off x="5715000"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userDrawn="1"/>
            </p:nvGrpSpPr>
            <p:grpSpPr>
              <a:xfrm>
                <a:off x="2971800" y="6873248"/>
                <a:ext cx="457200" cy="122115"/>
                <a:chOff x="5715000" y="6873248"/>
                <a:chExt cx="457200" cy="122115"/>
              </a:xfrm>
            </p:grpSpPr>
            <p:cxnSp>
              <p:nvCxnSpPr>
                <p:cNvPr id="43" name="Straight Connector 42"/>
                <p:cNvCxnSpPr/>
                <p:nvPr userDrawn="1"/>
              </p:nvCxnSpPr>
              <p:spPr>
                <a:xfrm>
                  <a:off x="6172200"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userDrawn="1"/>
              </p:nvCxnSpPr>
              <p:spPr>
                <a:xfrm>
                  <a:off x="5715000"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2" name="Group 11"/>
            <p:cNvGrpSpPr/>
            <p:nvPr userDrawn="1"/>
          </p:nvGrpSpPr>
          <p:grpSpPr>
            <a:xfrm>
              <a:off x="467806" y="-142629"/>
              <a:ext cx="8217866" cy="122115"/>
              <a:chOff x="467806" y="6873248"/>
              <a:chExt cx="8217866" cy="122115"/>
            </a:xfrm>
          </p:grpSpPr>
          <p:cxnSp>
            <p:nvCxnSpPr>
              <p:cNvPr id="31" name="Straight Connector 30"/>
              <p:cNvCxnSpPr/>
              <p:nvPr userDrawn="1"/>
            </p:nvCxnSpPr>
            <p:spPr>
              <a:xfrm>
                <a:off x="467806"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userDrawn="1"/>
            </p:nvCxnSpPr>
            <p:spPr>
              <a:xfrm>
                <a:off x="8685672"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3" name="Group 32"/>
              <p:cNvGrpSpPr/>
              <p:nvPr userDrawn="1"/>
            </p:nvGrpSpPr>
            <p:grpSpPr>
              <a:xfrm>
                <a:off x="5715000" y="6873248"/>
                <a:ext cx="457200" cy="122115"/>
                <a:chOff x="5715000" y="6873248"/>
                <a:chExt cx="457200" cy="122115"/>
              </a:xfrm>
            </p:grpSpPr>
            <p:cxnSp>
              <p:nvCxnSpPr>
                <p:cNvPr id="37" name="Straight Connector 36"/>
                <p:cNvCxnSpPr/>
                <p:nvPr userDrawn="1"/>
              </p:nvCxnSpPr>
              <p:spPr>
                <a:xfrm>
                  <a:off x="6172200"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userDrawn="1"/>
              </p:nvCxnSpPr>
              <p:spPr>
                <a:xfrm>
                  <a:off x="5715000"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34" name="Group 33"/>
              <p:cNvGrpSpPr/>
              <p:nvPr userDrawn="1"/>
            </p:nvGrpSpPr>
            <p:grpSpPr>
              <a:xfrm>
                <a:off x="2971800" y="6873248"/>
                <a:ext cx="457200" cy="122115"/>
                <a:chOff x="5715000" y="6873248"/>
                <a:chExt cx="457200" cy="122115"/>
              </a:xfrm>
            </p:grpSpPr>
            <p:cxnSp>
              <p:nvCxnSpPr>
                <p:cNvPr id="35" name="Straight Connector 34"/>
                <p:cNvCxnSpPr/>
                <p:nvPr userDrawn="1"/>
              </p:nvCxnSpPr>
              <p:spPr>
                <a:xfrm>
                  <a:off x="6172200"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userDrawn="1"/>
              </p:nvCxnSpPr>
              <p:spPr>
                <a:xfrm>
                  <a:off x="5715000" y="687324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grpSp>
          <p:nvGrpSpPr>
            <p:cNvPr id="13" name="Group 12"/>
            <p:cNvGrpSpPr/>
            <p:nvPr userDrawn="1"/>
          </p:nvGrpSpPr>
          <p:grpSpPr>
            <a:xfrm>
              <a:off x="-158720" y="1143066"/>
              <a:ext cx="122115" cy="5029134"/>
              <a:chOff x="-158720" y="1143066"/>
              <a:chExt cx="122115" cy="5029134"/>
            </a:xfrm>
          </p:grpSpPr>
          <p:cxnSp>
            <p:nvCxnSpPr>
              <p:cNvPr id="25" name="Straight Connector 24"/>
              <p:cNvCxnSpPr/>
              <p:nvPr userDrawn="1"/>
            </p:nvCxnSpPr>
            <p:spPr>
              <a:xfrm rot="5400000">
                <a:off x="-97662" y="108200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userDrawn="1"/>
            </p:nvCxnSpPr>
            <p:spPr>
              <a:xfrm rot="5400000">
                <a:off x="-97662" y="1539143"/>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userDrawn="1"/>
            </p:nvCxnSpPr>
            <p:spPr>
              <a:xfrm rot="5400000">
                <a:off x="-97662" y="6111142"/>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userDrawn="1"/>
            </p:nvCxnSpPr>
            <p:spPr>
              <a:xfrm flipH="1">
                <a:off x="-158720" y="4075647"/>
                <a:ext cx="122113"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a:off x="-158720" y="3679446"/>
                <a:ext cx="122113"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userDrawn="1"/>
            </p:nvCxnSpPr>
            <p:spPr>
              <a:xfrm flipH="1">
                <a:off x="-158720" y="5773880"/>
                <a:ext cx="122113"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userDrawn="1"/>
          </p:nvGrpSpPr>
          <p:grpSpPr>
            <a:xfrm>
              <a:off x="9166659" y="1143066"/>
              <a:ext cx="122115" cy="5029134"/>
              <a:chOff x="-158720" y="1143066"/>
              <a:chExt cx="122115" cy="5029134"/>
            </a:xfrm>
          </p:grpSpPr>
          <p:cxnSp>
            <p:nvCxnSpPr>
              <p:cNvPr id="17" name="Straight Connector 16"/>
              <p:cNvCxnSpPr/>
              <p:nvPr userDrawn="1"/>
            </p:nvCxnSpPr>
            <p:spPr>
              <a:xfrm rot="5400000">
                <a:off x="-97662" y="1082008"/>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rot="5400000">
                <a:off x="-97662" y="1539143"/>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rot="5400000">
                <a:off x="-97662" y="6111142"/>
                <a:ext cx="0" cy="12211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H="1">
                <a:off x="-158720" y="4075647"/>
                <a:ext cx="122113"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flipH="1">
                <a:off x="-158720" y="3679446"/>
                <a:ext cx="122113"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userDrawn="1"/>
            </p:nvCxnSpPr>
            <p:spPr>
              <a:xfrm flipH="1">
                <a:off x="-158720" y="5773880"/>
                <a:ext cx="122113" cy="0"/>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sp>
        <p:nvSpPr>
          <p:cNvPr id="53" name="Slide Number Placeholder 5"/>
          <p:cNvSpPr>
            <a:spLocks noGrp="1"/>
          </p:cNvSpPr>
          <p:nvPr>
            <p:ph type="sldNum" sz="quarter" idx="4"/>
          </p:nvPr>
        </p:nvSpPr>
        <p:spPr>
          <a:xfrm>
            <a:off x="10896600" y="6350154"/>
            <a:ext cx="684296" cy="365125"/>
          </a:xfrm>
          <a:prstGeom prst="rect">
            <a:avLst/>
          </a:prstGeom>
        </p:spPr>
        <p:txBody>
          <a:bodyPr vert="horz" lIns="91440" tIns="45720" rIns="91440" bIns="45720" rtlCol="0" anchor="ctr"/>
          <a:lstStyle>
            <a:lvl1pPr algn="r">
              <a:defRPr sz="1000" b="0" i="0">
                <a:solidFill>
                  <a:schemeClr val="tx1"/>
                </a:solidFill>
                <a:latin typeface="Arial" panose="020B0604020202020204" pitchFamily="34" charset="0"/>
                <a:cs typeface="Arial" panose="020B0604020202020204" pitchFamily="34" charset="0"/>
              </a:defRPr>
            </a:lvl1pPr>
          </a:lstStyle>
          <a:p>
            <a:pPr fontAlgn="auto">
              <a:spcBef>
                <a:spcPts val="0"/>
              </a:spcBef>
              <a:spcAft>
                <a:spcPts val="0"/>
              </a:spcAft>
              <a:buClrTx/>
              <a:buSzTx/>
            </a:pPr>
            <a:fld id="{D260E43B-7F43-FA45-AAB7-E054FD6CC4E3}" type="slidenum">
              <a:rPr lang="en-US" smtClean="0"/>
              <a:pPr fontAlgn="auto">
                <a:spcBef>
                  <a:spcPts val="0"/>
                </a:spcBef>
                <a:spcAft>
                  <a:spcPts val="0"/>
                </a:spcAft>
                <a:buClrTx/>
                <a:buSzTx/>
              </a:pPr>
              <a:t>‹#›</a:t>
            </a:fld>
            <a:endParaRPr lang="en-US" dirty="0"/>
          </a:p>
        </p:txBody>
      </p:sp>
      <p:pic>
        <p:nvPicPr>
          <p:cNvPr id="56" name="Picture 55" descr="LBL_logo_notext_rev_transparent.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239305" y="6357358"/>
            <a:ext cx="690880" cy="365760"/>
          </a:xfrm>
          <a:prstGeom prst="rect">
            <a:avLst/>
          </a:prstGeom>
        </p:spPr>
      </p:pic>
    </p:spTree>
    <p:extLst>
      <p:ext uri="{BB962C8B-B14F-4D97-AF65-F5344CB8AC3E}">
        <p14:creationId xmlns:p14="http://schemas.microsoft.com/office/powerpoint/2010/main" val="917987459"/>
      </p:ext>
    </p:extLst>
  </p:cSld>
  <p:clrMap bg1="lt1" tx1="dk1" bg2="lt2" tx2="dk2" accent1="accent1" accent2="accent2" accent3="accent3" accent4="accent4" accent5="accent5" accent6="accent6" hlink="hlink" folHlink="folHlink"/>
  <p:sldLayoutIdLst>
    <p:sldLayoutId id="2147483799" r:id="rId1"/>
  </p:sldLayoutIdLst>
  <p:hf hdr="0" ftr="0" dt="0"/>
  <p:txStyles>
    <p:titleStyle>
      <a:lvl1pPr algn="ctr" defTabSz="457200" rtl="0" eaLnBrk="1" latinLnBrk="0" hangingPunct="1">
        <a:spcBef>
          <a:spcPct val="0"/>
        </a:spcBef>
        <a:buNone/>
        <a:defRPr sz="2800" b="1" kern="1200">
          <a:solidFill>
            <a:schemeClr val="bg1"/>
          </a:solidFill>
          <a:latin typeface="Arial" panose="020B0604020202020204" pitchFamily="34" charset="0"/>
          <a:ea typeface="+mj-ea"/>
          <a:cs typeface="Arial" panose="020B0604020202020204" pitchFamily="34" charset="0"/>
        </a:defRPr>
      </a:lvl1pPr>
    </p:titleStyle>
    <p:bodyStyle>
      <a:lvl1pPr marL="342900" indent="-342900" algn="l" defTabSz="457200" rtl="0" eaLnBrk="1" latinLnBrk="0" hangingPunct="1">
        <a:spcBef>
          <a:spcPct val="20000"/>
        </a:spcBef>
        <a:buFont typeface="Arial"/>
        <a:buChar char="•"/>
        <a:defRPr sz="2400" kern="1200">
          <a:solidFill>
            <a:schemeClr val="tx2"/>
          </a:solidFill>
          <a:latin typeface="+mj-lt"/>
          <a:ea typeface="+mn-ea"/>
          <a:cs typeface="+mn-cs"/>
        </a:defRPr>
      </a:lvl1pPr>
      <a:lvl2pPr marL="742950" indent="-285750" algn="l" defTabSz="457200" rtl="0" eaLnBrk="1" latinLnBrk="0" hangingPunct="1">
        <a:spcBef>
          <a:spcPct val="20000"/>
        </a:spcBef>
        <a:buFont typeface="Courier New"/>
        <a:buChar char="o"/>
        <a:defRPr sz="2000" kern="1200">
          <a:solidFill>
            <a:srgbClr val="1F497D"/>
          </a:solidFill>
          <a:latin typeface="+mj-lt"/>
          <a:ea typeface="+mn-ea"/>
          <a:cs typeface="+mn-cs"/>
        </a:defRPr>
      </a:lvl2pPr>
      <a:lvl3pPr marL="1143000" indent="-228600" algn="l" defTabSz="457200" rtl="0" eaLnBrk="1" latinLnBrk="0" hangingPunct="1">
        <a:spcBef>
          <a:spcPct val="20000"/>
        </a:spcBef>
        <a:buFont typeface="Arial"/>
        <a:buChar char="•"/>
        <a:defRPr sz="2000" kern="1200">
          <a:solidFill>
            <a:srgbClr val="1F497D"/>
          </a:solidFill>
          <a:latin typeface="+mj-lt"/>
          <a:ea typeface="+mn-ea"/>
          <a:cs typeface="+mn-cs"/>
        </a:defRPr>
      </a:lvl3pPr>
      <a:lvl4pPr marL="1600200" indent="-228600" algn="l" defTabSz="457200" rtl="0" eaLnBrk="1" latinLnBrk="0" hangingPunct="1">
        <a:spcBef>
          <a:spcPct val="20000"/>
        </a:spcBef>
        <a:buFont typeface="Arial"/>
        <a:buChar char="–"/>
        <a:defRPr sz="2000" kern="1200">
          <a:solidFill>
            <a:srgbClr val="1F497D"/>
          </a:solidFill>
          <a:latin typeface="+mj-lt"/>
          <a:ea typeface="+mn-ea"/>
          <a:cs typeface="+mn-cs"/>
        </a:defRPr>
      </a:lvl4pPr>
      <a:lvl5pPr marL="2057400" indent="-228600" algn="l" defTabSz="457200" rtl="0" eaLnBrk="1" latinLnBrk="0" hangingPunct="1">
        <a:spcBef>
          <a:spcPct val="20000"/>
        </a:spcBef>
        <a:buFont typeface="Arial"/>
        <a:buChar char="»"/>
        <a:defRPr sz="2000" kern="1200">
          <a:solidFill>
            <a:srgbClr val="1F497D"/>
          </a:solidFill>
          <a:latin typeface="+mj-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29768" y="274321"/>
            <a:ext cx="11430000" cy="4247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451615" y="1650030"/>
            <a:ext cx="11419468"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4389" y="6626132"/>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sp>
        <p:nvSpPr>
          <p:cNvPr id="12" name="Rectangle 11">
            <a:extLst>
              <a:ext uri="{FF2B5EF4-FFF2-40B4-BE49-F238E27FC236}">
                <a16:creationId xmlns:a16="http://schemas.microsoft.com/office/drawing/2014/main" id="{4D3B0D07-6BED-A646-84B4-4749F06D6579}"/>
              </a:ext>
            </a:extLst>
          </p:cNvPr>
          <p:cNvSpPr/>
          <p:nvPr/>
        </p:nvSpPr>
        <p:spPr>
          <a:xfrm>
            <a:off x="0" y="320042"/>
            <a:ext cx="274320" cy="6537959"/>
          </a:xfrm>
          <a:prstGeom prst="rect">
            <a:avLst/>
          </a:prstGeom>
          <a:solidFill>
            <a:schemeClr val="tx2"/>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34291" tIns="34291" rIns="34291" bIns="34291" numCol="1" spcCol="0" rtlCol="0" fromWordArt="0" anchor="ctr" anchorCtr="0" forceAA="0" compatLnSpc="1">
            <a:prstTxWarp prst="textNoShape">
              <a:avLst/>
            </a:prstTxWarp>
            <a:noAutofit/>
          </a:bodyPr>
          <a:lstStyle/>
          <a:p>
            <a:pPr algn="ctr">
              <a:lnSpc>
                <a:spcPct val="90000"/>
              </a:lnSpc>
            </a:pPr>
            <a:endParaRPr lang="en-US" sz="1351" dirty="0">
              <a:solidFill>
                <a:schemeClr val="tx1"/>
              </a:solidFill>
            </a:endParaRPr>
          </a:p>
        </p:txBody>
      </p:sp>
      <p:sp>
        <p:nvSpPr>
          <p:cNvPr id="13" name="Rectangle 6">
            <a:extLst>
              <a:ext uri="{FF2B5EF4-FFF2-40B4-BE49-F238E27FC236}">
                <a16:creationId xmlns:a16="http://schemas.microsoft.com/office/drawing/2014/main" id="{5832D77F-AA48-5846-ACCE-C0EB6A92350A}"/>
              </a:ext>
            </a:extLst>
          </p:cNvPr>
          <p:cNvSpPr>
            <a:spLocks noChangeArrowheads="1"/>
          </p:cNvSpPr>
          <p:nvPr/>
        </p:nvSpPr>
        <p:spPr bwMode="auto">
          <a:xfrm flipH="1">
            <a:off x="-4389" y="6616607"/>
            <a:ext cx="280401" cy="152400"/>
          </a:xfrm>
          <a:prstGeom prst="rect">
            <a:avLst/>
          </a:prstGeom>
          <a:noFill/>
          <a:ln w="9525">
            <a:noFill/>
            <a:miter lim="800000"/>
            <a:headEnd/>
            <a:tailEnd/>
          </a:ln>
          <a:effectLst/>
        </p:spPr>
        <p:txBody>
          <a:bodyPr lIns="0" tIns="0" rIns="0" bIns="0"/>
          <a:lstStyle/>
          <a:p>
            <a:pPr algn="ctr" defTabSz="129771">
              <a:lnSpc>
                <a:spcPct val="90000"/>
              </a:lnSpc>
              <a:tabLst>
                <a:tab pos="172633" algn="l"/>
              </a:tabLst>
              <a:defRPr/>
            </a:pPr>
            <a:fld id="{040BB257-551A-4736-B50F-DCF1BA034C06}" type="slidenum">
              <a:rPr lang="en-US" sz="675" smtClean="0">
                <a:solidFill>
                  <a:schemeClr val="tx1"/>
                </a:solidFill>
                <a:latin typeface="+mn-lt"/>
                <a:cs typeface="Times New Roman" panose="02020603050405020304" pitchFamily="18" charset="0"/>
              </a:rPr>
              <a:pPr algn="ctr" defTabSz="129771">
                <a:lnSpc>
                  <a:spcPct val="90000"/>
                </a:lnSpc>
                <a:tabLst>
                  <a:tab pos="172633" algn="l"/>
                </a:tabLst>
                <a:defRPr/>
              </a:pPr>
              <a:t>‹#›</a:t>
            </a:fld>
            <a:endParaRPr lang="en-US" sz="675"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p:nvSpPr>
        <p:spPr>
          <a:xfrm>
            <a:off x="8010283" y="6583680"/>
            <a:ext cx="3860800" cy="182562"/>
          </a:xfrm>
          <a:prstGeom prst="rect">
            <a:avLst/>
          </a:prstGeom>
          <a:ln/>
        </p:spPr>
        <p:txBody>
          <a:bodyPr anchor="ctr"/>
          <a:lstStyle/>
          <a:p>
            <a:pPr algn="r"/>
            <a:r>
              <a:rPr lang="en-US" sz="751" dirty="0">
                <a:solidFill>
                  <a:srgbClr val="BFBFBF"/>
                </a:solidFill>
                <a:latin typeface="+mn-lt"/>
                <a:cs typeface="Arial" pitchFamily="34" charset="0"/>
              </a:rPr>
              <a:t> </a:t>
            </a:r>
          </a:p>
        </p:txBody>
      </p:sp>
      <p:pic>
        <p:nvPicPr>
          <p:cNvPr id="14" name="Picture 13">
            <a:extLst>
              <a:ext uri="{FF2B5EF4-FFF2-40B4-BE49-F238E27FC236}">
                <a16:creationId xmlns:a16="http://schemas.microsoft.com/office/drawing/2014/main" id="{847B9209-B231-4A5B-9F52-B26C80603A10}"/>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550839" y="6477000"/>
            <a:ext cx="1450848" cy="261860"/>
          </a:xfrm>
          <a:prstGeom prst="rect">
            <a:avLst/>
          </a:prstGeom>
        </p:spPr>
      </p:pic>
    </p:spTree>
    <p:extLst>
      <p:ext uri="{BB962C8B-B14F-4D97-AF65-F5344CB8AC3E}">
        <p14:creationId xmlns:p14="http://schemas.microsoft.com/office/powerpoint/2010/main" val="3261217678"/>
      </p:ext>
    </p:extLst>
  </p:cSld>
  <p:clrMap bg1="lt1" tx1="dk1" bg2="lt2" tx2="dk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Lst>
  <p:hf hdr="0" ftr="0" dt="0"/>
  <p:txStyles>
    <p:titleStyle>
      <a:lvl1pPr algn="l" rtl="0" eaLnBrk="1" fontAlgn="base" hangingPunct="1">
        <a:lnSpc>
          <a:spcPct val="90000"/>
        </a:lnSpc>
        <a:spcBef>
          <a:spcPct val="0"/>
        </a:spcBef>
        <a:spcAft>
          <a:spcPct val="0"/>
        </a:spcAft>
        <a:defRPr sz="2400" b="0" kern="1200">
          <a:solidFill>
            <a:schemeClr val="tx1"/>
          </a:solidFill>
          <a:latin typeface="Century Gothic" panose="020B0502020202020204" pitchFamily="34" charset="0"/>
          <a:ea typeface="+mj-ea"/>
          <a:cs typeface="+mj-cs"/>
        </a:defRPr>
      </a:lvl1pPr>
      <a:lvl2pPr algn="l" rtl="0" eaLnBrk="1" fontAlgn="base" hangingPunct="1">
        <a:lnSpc>
          <a:spcPct val="85000"/>
        </a:lnSpc>
        <a:spcBef>
          <a:spcPct val="0"/>
        </a:spcBef>
        <a:spcAft>
          <a:spcPct val="0"/>
        </a:spcAft>
        <a:defRPr sz="2251">
          <a:solidFill>
            <a:srgbClr val="006C3A"/>
          </a:solidFill>
          <a:latin typeface="Arial Black" pitchFamily="34" charset="0"/>
        </a:defRPr>
      </a:lvl2pPr>
      <a:lvl3pPr algn="l" rtl="0" eaLnBrk="1" fontAlgn="base" hangingPunct="1">
        <a:lnSpc>
          <a:spcPct val="85000"/>
        </a:lnSpc>
        <a:spcBef>
          <a:spcPct val="0"/>
        </a:spcBef>
        <a:spcAft>
          <a:spcPct val="0"/>
        </a:spcAft>
        <a:defRPr sz="2251">
          <a:solidFill>
            <a:srgbClr val="006C3A"/>
          </a:solidFill>
          <a:latin typeface="Arial Black" pitchFamily="34" charset="0"/>
        </a:defRPr>
      </a:lvl3pPr>
      <a:lvl4pPr algn="l" rtl="0" eaLnBrk="1" fontAlgn="base" hangingPunct="1">
        <a:lnSpc>
          <a:spcPct val="85000"/>
        </a:lnSpc>
        <a:spcBef>
          <a:spcPct val="0"/>
        </a:spcBef>
        <a:spcAft>
          <a:spcPct val="0"/>
        </a:spcAft>
        <a:defRPr sz="2251">
          <a:solidFill>
            <a:srgbClr val="006C3A"/>
          </a:solidFill>
          <a:latin typeface="Arial Black" pitchFamily="34" charset="0"/>
        </a:defRPr>
      </a:lvl4pPr>
      <a:lvl5pPr algn="l" rtl="0" eaLnBrk="1" fontAlgn="base" hangingPunct="1">
        <a:lnSpc>
          <a:spcPct val="85000"/>
        </a:lnSpc>
        <a:spcBef>
          <a:spcPct val="0"/>
        </a:spcBef>
        <a:spcAft>
          <a:spcPct val="0"/>
        </a:spcAft>
        <a:defRPr sz="2251">
          <a:solidFill>
            <a:srgbClr val="006C3A"/>
          </a:solidFill>
          <a:latin typeface="Arial Black" pitchFamily="34" charset="0"/>
        </a:defRPr>
      </a:lvl5pPr>
      <a:lvl6pPr marL="342882" algn="l" rtl="0" eaLnBrk="1" fontAlgn="base" hangingPunct="1">
        <a:lnSpc>
          <a:spcPct val="85000"/>
        </a:lnSpc>
        <a:spcBef>
          <a:spcPct val="0"/>
        </a:spcBef>
        <a:spcAft>
          <a:spcPct val="0"/>
        </a:spcAft>
        <a:defRPr sz="2251">
          <a:solidFill>
            <a:srgbClr val="006C3A"/>
          </a:solidFill>
          <a:latin typeface="Arial Black" pitchFamily="34" charset="0"/>
        </a:defRPr>
      </a:lvl6pPr>
      <a:lvl7pPr marL="685766" algn="l" rtl="0" eaLnBrk="1" fontAlgn="base" hangingPunct="1">
        <a:lnSpc>
          <a:spcPct val="85000"/>
        </a:lnSpc>
        <a:spcBef>
          <a:spcPct val="0"/>
        </a:spcBef>
        <a:spcAft>
          <a:spcPct val="0"/>
        </a:spcAft>
        <a:defRPr sz="2251">
          <a:solidFill>
            <a:srgbClr val="006C3A"/>
          </a:solidFill>
          <a:latin typeface="Arial Black" pitchFamily="34" charset="0"/>
        </a:defRPr>
      </a:lvl7pPr>
      <a:lvl8pPr marL="1028649" algn="l" rtl="0" eaLnBrk="1" fontAlgn="base" hangingPunct="1">
        <a:lnSpc>
          <a:spcPct val="85000"/>
        </a:lnSpc>
        <a:spcBef>
          <a:spcPct val="0"/>
        </a:spcBef>
        <a:spcAft>
          <a:spcPct val="0"/>
        </a:spcAft>
        <a:defRPr sz="2251">
          <a:solidFill>
            <a:srgbClr val="006C3A"/>
          </a:solidFill>
          <a:latin typeface="Arial Black" pitchFamily="34" charset="0"/>
        </a:defRPr>
      </a:lvl8pPr>
      <a:lvl9pPr marL="1371532" algn="l" rtl="0" eaLnBrk="1" fontAlgn="base" hangingPunct="1">
        <a:lnSpc>
          <a:spcPct val="85000"/>
        </a:lnSpc>
        <a:spcBef>
          <a:spcPct val="0"/>
        </a:spcBef>
        <a:spcAft>
          <a:spcPct val="0"/>
        </a:spcAft>
        <a:defRPr sz="2251">
          <a:solidFill>
            <a:srgbClr val="006C3A"/>
          </a:solidFill>
          <a:latin typeface="Arial Black" pitchFamily="34" charset="0"/>
        </a:defRPr>
      </a:lvl9pPr>
    </p:titleStyle>
    <p:bodyStyle>
      <a:lvl1pPr marL="215493" indent="-215493" algn="l" rtl="0" eaLnBrk="1" fontAlgn="base" hangingPunct="1">
        <a:lnSpc>
          <a:spcPct val="90000"/>
        </a:lnSpc>
        <a:spcBef>
          <a:spcPts val="1051"/>
        </a:spcBef>
        <a:spcAft>
          <a:spcPct val="0"/>
        </a:spcAft>
        <a:buClr>
          <a:schemeClr val="tx1"/>
        </a:buClr>
        <a:buSzPct val="90000"/>
        <a:buFont typeface="Century Gothic" panose="020B0502020202020204" pitchFamily="34" charset="0"/>
        <a:buChar char="•"/>
        <a:defRPr sz="2100" kern="1200">
          <a:solidFill>
            <a:schemeClr val="tx1"/>
          </a:solidFill>
          <a:latin typeface="Century Gothic" panose="020B0502020202020204" pitchFamily="34" charset="0"/>
          <a:ea typeface="+mn-ea"/>
          <a:cs typeface="+mn-cs"/>
        </a:defRPr>
      </a:lvl1pPr>
      <a:lvl2pPr marL="516706" indent="-214303"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800" kern="1200">
          <a:solidFill>
            <a:schemeClr val="tx1"/>
          </a:solidFill>
          <a:latin typeface="Century Gothic" panose="020B0502020202020204" pitchFamily="34" charset="0"/>
          <a:ea typeface="+mn-ea"/>
          <a:cs typeface="+mn-cs"/>
        </a:defRPr>
      </a:lvl2pPr>
      <a:lvl3pPr marL="772678" indent="-214303" algn="l" rtl="0" eaLnBrk="1" fontAlgn="base" hangingPunct="1">
        <a:lnSpc>
          <a:spcPct val="90000"/>
        </a:lnSpc>
        <a:spcBef>
          <a:spcPts val="600"/>
        </a:spcBef>
        <a:spcAft>
          <a:spcPct val="0"/>
        </a:spcAft>
        <a:buClr>
          <a:schemeClr val="tx1"/>
        </a:buClr>
        <a:buSzPct val="90000"/>
        <a:buFont typeface="Century Gothic" panose="020B0502020202020204" pitchFamily="34" charset="0"/>
        <a:buChar char="•"/>
        <a:defRPr sz="1500" kern="1200">
          <a:solidFill>
            <a:schemeClr val="tx1"/>
          </a:solidFill>
          <a:latin typeface="Century Gothic" panose="020B0502020202020204" pitchFamily="34" charset="0"/>
          <a:ea typeface="+mn-ea"/>
          <a:cs typeface="+mn-cs"/>
        </a:defRPr>
      </a:lvl3pPr>
      <a:lvl4pPr marL="858399" indent="-129771" algn="l" rtl="0" eaLnBrk="1" fontAlgn="base" hangingPunct="1">
        <a:lnSpc>
          <a:spcPct val="90000"/>
        </a:lnSpc>
        <a:spcBef>
          <a:spcPts val="600"/>
        </a:spcBef>
        <a:spcAft>
          <a:spcPct val="0"/>
        </a:spcAft>
        <a:buClr>
          <a:schemeClr val="tx1"/>
        </a:buClr>
        <a:buFont typeface="Arial" charset="0"/>
        <a:buChar char="–"/>
        <a:defRPr sz="1351" kern="1200">
          <a:solidFill>
            <a:schemeClr val="tx1"/>
          </a:solidFill>
          <a:latin typeface="Century Gothic" panose="020B0502020202020204" pitchFamily="34" charset="0"/>
          <a:ea typeface="+mn-ea"/>
          <a:cs typeface="+mn-cs"/>
        </a:defRPr>
      </a:lvl4pPr>
      <a:lvl5pPr marL="1111988" indent="-166680" algn="l" rtl="0" eaLnBrk="1" fontAlgn="base" hangingPunct="1">
        <a:lnSpc>
          <a:spcPct val="90000"/>
        </a:lnSpc>
        <a:spcBef>
          <a:spcPts val="451"/>
        </a:spcBef>
        <a:spcAft>
          <a:spcPct val="0"/>
        </a:spcAft>
        <a:buClr>
          <a:schemeClr val="tx1"/>
        </a:buClr>
        <a:buFont typeface="Arial" charset="0"/>
        <a:buChar char="»"/>
        <a:defRPr sz="1351" kern="1200">
          <a:solidFill>
            <a:schemeClr val="tx1"/>
          </a:solidFill>
          <a:latin typeface="Century Gothic" panose="020B0502020202020204" pitchFamily="34" charset="0"/>
          <a:ea typeface="+mn-ea"/>
          <a:cs typeface="+mn-cs"/>
        </a:defRPr>
      </a:lvl5pPr>
      <a:lvl6pPr marL="1885857"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739"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622"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506" indent="-171442" algn="l" defTabSz="685766"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66" rtl="0" eaLnBrk="1" latinLnBrk="0" hangingPunct="1">
        <a:defRPr sz="1351" kern="1200">
          <a:solidFill>
            <a:schemeClr val="tx1"/>
          </a:solidFill>
          <a:latin typeface="+mn-lt"/>
          <a:ea typeface="+mn-ea"/>
          <a:cs typeface="+mn-cs"/>
        </a:defRPr>
      </a:lvl1pPr>
      <a:lvl2pPr marL="342882" algn="l" defTabSz="685766" rtl="0" eaLnBrk="1" latinLnBrk="0" hangingPunct="1">
        <a:defRPr sz="1351" kern="1200">
          <a:solidFill>
            <a:schemeClr val="tx1"/>
          </a:solidFill>
          <a:latin typeface="+mn-lt"/>
          <a:ea typeface="+mn-ea"/>
          <a:cs typeface="+mn-cs"/>
        </a:defRPr>
      </a:lvl2pPr>
      <a:lvl3pPr marL="685766" algn="l" defTabSz="685766" rtl="0" eaLnBrk="1" latinLnBrk="0" hangingPunct="1">
        <a:defRPr sz="1351" kern="1200">
          <a:solidFill>
            <a:schemeClr val="tx1"/>
          </a:solidFill>
          <a:latin typeface="+mn-lt"/>
          <a:ea typeface="+mn-ea"/>
          <a:cs typeface="+mn-cs"/>
        </a:defRPr>
      </a:lvl3pPr>
      <a:lvl4pPr marL="1028649" algn="l" defTabSz="685766" rtl="0" eaLnBrk="1" latinLnBrk="0" hangingPunct="1">
        <a:defRPr sz="1351" kern="1200">
          <a:solidFill>
            <a:schemeClr val="tx1"/>
          </a:solidFill>
          <a:latin typeface="+mn-lt"/>
          <a:ea typeface="+mn-ea"/>
          <a:cs typeface="+mn-cs"/>
        </a:defRPr>
      </a:lvl4pPr>
      <a:lvl5pPr marL="1371532" algn="l" defTabSz="685766" rtl="0" eaLnBrk="1" latinLnBrk="0" hangingPunct="1">
        <a:defRPr sz="1351" kern="1200">
          <a:solidFill>
            <a:schemeClr val="tx1"/>
          </a:solidFill>
          <a:latin typeface="+mn-lt"/>
          <a:ea typeface="+mn-ea"/>
          <a:cs typeface="+mn-cs"/>
        </a:defRPr>
      </a:lvl5pPr>
      <a:lvl6pPr marL="1714414" algn="l" defTabSz="685766" rtl="0" eaLnBrk="1" latinLnBrk="0" hangingPunct="1">
        <a:defRPr sz="1351" kern="1200">
          <a:solidFill>
            <a:schemeClr val="tx1"/>
          </a:solidFill>
          <a:latin typeface="+mn-lt"/>
          <a:ea typeface="+mn-ea"/>
          <a:cs typeface="+mn-cs"/>
        </a:defRPr>
      </a:lvl6pPr>
      <a:lvl7pPr marL="2057298" algn="l" defTabSz="685766" rtl="0" eaLnBrk="1" latinLnBrk="0" hangingPunct="1">
        <a:defRPr sz="1351" kern="1200">
          <a:solidFill>
            <a:schemeClr val="tx1"/>
          </a:solidFill>
          <a:latin typeface="+mn-lt"/>
          <a:ea typeface="+mn-ea"/>
          <a:cs typeface="+mn-cs"/>
        </a:defRPr>
      </a:lvl7pPr>
      <a:lvl8pPr marL="2400180" algn="l" defTabSz="685766" rtl="0" eaLnBrk="1" latinLnBrk="0" hangingPunct="1">
        <a:defRPr sz="1351" kern="1200">
          <a:solidFill>
            <a:schemeClr val="tx1"/>
          </a:solidFill>
          <a:latin typeface="+mn-lt"/>
          <a:ea typeface="+mn-ea"/>
          <a:cs typeface="+mn-cs"/>
        </a:defRPr>
      </a:lvl8pPr>
      <a:lvl9pPr marL="2743062" algn="l" defTabSz="685766" rtl="0" eaLnBrk="1" latinLnBrk="0" hangingPunct="1">
        <a:defRPr sz="1351"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smtClean="0">
                <a:solidFill>
                  <a:schemeClr val="bg1">
                    <a:lumMod val="75000"/>
                  </a:schemeClr>
                </a:solidFill>
                <a:latin typeface="+mn-lt"/>
                <a:cs typeface="Times New Roman" panose="02020603050405020304" pitchFamily="18" charset="0"/>
              </a:rPr>
              <a:pPr algn="ctr" defTabSz="173038">
                <a:lnSpc>
                  <a:spcPct val="90000"/>
                </a:lnSpc>
                <a:tabLst>
                  <a:tab pos="230188" algn="l"/>
                </a:tabLst>
                <a:defRPr/>
              </a:pPr>
              <a:t>‹#›</a:t>
            </a:fld>
            <a:endParaRPr lang="en-US" sz="900"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493897890"/>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 id="2147484074" r:id="rId13"/>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smtClean="0">
                <a:solidFill>
                  <a:schemeClr val="bg1">
                    <a:lumMod val="75000"/>
                  </a:schemeClr>
                </a:solidFill>
                <a:latin typeface="+mn-lt"/>
                <a:cs typeface="Times New Roman" panose="02020603050405020304" pitchFamily="18" charset="0"/>
              </a:rPr>
              <a:pPr algn="ctr" defTabSz="173038">
                <a:lnSpc>
                  <a:spcPct val="90000"/>
                </a:lnSpc>
                <a:tabLst>
                  <a:tab pos="230188" algn="l"/>
                </a:tabLst>
                <a:defRPr/>
              </a:pPr>
              <a:t>‹#›</a:t>
            </a:fld>
            <a:endParaRPr lang="en-US" sz="900"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721624805"/>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smtClean="0">
                <a:solidFill>
                  <a:schemeClr val="bg1">
                    <a:lumMod val="75000"/>
                  </a:schemeClr>
                </a:solidFill>
                <a:latin typeface="+mn-lt"/>
                <a:cs typeface="Times New Roman" panose="02020603050405020304" pitchFamily="18" charset="0"/>
              </a:rPr>
              <a:pPr algn="ctr" defTabSz="173038">
                <a:lnSpc>
                  <a:spcPct val="90000"/>
                </a:lnSpc>
                <a:tabLst>
                  <a:tab pos="230188" algn="l"/>
                </a:tabLst>
                <a:defRPr/>
              </a:pPr>
              <a:t>‹#›</a:t>
            </a:fld>
            <a:endParaRPr lang="en-US" sz="900"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6" cstate="email">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853535516"/>
      </p:ext>
    </p:extLst>
  </p:cSld>
  <p:clrMap bg1="lt1" tx1="dk1" bg2="lt2" tx2="dk2" accent1="accent1" accent2="accent2" accent3="accent3" accent4="accent4" accent5="accent5" accent6="accent6" hlink="hlink" folHlink="folHlink"/>
  <p:sldLayoutIdLst>
    <p:sldLayoutId id="2147483854" r:id="rId1"/>
    <p:sldLayoutId id="2147483856" r:id="rId2"/>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8" r:id="rId13"/>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0" baseline="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0" baseline="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174973622"/>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6" r:id="rId7"/>
    <p:sldLayoutId id="2147483877" r:id="rId8"/>
    <p:sldLayoutId id="2147483878" r:id="rId9"/>
    <p:sldLayoutId id="2147483879" r:id="rId10"/>
    <p:sldLayoutId id="2147483880" r:id="rId11"/>
    <p:sldLayoutId id="2147483881" r:id="rId12"/>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baseline="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1" baseline="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4" cstate="screen">
            <a:extLst>
              <a:ext uri="{28A0092B-C50C-407E-A947-70E740481C1C}">
                <a14:useLocalDpi xmlns:a14="http://schemas.microsoft.com/office/drawing/2010/main"/>
              </a:ext>
            </a:extLst>
          </a:blip>
          <a:srcRect/>
          <a:stretch/>
        </p:blipFill>
        <p:spPr>
          <a:xfrm>
            <a:off x="0" y="6812281"/>
            <a:ext cx="12192000" cy="45719"/>
          </a:xfrm>
          <a:prstGeom prst="rect">
            <a:avLst/>
          </a:prstGeom>
          <a:effectLst/>
        </p:spPr>
      </p:pic>
    </p:spTree>
    <p:extLst>
      <p:ext uri="{BB962C8B-B14F-4D97-AF65-F5344CB8AC3E}">
        <p14:creationId xmlns:p14="http://schemas.microsoft.com/office/powerpoint/2010/main" val="3342863082"/>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baseline="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1" baseline="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389701028"/>
      </p:ext>
    </p:extLst>
  </p:cSld>
  <p:clrMap bg1="lt1" tx1="dk1" bg2="lt2" tx2="dk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9" r:id="rId12"/>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kokkos" TargetMode="External"/><Relationship Id="rId7" Type="http://schemas.openxmlformats.org/officeDocument/2006/relationships/image" Target="../media/image68.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67.jpeg"/><Relationship Id="rId5" Type="http://schemas.openxmlformats.org/officeDocument/2006/relationships/image" Target="../media/image66.jpeg"/><Relationship Id="rId4" Type="http://schemas.openxmlformats.org/officeDocument/2006/relationships/image" Target="../media/image65.jpeg"/></Relationships>
</file>

<file path=ppt/slides/_rels/slide1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hyperlink" Target="https://kokkos.link/the-lectures" TargetMode="Externa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image" Target="../media/image7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png"/><Relationship Id="rId1" Type="http://schemas.openxmlformats.org/officeDocument/2006/relationships/slideLayout" Target="../slideLayouts/slideLayout17.xml"/><Relationship Id="rId6" Type="http://schemas.openxmlformats.org/officeDocument/2006/relationships/image" Target="../media/image77.jpg"/><Relationship Id="rId5" Type="http://schemas.openxmlformats.org/officeDocument/2006/relationships/image" Target="../media/image76.jpg"/><Relationship Id="rId4" Type="http://schemas.openxmlformats.org/officeDocument/2006/relationships/image" Target="../media/image75.jpg"/></Relationships>
</file>

<file path=ppt/slides/_rels/slide22.xml.rels><?xml version="1.0" encoding="UTF-8" standalone="yes"?>
<Relationships xmlns="http://schemas.openxmlformats.org/package/2006/relationships"><Relationship Id="rId2" Type="http://schemas.openxmlformats.org/officeDocument/2006/relationships/image" Target="../media/image7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72.em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8.xml"/></Relationships>
</file>

<file path=ppt/slides/_rels/slide25.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12.xml"/><Relationship Id="rId1" Type="http://schemas.openxmlformats.org/officeDocument/2006/relationships/slideLayout" Target="../slideLayouts/slideLayout15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27.xml.rels><?xml version="1.0" encoding="UTF-8" standalone="yes"?>
<Relationships xmlns="http://schemas.openxmlformats.org/package/2006/relationships"><Relationship Id="rId3" Type="http://schemas.openxmlformats.org/officeDocument/2006/relationships/image" Target="../media/image89.emf"/><Relationship Id="rId2" Type="http://schemas.openxmlformats.org/officeDocument/2006/relationships/image" Target="../media/image88.emf"/><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xml"/><Relationship Id="rId1" Type="http://schemas.openxmlformats.org/officeDocument/2006/relationships/slideLayout" Target="../slideLayouts/slideLayout37.xml"/><Relationship Id="rId5" Type="http://schemas.openxmlformats.org/officeDocument/2006/relationships/image" Target="../media/image48.png"/><Relationship Id="rId4" Type="http://schemas.openxmlformats.org/officeDocument/2006/relationships/image" Target="../media/image47.png"/></Relationships>
</file>

<file path=ppt/slides/_rels/slide30.xml.rels><?xml version="1.0" encoding="UTF-8" standalone="yes"?>
<Relationships xmlns="http://schemas.openxmlformats.org/package/2006/relationships"><Relationship Id="rId8" Type="http://schemas.openxmlformats.org/officeDocument/2006/relationships/image" Target="../media/image96.emf"/><Relationship Id="rId3" Type="http://schemas.openxmlformats.org/officeDocument/2006/relationships/image" Target="../media/image91.emf"/><Relationship Id="rId7" Type="http://schemas.openxmlformats.org/officeDocument/2006/relationships/image" Target="../media/image95.emf"/><Relationship Id="rId2" Type="http://schemas.openxmlformats.org/officeDocument/2006/relationships/notesSlide" Target="../notesSlides/notesSlide14.xml"/><Relationship Id="rId1" Type="http://schemas.openxmlformats.org/officeDocument/2006/relationships/slideLayout" Target="../slideLayouts/slideLayout176.xml"/><Relationship Id="rId6" Type="http://schemas.openxmlformats.org/officeDocument/2006/relationships/image" Target="../media/image94.emf"/><Relationship Id="rId5" Type="http://schemas.openxmlformats.org/officeDocument/2006/relationships/image" Target="../media/image93.emf"/><Relationship Id="rId10" Type="http://schemas.openxmlformats.org/officeDocument/2006/relationships/image" Target="../media/image98.emf"/><Relationship Id="rId4" Type="http://schemas.openxmlformats.org/officeDocument/2006/relationships/image" Target="../media/image92.emf"/><Relationship Id="rId9" Type="http://schemas.openxmlformats.org/officeDocument/2006/relationships/image" Target="../media/image97.emf"/></Relationships>
</file>

<file path=ppt/slides/_rels/slide31.xml.rels><?xml version="1.0" encoding="UTF-8" standalone="yes"?>
<Relationships xmlns="http://schemas.openxmlformats.org/package/2006/relationships"><Relationship Id="rId8" Type="http://schemas.openxmlformats.org/officeDocument/2006/relationships/image" Target="../media/image101.jpg"/><Relationship Id="rId13" Type="http://schemas.openxmlformats.org/officeDocument/2006/relationships/hyperlink" Target="http://sterlingsop.wordpress.com/2012/10/10/10-things/" TargetMode="External"/><Relationship Id="rId18" Type="http://schemas.openxmlformats.org/officeDocument/2006/relationships/hyperlink" Target="http://www.creative-commons-images.com/highway-signs/s/strategy.html" TargetMode="External"/><Relationship Id="rId3" Type="http://schemas.openxmlformats.org/officeDocument/2006/relationships/hyperlink" Target="https://e4s.io/" TargetMode="External"/><Relationship Id="rId21" Type="http://schemas.openxmlformats.org/officeDocument/2006/relationships/image" Target="../media/image108.png"/><Relationship Id="rId7" Type="http://schemas.openxmlformats.org/officeDocument/2006/relationships/hyperlink" Target="http://www.pngall.com/portal-png" TargetMode="External"/><Relationship Id="rId12" Type="http://schemas.openxmlformats.org/officeDocument/2006/relationships/image" Target="../media/image104.jpeg"/><Relationship Id="rId17" Type="http://schemas.openxmlformats.org/officeDocument/2006/relationships/image" Target="../media/image106.jpg"/><Relationship Id="rId2" Type="http://schemas.openxmlformats.org/officeDocument/2006/relationships/notesSlide" Target="../notesSlides/notesSlide15.xml"/><Relationship Id="rId16" Type="http://schemas.openxmlformats.org/officeDocument/2006/relationships/image" Target="../media/image63.png"/><Relationship Id="rId20" Type="http://schemas.openxmlformats.org/officeDocument/2006/relationships/hyperlink" Target="https://spack.io/" TargetMode="External"/><Relationship Id="rId1" Type="http://schemas.openxmlformats.org/officeDocument/2006/relationships/slideLayout" Target="../slideLayouts/slideLayout86.xml"/><Relationship Id="rId6" Type="http://schemas.openxmlformats.org/officeDocument/2006/relationships/image" Target="../media/image100.png"/><Relationship Id="rId11" Type="http://schemas.openxmlformats.org/officeDocument/2006/relationships/hyperlink" Target="http://www.pngall.com/calendar-png" TargetMode="External"/><Relationship Id="rId5" Type="http://schemas.openxmlformats.org/officeDocument/2006/relationships/hyperlink" Target="http://www.pngall.com/best-quality-png" TargetMode="External"/><Relationship Id="rId15" Type="http://schemas.openxmlformats.org/officeDocument/2006/relationships/hyperlink" Target="http://ezadmin.tistory.com/68" TargetMode="External"/><Relationship Id="rId23" Type="http://schemas.openxmlformats.org/officeDocument/2006/relationships/image" Target="../media/image110.png"/><Relationship Id="rId10" Type="http://schemas.openxmlformats.org/officeDocument/2006/relationships/image" Target="../media/image103.png"/><Relationship Id="rId19" Type="http://schemas.openxmlformats.org/officeDocument/2006/relationships/image" Target="../media/image107.jpeg"/><Relationship Id="rId4" Type="http://schemas.openxmlformats.org/officeDocument/2006/relationships/image" Target="../media/image99.png"/><Relationship Id="rId9" Type="http://schemas.openxmlformats.org/officeDocument/2006/relationships/image" Target="../media/image102.jpg"/><Relationship Id="rId14" Type="http://schemas.openxmlformats.org/officeDocument/2006/relationships/image" Target="../media/image105.jpeg"/><Relationship Id="rId22" Type="http://schemas.openxmlformats.org/officeDocument/2006/relationships/image" Target="../media/image109.jpg"/></Relationships>
</file>

<file path=ppt/slides/_rels/slide3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6.xml"/><Relationship Id="rId1" Type="http://schemas.openxmlformats.org/officeDocument/2006/relationships/slideLayout" Target="../slideLayouts/slideLayout117.xml"/><Relationship Id="rId4" Type="http://schemas.openxmlformats.org/officeDocument/2006/relationships/hyperlink" Target="https://adaptivecomputing.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7.xml"/></Relationships>
</file>

<file path=ppt/slides/_rels/slide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58.jpg"/><Relationship Id="rId2" Type="http://schemas.openxmlformats.org/officeDocument/2006/relationships/notesSlide" Target="../notesSlides/notesSlide4.xml"/><Relationship Id="rId1" Type="http://schemas.openxmlformats.org/officeDocument/2006/relationships/slideLayout" Target="../slideLayouts/slideLayout127.xml"/><Relationship Id="rId6" Type="http://schemas.openxmlformats.org/officeDocument/2006/relationships/image" Target="../media/image52.png"/><Relationship Id="rId11" Type="http://schemas.openxmlformats.org/officeDocument/2006/relationships/image" Target="../media/image57.jpg"/><Relationship Id="rId5" Type="http://schemas.openxmlformats.org/officeDocument/2006/relationships/image" Target="../media/image51.png"/><Relationship Id="rId10" Type="http://schemas.openxmlformats.org/officeDocument/2006/relationships/image" Target="../media/image56.jpg"/><Relationship Id="rId4" Type="http://schemas.openxmlformats.org/officeDocument/2006/relationships/image" Target="../media/image50.png"/><Relationship Id="rId9" Type="http://schemas.openxmlformats.org/officeDocument/2006/relationships/image" Target="../media/image55.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2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1.xml.rels><?xml version="1.0" encoding="UTF-8" standalone="yes"?>
<Relationships xmlns="http://schemas.openxmlformats.org/package/2006/relationships"><Relationship Id="rId3" Type="http://schemas.openxmlformats.org/officeDocument/2006/relationships/hyperlink" Target="https://cass.community/" TargetMode="External"/><Relationship Id="rId2" Type="http://schemas.openxmlformats.org/officeDocument/2006/relationships/hyperlink" Target="https://cass.community/bofs" TargetMode="External"/><Relationship Id="rId1" Type="http://schemas.openxmlformats.org/officeDocument/2006/relationships/slideLayout" Target="../slideLayouts/slideLayout117.xml"/><Relationship Id="rId4" Type="http://schemas.openxmlformats.org/officeDocument/2006/relationships/image" Target="../media/image117.png"/></Relationships>
</file>

<file path=ppt/slides/_rels/slide4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7.xml"/></Relationships>
</file>

<file path=ppt/slides/_rels/slide43.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5.png"/><Relationship Id="rId18" Type="http://schemas.openxmlformats.org/officeDocument/2006/relationships/image" Target="../media/image130.png"/><Relationship Id="rId3" Type="http://schemas.openxmlformats.org/officeDocument/2006/relationships/hyperlink" Target="https://pesoproject.org/" TargetMode="External"/><Relationship Id="rId7" Type="http://schemas.openxmlformats.org/officeDocument/2006/relationships/image" Target="../media/image119.png"/><Relationship Id="rId12" Type="http://schemas.openxmlformats.org/officeDocument/2006/relationships/image" Target="../media/image124.png"/><Relationship Id="rId17" Type="http://schemas.openxmlformats.org/officeDocument/2006/relationships/image" Target="../media/image129.png"/><Relationship Id="rId2" Type="http://schemas.openxmlformats.org/officeDocument/2006/relationships/notesSlide" Target="../notesSlides/notesSlide17.xml"/><Relationship Id="rId16" Type="http://schemas.openxmlformats.org/officeDocument/2006/relationships/image" Target="../media/image128.png"/><Relationship Id="rId1" Type="http://schemas.openxmlformats.org/officeDocument/2006/relationships/slideLayout" Target="../slideLayouts/slideLayout128.xml"/><Relationship Id="rId6" Type="http://schemas.openxmlformats.org/officeDocument/2006/relationships/image" Target="../media/image118.png"/><Relationship Id="rId11" Type="http://schemas.openxmlformats.org/officeDocument/2006/relationships/image" Target="../media/image123.png"/><Relationship Id="rId5" Type="http://schemas.openxmlformats.org/officeDocument/2006/relationships/hyperlink" Target="https://hpsf.io/" TargetMode="External"/><Relationship Id="rId15" Type="http://schemas.openxmlformats.org/officeDocument/2006/relationships/image" Target="../media/image127.png"/><Relationship Id="rId10" Type="http://schemas.openxmlformats.org/officeDocument/2006/relationships/image" Target="../media/image122.png"/><Relationship Id="rId4" Type="http://schemas.openxmlformats.org/officeDocument/2006/relationships/hyperlink" Target="https://e4s.io/" TargetMode="External"/><Relationship Id="rId9" Type="http://schemas.openxmlformats.org/officeDocument/2006/relationships/image" Target="../media/image121.png"/><Relationship Id="rId14" Type="http://schemas.openxmlformats.org/officeDocument/2006/relationships/image" Target="../media/image126.png"/></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132.png"/><Relationship Id="rId4" Type="http://schemas.openxmlformats.org/officeDocument/2006/relationships/hyperlink" Target="https://pesoproject.or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png"/><Relationship Id="rId18" Type="http://schemas.openxmlformats.org/officeDocument/2006/relationships/image" Target="../media/image146.png"/><Relationship Id="rId3" Type="http://schemas.openxmlformats.org/officeDocument/2006/relationships/hyperlink" Target="https://hpsf.io/" TargetMode="External"/><Relationship Id="rId21" Type="http://schemas.openxmlformats.org/officeDocument/2006/relationships/image" Target="../media/image149.png"/><Relationship Id="rId7" Type="http://schemas.openxmlformats.org/officeDocument/2006/relationships/image" Target="../media/image135.png"/><Relationship Id="rId12" Type="http://schemas.openxmlformats.org/officeDocument/2006/relationships/image" Target="../media/image140.png"/><Relationship Id="rId17" Type="http://schemas.openxmlformats.org/officeDocument/2006/relationships/image" Target="../media/image145.png"/><Relationship Id="rId2" Type="http://schemas.openxmlformats.org/officeDocument/2006/relationships/notesSlide" Target="../notesSlides/notesSlide19.xml"/><Relationship Id="rId16" Type="http://schemas.openxmlformats.org/officeDocument/2006/relationships/image" Target="../media/image144.png"/><Relationship Id="rId20" Type="http://schemas.openxmlformats.org/officeDocument/2006/relationships/image" Target="../media/image148.png"/><Relationship Id="rId1" Type="http://schemas.openxmlformats.org/officeDocument/2006/relationships/slideLayout" Target="../slideLayouts/slideLayout128.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18.png"/><Relationship Id="rId15" Type="http://schemas.openxmlformats.org/officeDocument/2006/relationships/image" Target="../media/image143.png"/><Relationship Id="rId23" Type="http://schemas.openxmlformats.org/officeDocument/2006/relationships/image" Target="../media/image151.png"/><Relationship Id="rId10" Type="http://schemas.openxmlformats.org/officeDocument/2006/relationships/image" Target="../media/image138.png"/><Relationship Id="rId19" Type="http://schemas.openxmlformats.org/officeDocument/2006/relationships/image" Target="../media/image147.png"/><Relationship Id="rId4" Type="http://schemas.openxmlformats.org/officeDocument/2006/relationships/image" Target="../media/image133.png"/><Relationship Id="rId9" Type="http://schemas.openxmlformats.org/officeDocument/2006/relationships/image" Target="../media/image137.png"/><Relationship Id="rId14" Type="http://schemas.openxmlformats.org/officeDocument/2006/relationships/image" Target="../media/image142.png"/><Relationship Id="rId22"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mailto:mheroux@acm.org"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4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2800" dirty="0"/>
              <a:t>From Desktop to Exascale: All in on GPUs</a:t>
            </a:r>
          </a:p>
        </p:txBody>
      </p:sp>
      <p:sp>
        <p:nvSpPr>
          <p:cNvPr id="5" name="Subtitle 4"/>
          <p:cNvSpPr>
            <a:spLocks noGrp="1"/>
          </p:cNvSpPr>
          <p:nvPr>
            <p:ph type="subTitle" idx="1"/>
          </p:nvPr>
        </p:nvSpPr>
        <p:spPr>
          <a:xfrm>
            <a:off x="190500" y="3571291"/>
            <a:ext cx="11403189" cy="2663254"/>
          </a:xfrm>
        </p:spPr>
        <p:txBody>
          <a:bodyPr/>
          <a:lstStyle/>
          <a:p>
            <a:pPr>
              <a:spcBef>
                <a:spcPts val="0"/>
              </a:spcBef>
            </a:pPr>
            <a:r>
              <a:rPr lang="en-US" dirty="0"/>
              <a:t>Michael A. Heroux</a:t>
            </a:r>
          </a:p>
          <a:p>
            <a:pPr>
              <a:spcBef>
                <a:spcPts val="0"/>
              </a:spcBef>
            </a:pPr>
            <a:r>
              <a:rPr lang="en-US" dirty="0"/>
              <a:t>Senior Scientist, Sandia National Laboratories</a:t>
            </a:r>
          </a:p>
          <a:p>
            <a:pPr>
              <a:spcBef>
                <a:spcPts val="0"/>
              </a:spcBef>
            </a:pPr>
            <a:r>
              <a:rPr lang="en-US" dirty="0"/>
              <a:t>Former Director of Software Technology, ECP</a:t>
            </a:r>
          </a:p>
          <a:p>
            <a:pPr>
              <a:spcBef>
                <a:spcPts val="0"/>
              </a:spcBef>
            </a:pPr>
            <a:r>
              <a:rPr lang="en-US" dirty="0"/>
              <a:t>PI, PESO, Post-ECP Software-Ecosystem Stewardship Project</a:t>
            </a:r>
          </a:p>
          <a:p>
            <a:pPr>
              <a:spcBef>
                <a:spcPts val="0"/>
              </a:spcBef>
            </a:pPr>
            <a:r>
              <a:rPr lang="en-US" dirty="0"/>
              <a:t>SIAM Fellow</a:t>
            </a:r>
          </a:p>
          <a:p>
            <a:pPr>
              <a:spcBef>
                <a:spcPts val="0"/>
              </a:spcBef>
            </a:pPr>
            <a:endParaRPr lang="en-US" dirty="0"/>
          </a:p>
          <a:p>
            <a:pPr>
              <a:spcBef>
                <a:spcPts val="0"/>
              </a:spcBef>
            </a:pPr>
            <a:r>
              <a:rPr lang="en-US" dirty="0"/>
              <a:t>SIAM Supercomputing Spotlights Series</a:t>
            </a:r>
          </a:p>
          <a:p>
            <a:pPr>
              <a:spcBef>
                <a:spcPts val="0"/>
              </a:spcBef>
            </a:pPr>
            <a:r>
              <a:rPr lang="en-US" dirty="0"/>
              <a:t>September 11, 2024</a:t>
            </a:r>
          </a:p>
        </p:txBody>
      </p:sp>
    </p:spTree>
    <p:extLst>
      <p:ext uri="{BB962C8B-B14F-4D97-AF65-F5344CB8AC3E}">
        <p14:creationId xmlns:p14="http://schemas.microsoft.com/office/powerpoint/2010/main" val="33006061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225CC-265E-DE10-6B19-7449F4D487F0}"/>
              </a:ext>
            </a:extLst>
          </p:cNvPr>
          <p:cNvSpPr>
            <a:spLocks noGrp="1"/>
          </p:cNvSpPr>
          <p:nvPr>
            <p:ph type="title"/>
          </p:nvPr>
        </p:nvSpPr>
        <p:spPr/>
        <p:txBody>
          <a:bodyPr/>
          <a:lstStyle/>
          <a:p>
            <a:r>
              <a:rPr lang="en-US" dirty="0"/>
              <a:t>DOE </a:t>
            </a:r>
            <a:r>
              <a:rPr lang="en-US" dirty="0" err="1"/>
              <a:t>Exascale</a:t>
            </a:r>
            <a:r>
              <a:rPr lang="en-US" dirty="0"/>
              <a:t> Computing Project</a:t>
            </a:r>
          </a:p>
        </p:txBody>
      </p:sp>
      <p:graphicFrame>
        <p:nvGraphicFramePr>
          <p:cNvPr id="6" name="Content Placeholder 5">
            <a:extLst>
              <a:ext uri="{FF2B5EF4-FFF2-40B4-BE49-F238E27FC236}">
                <a16:creationId xmlns:a16="http://schemas.microsoft.com/office/drawing/2014/main" id="{254F53F7-A08C-8079-1830-EC1BE3A14728}"/>
              </a:ext>
            </a:extLst>
          </p:cNvPr>
          <p:cNvGraphicFramePr>
            <a:graphicFrameLocks noGrp="1"/>
          </p:cNvGraphicFramePr>
          <p:nvPr>
            <p:ph idx="1"/>
          </p:nvPr>
        </p:nvGraphicFramePr>
        <p:xfrm>
          <a:off x="336176" y="1089213"/>
          <a:ext cx="11187953" cy="4854387"/>
        </p:xfrm>
        <a:graphic>
          <a:graphicData uri="http://schemas.openxmlformats.org/drawingml/2006/chart">
            <c:chart xmlns:c="http://schemas.openxmlformats.org/drawingml/2006/chart" xmlns:r="http://schemas.openxmlformats.org/officeDocument/2006/relationships" r:id="rId2"/>
          </a:graphicData>
        </a:graphic>
      </p:graphicFrame>
      <p:sp>
        <p:nvSpPr>
          <p:cNvPr id="7" name="Rounded Rectangle 6">
            <a:extLst>
              <a:ext uri="{FF2B5EF4-FFF2-40B4-BE49-F238E27FC236}">
                <a16:creationId xmlns:a16="http://schemas.microsoft.com/office/drawing/2014/main" id="{A61AD80E-8030-A602-BE5C-FC58E632A177}"/>
              </a:ext>
            </a:extLst>
          </p:cNvPr>
          <p:cNvSpPr/>
          <p:nvPr/>
        </p:nvSpPr>
        <p:spPr>
          <a:xfrm>
            <a:off x="1247643" y="5884557"/>
            <a:ext cx="9816054" cy="675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a:t>Large Majority of C++ Codes Chose Abstraction over Vendor Models! </a:t>
            </a:r>
          </a:p>
        </p:txBody>
      </p:sp>
      <p:sp>
        <p:nvSpPr>
          <p:cNvPr id="8" name="TextBox 7">
            <a:extLst>
              <a:ext uri="{FF2B5EF4-FFF2-40B4-BE49-F238E27FC236}">
                <a16:creationId xmlns:a16="http://schemas.microsoft.com/office/drawing/2014/main" id="{BC28A53F-4D5A-32C1-E615-EE90E41A7E27}"/>
              </a:ext>
            </a:extLst>
          </p:cNvPr>
          <p:cNvSpPr txBox="1"/>
          <p:nvPr/>
        </p:nvSpPr>
        <p:spPr>
          <a:xfrm>
            <a:off x="8128922" y="3181658"/>
            <a:ext cx="3939092" cy="1077218"/>
          </a:xfrm>
          <a:prstGeom prst="rect">
            <a:avLst/>
          </a:prstGeom>
          <a:noFill/>
        </p:spPr>
        <p:txBody>
          <a:bodyPr wrap="none" rtlCol="0">
            <a:spAutoFit/>
          </a:bodyPr>
          <a:lstStyle/>
          <a:p>
            <a:r>
              <a:rPr lang="en-US" sz="1600" b="1" dirty="0"/>
              <a:t>17 Codes list Fortran as critical</a:t>
            </a:r>
          </a:p>
          <a:p>
            <a:pPr marL="285750" indent="-285750">
              <a:buFont typeface="Arial" panose="020B0604020202020204" pitchFamily="34" charset="0"/>
              <a:buChar char="•"/>
            </a:pPr>
            <a:r>
              <a:rPr lang="en-US" sz="1600" b="1" dirty="0"/>
              <a:t>Some of those actually moved on</a:t>
            </a:r>
          </a:p>
          <a:p>
            <a:pPr marL="285750" indent="-285750">
              <a:buFont typeface="Arial" panose="020B0604020202020204" pitchFamily="34" charset="0"/>
              <a:buChar char="•"/>
            </a:pPr>
            <a:r>
              <a:rPr lang="en-US" sz="1600" b="1" dirty="0"/>
              <a:t>Not all of those run on GPUs</a:t>
            </a:r>
          </a:p>
          <a:p>
            <a:pPr marL="285750" indent="-285750">
              <a:buFont typeface="Arial" panose="020B0604020202020204" pitchFamily="34" charset="0"/>
              <a:buChar char="•"/>
            </a:pPr>
            <a:r>
              <a:rPr lang="en-US" sz="1600" b="1" dirty="0"/>
              <a:t>CUDA Fortran, OpenMP, </a:t>
            </a:r>
            <a:r>
              <a:rPr lang="en-US" sz="1600" b="1" dirty="0" err="1"/>
              <a:t>OpenACC</a:t>
            </a:r>
            <a:r>
              <a:rPr lang="en-US" sz="1600" b="1" dirty="0"/>
              <a:t> </a:t>
            </a:r>
          </a:p>
        </p:txBody>
      </p:sp>
    </p:spTree>
    <p:extLst>
      <p:ext uri="{BB962C8B-B14F-4D97-AF65-F5344CB8AC3E}">
        <p14:creationId xmlns:p14="http://schemas.microsoft.com/office/powerpoint/2010/main" val="2853851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D731-F628-2C5C-7D3D-C18D78C6A9D5}"/>
              </a:ext>
            </a:extLst>
          </p:cNvPr>
          <p:cNvSpPr>
            <a:spLocks noGrp="1"/>
          </p:cNvSpPr>
          <p:nvPr>
            <p:ph type="title"/>
          </p:nvPr>
        </p:nvSpPr>
        <p:spPr>
          <a:xfrm>
            <a:off x="2549448" y="3429000"/>
            <a:ext cx="6556452" cy="570225"/>
          </a:xfrm>
        </p:spPr>
        <p:txBody>
          <a:bodyPr/>
          <a:lstStyle/>
          <a:p>
            <a:pPr algn="ctr"/>
            <a:r>
              <a:rPr lang="en-US" dirty="0" err="1"/>
              <a:t>Kokkos</a:t>
            </a:r>
            <a:r>
              <a:rPr lang="en-US" dirty="0"/>
              <a:t> Programming Model</a:t>
            </a:r>
          </a:p>
        </p:txBody>
      </p:sp>
      <p:sp>
        <p:nvSpPr>
          <p:cNvPr id="4" name="Slide Number Placeholder 3">
            <a:extLst>
              <a:ext uri="{FF2B5EF4-FFF2-40B4-BE49-F238E27FC236}">
                <a16:creationId xmlns:a16="http://schemas.microsoft.com/office/drawing/2014/main" id="{EFD39EB6-7139-EFC8-CC7C-FF51EB24B90A}"/>
              </a:ext>
            </a:extLst>
          </p:cNvPr>
          <p:cNvSpPr>
            <a:spLocks noGrp="1"/>
          </p:cNvSpPr>
          <p:nvPr>
            <p:ph type="sldNum" sz="quarter" idx="4"/>
          </p:nvPr>
        </p:nvSpPr>
        <p:spPr>
          <a:xfrm>
            <a:off x="0" y="115386"/>
            <a:ext cx="559397" cy="570225"/>
          </a:xfrm>
        </p:spPr>
        <p:txBody>
          <a:bodyPr/>
          <a:lstStyle/>
          <a:p>
            <a:pPr algn="ctr"/>
            <a:fld id="{F6B149FD-26F7-3645-B4E7-BA8B8CC5EEA8}" type="slidenum">
              <a:rPr lang="en-US" smtClean="0"/>
              <a:pPr algn="ctr"/>
              <a:t>11</a:t>
            </a:fld>
            <a:endParaRPr lang="en-US" dirty="0"/>
          </a:p>
        </p:txBody>
      </p:sp>
    </p:spTree>
    <p:extLst>
      <p:ext uri="{BB962C8B-B14F-4D97-AF65-F5344CB8AC3E}">
        <p14:creationId xmlns:p14="http://schemas.microsoft.com/office/powerpoint/2010/main" val="22458973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0CC00-A71D-BA4C-BFB1-1DC1DCBD528A}"/>
              </a:ext>
            </a:extLst>
          </p:cNvPr>
          <p:cNvSpPr>
            <a:spLocks noGrp="1"/>
          </p:cNvSpPr>
          <p:nvPr>
            <p:ph type="title"/>
          </p:nvPr>
        </p:nvSpPr>
        <p:spPr>
          <a:xfrm>
            <a:off x="942229" y="245274"/>
            <a:ext cx="11249771" cy="557503"/>
          </a:xfrm>
        </p:spPr>
        <p:txBody>
          <a:bodyPr>
            <a:normAutofit fontScale="90000"/>
          </a:bodyPr>
          <a:lstStyle/>
          <a:p>
            <a:r>
              <a:rPr lang="en-US" sz="3600" b="1" dirty="0"/>
              <a:t>What is Kokkos?</a:t>
            </a:r>
          </a:p>
        </p:txBody>
      </p:sp>
      <p:sp>
        <p:nvSpPr>
          <p:cNvPr id="3" name="Content Placeholder 2">
            <a:extLst>
              <a:ext uri="{FF2B5EF4-FFF2-40B4-BE49-F238E27FC236}">
                <a16:creationId xmlns:a16="http://schemas.microsoft.com/office/drawing/2014/main" id="{3F7D0CC3-6938-F243-8E1D-1C168AE6D20A}"/>
              </a:ext>
            </a:extLst>
          </p:cNvPr>
          <p:cNvSpPr>
            <a:spLocks noGrp="1"/>
          </p:cNvSpPr>
          <p:nvPr>
            <p:ph idx="1"/>
          </p:nvPr>
        </p:nvSpPr>
        <p:spPr>
          <a:xfrm>
            <a:off x="542844" y="931340"/>
            <a:ext cx="11584205" cy="4995319"/>
          </a:xfrm>
        </p:spPr>
        <p:txBody>
          <a:bodyPr/>
          <a:lstStyle/>
          <a:p>
            <a:r>
              <a:rPr lang="en-US" dirty="0"/>
              <a:t>A C++ Programming Model for Performance Portability</a:t>
            </a:r>
          </a:p>
          <a:p>
            <a:pPr lvl="1"/>
            <a:r>
              <a:rPr lang="en-US" dirty="0"/>
              <a:t>Implemented as a template library on top of CUDA, OpenMP, HIP, SYCL, …</a:t>
            </a:r>
          </a:p>
          <a:p>
            <a:pPr lvl="1"/>
            <a:r>
              <a:rPr lang="en-US" dirty="0"/>
              <a:t>Aims to be descriptive not prescriptive</a:t>
            </a:r>
          </a:p>
          <a:p>
            <a:pPr lvl="1"/>
            <a:r>
              <a:rPr lang="en-US" dirty="0"/>
              <a:t>Aligns with developments in the C++ standard</a:t>
            </a:r>
          </a:p>
          <a:p>
            <a:pPr lvl="1"/>
            <a:r>
              <a:rPr lang="en-US" dirty="0"/>
              <a:t>Replaces usage of CUDA, OpenMP, HIP, etc. </a:t>
            </a:r>
          </a:p>
          <a:p>
            <a:r>
              <a:rPr lang="en-US" dirty="0"/>
              <a:t>Expanding solution for common needs of modern science/engineering codes </a:t>
            </a:r>
          </a:p>
          <a:p>
            <a:pPr lvl="1"/>
            <a:r>
              <a:rPr lang="en-US" dirty="0"/>
              <a:t>Math libraries based on Kokkos</a:t>
            </a:r>
          </a:p>
          <a:p>
            <a:pPr lvl="1"/>
            <a:r>
              <a:rPr lang="en-US" dirty="0"/>
              <a:t>Tools which enable insight into Kokkos</a:t>
            </a:r>
          </a:p>
          <a:p>
            <a:r>
              <a:rPr lang="en-US" dirty="0"/>
              <a:t>It is Open Source</a:t>
            </a:r>
          </a:p>
          <a:p>
            <a:pPr lvl="1"/>
            <a:r>
              <a:rPr lang="en-US" dirty="0"/>
              <a:t>Maintained and developed at </a:t>
            </a:r>
            <a:r>
              <a:rPr lang="en-US" dirty="0">
                <a:hlinkClick r:id="rId3"/>
              </a:rPr>
              <a:t>https://github.com/kokkos</a:t>
            </a:r>
            <a:endParaRPr lang="en-US" dirty="0"/>
          </a:p>
          <a:p>
            <a:r>
              <a:rPr lang="en-US" dirty="0"/>
              <a:t>It has many users at wide range of institutions.</a:t>
            </a:r>
          </a:p>
          <a:p>
            <a:pPr lvl="1"/>
            <a:endParaRPr lang="en-US" dirty="0"/>
          </a:p>
          <a:p>
            <a:pPr marL="609585" lvl="1" indent="0">
              <a:buNone/>
            </a:pPr>
            <a:endParaRPr lang="en-US" dirty="0"/>
          </a:p>
          <a:p>
            <a:pPr lvl="1"/>
            <a:endParaRPr lang="en-US" dirty="0"/>
          </a:p>
        </p:txBody>
      </p:sp>
      <p:pic>
        <p:nvPicPr>
          <p:cNvPr id="1026" name="Picture 2" descr="500+ Apple Laptop Pictures | Download Free Images on Unsplash">
            <a:extLst>
              <a:ext uri="{FF2B5EF4-FFF2-40B4-BE49-F238E27FC236}">
                <a16:creationId xmlns:a16="http://schemas.microsoft.com/office/drawing/2014/main" id="{0237F853-41D6-9A11-8639-D5BC64CFA1D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953" t="7867" r="24299" b="14889"/>
          <a:stretch/>
        </p:blipFill>
        <p:spPr bwMode="auto">
          <a:xfrm>
            <a:off x="9923272" y="1652936"/>
            <a:ext cx="1667592" cy="14110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workstation Desktop PC | How to Find the Right Workstation | Lenovo  India">
            <a:extLst>
              <a:ext uri="{FF2B5EF4-FFF2-40B4-BE49-F238E27FC236}">
                <a16:creationId xmlns:a16="http://schemas.microsoft.com/office/drawing/2014/main" id="{7DA41ADD-D7C7-E53E-1CD0-B173157754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8381" y="4136011"/>
            <a:ext cx="2298668" cy="12872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l Capitan Supercomputer Detailed: AMD CPUs &amp; GPUs To Drive 2 Exaflops of  Compute">
            <a:extLst>
              <a:ext uri="{FF2B5EF4-FFF2-40B4-BE49-F238E27FC236}">
                <a16:creationId xmlns:a16="http://schemas.microsoft.com/office/drawing/2014/main" id="{20596AA4-8AAB-7CE5-EDF3-F270DDAE4E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7114" y="5073177"/>
            <a:ext cx="2905637" cy="14391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A9E29C5-58EB-2919-1CFB-DBD333B414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1421" y="3586149"/>
            <a:ext cx="2461187" cy="523323"/>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05329EDF-A722-1119-80EB-6DD7F799C1C1}"/>
              </a:ext>
            </a:extLst>
          </p:cNvPr>
          <p:cNvSpPr/>
          <p:nvPr/>
        </p:nvSpPr>
        <p:spPr>
          <a:xfrm rot="18671376" flipV="1">
            <a:off x="9453638" y="3242070"/>
            <a:ext cx="605006" cy="21892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a:extLst>
              <a:ext uri="{FF2B5EF4-FFF2-40B4-BE49-F238E27FC236}">
                <a16:creationId xmlns:a16="http://schemas.microsoft.com/office/drawing/2014/main" id="{11F37B1C-4DF4-02C4-4D18-BB7D2533C9F9}"/>
              </a:ext>
            </a:extLst>
          </p:cNvPr>
          <p:cNvSpPr/>
          <p:nvPr/>
        </p:nvSpPr>
        <p:spPr>
          <a:xfrm rot="1813858">
            <a:off x="9018176" y="4305466"/>
            <a:ext cx="737821" cy="239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61602F64-B386-262B-B2F1-710085E591B1}"/>
              </a:ext>
            </a:extLst>
          </p:cNvPr>
          <p:cNvSpPr/>
          <p:nvPr/>
        </p:nvSpPr>
        <p:spPr>
          <a:xfrm rot="6109988">
            <a:off x="7750245" y="4567794"/>
            <a:ext cx="737821" cy="2395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a:extLst>
              <a:ext uri="{FF2B5EF4-FFF2-40B4-BE49-F238E27FC236}">
                <a16:creationId xmlns:a16="http://schemas.microsoft.com/office/drawing/2014/main" id="{356F91E0-64CA-08B5-998E-30B99270CE81}"/>
              </a:ext>
            </a:extLst>
          </p:cNvPr>
          <p:cNvSpPr/>
          <p:nvPr/>
        </p:nvSpPr>
        <p:spPr>
          <a:xfrm>
            <a:off x="991114" y="5360130"/>
            <a:ext cx="5343832" cy="9881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Kokkos is NOT just for GPUs!</a:t>
            </a:r>
          </a:p>
        </p:txBody>
      </p:sp>
    </p:spTree>
    <p:extLst>
      <p:ext uri="{BB962C8B-B14F-4D97-AF65-F5344CB8AC3E}">
        <p14:creationId xmlns:p14="http://schemas.microsoft.com/office/powerpoint/2010/main" val="995702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BC02326-6068-3145-8ACA-8003F323EB7D}"/>
              </a:ext>
            </a:extLst>
          </p:cNvPr>
          <p:cNvPicPr>
            <a:picLocks noChangeAspect="1"/>
          </p:cNvPicPr>
          <p:nvPr/>
        </p:nvPicPr>
        <p:blipFill>
          <a:blip r:embed="rId2"/>
          <a:stretch>
            <a:fillRect/>
          </a:stretch>
        </p:blipFill>
        <p:spPr>
          <a:xfrm>
            <a:off x="0" y="40934"/>
            <a:ext cx="12192000" cy="6776132"/>
          </a:xfrm>
          <a:prstGeom prst="rect">
            <a:avLst/>
          </a:prstGeom>
        </p:spPr>
      </p:pic>
    </p:spTree>
    <p:extLst>
      <p:ext uri="{BB962C8B-B14F-4D97-AF65-F5344CB8AC3E}">
        <p14:creationId xmlns:p14="http://schemas.microsoft.com/office/powerpoint/2010/main" val="3423810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3AA68-5464-F058-8047-6F6CAC850AB0}"/>
              </a:ext>
            </a:extLst>
          </p:cNvPr>
          <p:cNvSpPr>
            <a:spLocks noGrp="1"/>
          </p:cNvSpPr>
          <p:nvPr>
            <p:ph type="title"/>
          </p:nvPr>
        </p:nvSpPr>
        <p:spPr>
          <a:xfrm>
            <a:off x="4304773" y="247649"/>
            <a:ext cx="6895570" cy="570225"/>
          </a:xfrm>
        </p:spPr>
        <p:txBody>
          <a:bodyPr/>
          <a:lstStyle/>
          <a:p>
            <a:r>
              <a:rPr lang="en-US" dirty="0"/>
              <a:t>The Kokkos Ecosystem</a:t>
            </a:r>
          </a:p>
        </p:txBody>
      </p:sp>
      <p:grpSp>
        <p:nvGrpSpPr>
          <p:cNvPr id="38" name="Group 37">
            <a:extLst>
              <a:ext uri="{FF2B5EF4-FFF2-40B4-BE49-F238E27FC236}">
                <a16:creationId xmlns:a16="http://schemas.microsoft.com/office/drawing/2014/main" id="{EB4093CA-2A72-5372-D32A-B4F6D7F67E15}"/>
              </a:ext>
            </a:extLst>
          </p:cNvPr>
          <p:cNvGrpSpPr/>
          <p:nvPr/>
        </p:nvGrpSpPr>
        <p:grpSpPr>
          <a:xfrm>
            <a:off x="1894163" y="829655"/>
            <a:ext cx="8844922" cy="5445384"/>
            <a:chOff x="1787168" y="778855"/>
            <a:chExt cx="8844922" cy="5445384"/>
          </a:xfrm>
        </p:grpSpPr>
        <p:sp>
          <p:nvSpPr>
            <p:cNvPr id="39" name="Rounded Rectangle 38">
              <a:extLst>
                <a:ext uri="{FF2B5EF4-FFF2-40B4-BE49-F238E27FC236}">
                  <a16:creationId xmlns:a16="http://schemas.microsoft.com/office/drawing/2014/main" id="{B89ECAD8-AED7-7EFB-8187-035EB6E0B60E}"/>
                </a:ext>
              </a:extLst>
            </p:cNvPr>
            <p:cNvSpPr/>
            <p:nvPr/>
          </p:nvSpPr>
          <p:spPr>
            <a:xfrm>
              <a:off x="8462898" y="780984"/>
              <a:ext cx="2169191" cy="2138218"/>
            </a:xfrm>
            <a:prstGeom prst="roundRect">
              <a:avLst/>
            </a:prstGeom>
            <a:solidFill>
              <a:srgbClr val="266092">
                <a:lumMod val="40000"/>
                <a:lumOff val="60000"/>
              </a:srgbClr>
            </a:solidFill>
            <a:ln w="25400" cap="flat" cmpd="sng" algn="ctr">
              <a:solidFill>
                <a:srgbClr val="266092">
                  <a:lumMod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40" name="Rounded Rectangle 39">
              <a:extLst>
                <a:ext uri="{FF2B5EF4-FFF2-40B4-BE49-F238E27FC236}">
                  <a16:creationId xmlns:a16="http://schemas.microsoft.com/office/drawing/2014/main" id="{5565B7F2-FC91-46B3-20BA-C10E18BA788B}"/>
                </a:ext>
              </a:extLst>
            </p:cNvPr>
            <p:cNvSpPr/>
            <p:nvPr/>
          </p:nvSpPr>
          <p:spPr>
            <a:xfrm>
              <a:off x="1787168" y="778855"/>
              <a:ext cx="2169182" cy="2138218"/>
            </a:xfrm>
            <a:prstGeom prst="roundRect">
              <a:avLst/>
            </a:prstGeom>
            <a:solidFill>
              <a:srgbClr val="266092">
                <a:lumMod val="40000"/>
                <a:lumOff val="60000"/>
              </a:srgbClr>
            </a:solidFill>
            <a:ln w="25400" cap="flat" cmpd="sng" algn="ctr">
              <a:solidFill>
                <a:srgbClr val="266092">
                  <a:lumMod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41" name="Rounded Rectangle 40">
              <a:extLst>
                <a:ext uri="{FF2B5EF4-FFF2-40B4-BE49-F238E27FC236}">
                  <a16:creationId xmlns:a16="http://schemas.microsoft.com/office/drawing/2014/main" id="{B5A9811F-44B4-425C-CF28-A428ECBD9609}"/>
                </a:ext>
              </a:extLst>
            </p:cNvPr>
            <p:cNvSpPr/>
            <p:nvPr/>
          </p:nvSpPr>
          <p:spPr>
            <a:xfrm>
              <a:off x="1787168" y="2243572"/>
              <a:ext cx="8844922" cy="2138218"/>
            </a:xfrm>
            <a:prstGeom prst="roundRect">
              <a:avLst/>
            </a:prstGeom>
            <a:solidFill>
              <a:srgbClr val="266092">
                <a:lumMod val="40000"/>
                <a:lumOff val="60000"/>
              </a:srgbClr>
            </a:solidFill>
            <a:ln w="25400" cap="flat" cmpd="sng" algn="ctr">
              <a:solidFill>
                <a:srgbClr val="266092">
                  <a:lumMod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3BE15027-F035-FE1C-FE1E-83D1489F6FA7}"/>
                </a:ext>
              </a:extLst>
            </p:cNvPr>
            <p:cNvSpPr/>
            <p:nvPr/>
          </p:nvSpPr>
          <p:spPr>
            <a:xfrm>
              <a:off x="8478446" y="2031659"/>
              <a:ext cx="2137822" cy="1303574"/>
            </a:xfrm>
            <a:prstGeom prst="rect">
              <a:avLst/>
            </a:prstGeom>
            <a:solidFill>
              <a:srgbClr val="266092">
                <a:lumMod val="40000"/>
                <a:lumOff val="6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3" name="Rectangle 42">
              <a:extLst>
                <a:ext uri="{FF2B5EF4-FFF2-40B4-BE49-F238E27FC236}">
                  <a16:creationId xmlns:a16="http://schemas.microsoft.com/office/drawing/2014/main" id="{76219214-2CB8-E047-B8FC-3E7F870A32A1}"/>
                </a:ext>
              </a:extLst>
            </p:cNvPr>
            <p:cNvSpPr/>
            <p:nvPr/>
          </p:nvSpPr>
          <p:spPr>
            <a:xfrm>
              <a:off x="1798773" y="2126465"/>
              <a:ext cx="2145972" cy="1303574"/>
            </a:xfrm>
            <a:prstGeom prst="rect">
              <a:avLst/>
            </a:prstGeom>
            <a:solidFill>
              <a:srgbClr val="266092">
                <a:lumMod val="40000"/>
                <a:lumOff val="6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a:ea typeface="+mn-ea"/>
                <a:cs typeface="+mn-cs"/>
              </a:endParaRPr>
            </a:p>
          </p:txBody>
        </p:sp>
        <p:sp>
          <p:nvSpPr>
            <p:cNvPr id="44" name="Rounded Rectangle 43">
              <a:extLst>
                <a:ext uri="{FF2B5EF4-FFF2-40B4-BE49-F238E27FC236}">
                  <a16:creationId xmlns:a16="http://schemas.microsoft.com/office/drawing/2014/main" id="{18D36572-74EF-2168-50DA-193ED43C98CB}"/>
                </a:ext>
              </a:extLst>
            </p:cNvPr>
            <p:cNvSpPr/>
            <p:nvPr/>
          </p:nvSpPr>
          <p:spPr>
            <a:xfrm>
              <a:off x="4008025" y="3523639"/>
              <a:ext cx="4407141" cy="76212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45" name="Rounded Rectangle 44">
              <a:extLst>
                <a:ext uri="{FF2B5EF4-FFF2-40B4-BE49-F238E27FC236}">
                  <a16:creationId xmlns:a16="http://schemas.microsoft.com/office/drawing/2014/main" id="{58FCF369-6B39-F543-0E90-9A6942079C04}"/>
                </a:ext>
              </a:extLst>
            </p:cNvPr>
            <p:cNvSpPr/>
            <p:nvPr/>
          </p:nvSpPr>
          <p:spPr>
            <a:xfrm>
              <a:off x="1976930" y="1000580"/>
              <a:ext cx="1802537" cy="3285188"/>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Times" charset="0"/>
                <a:ea typeface="Times" charset="0"/>
                <a:cs typeface="Times" charset="0"/>
              </a:endParaRPr>
            </a:p>
          </p:txBody>
        </p:sp>
        <p:pic>
          <p:nvPicPr>
            <p:cNvPr id="46" name="Picture 45">
              <a:extLst>
                <a:ext uri="{FF2B5EF4-FFF2-40B4-BE49-F238E27FC236}">
                  <a16:creationId xmlns:a16="http://schemas.microsoft.com/office/drawing/2014/main" id="{193A8AFC-E706-0D12-431E-08A0981DE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8697" y="4381788"/>
              <a:ext cx="5847042" cy="1842451"/>
            </a:xfrm>
            <a:prstGeom prst="rect">
              <a:avLst/>
            </a:prstGeom>
          </p:spPr>
        </p:pic>
        <p:grpSp>
          <p:nvGrpSpPr>
            <p:cNvPr id="47" name="Group 46">
              <a:extLst>
                <a:ext uri="{FF2B5EF4-FFF2-40B4-BE49-F238E27FC236}">
                  <a16:creationId xmlns:a16="http://schemas.microsoft.com/office/drawing/2014/main" id="{38496C8E-9D75-31A9-A549-81DC0B3D421D}"/>
                </a:ext>
              </a:extLst>
            </p:cNvPr>
            <p:cNvGrpSpPr/>
            <p:nvPr/>
          </p:nvGrpSpPr>
          <p:grpSpPr>
            <a:xfrm>
              <a:off x="4008025" y="2680521"/>
              <a:ext cx="4407141" cy="817505"/>
              <a:chOff x="2580276" y="2722677"/>
              <a:chExt cx="5584028" cy="1216026"/>
            </a:xfrm>
          </p:grpSpPr>
          <p:sp>
            <p:nvSpPr>
              <p:cNvPr id="67" name="Rounded Rectangle 66">
                <a:extLst>
                  <a:ext uri="{FF2B5EF4-FFF2-40B4-BE49-F238E27FC236}">
                    <a16:creationId xmlns:a16="http://schemas.microsoft.com/office/drawing/2014/main" id="{05556770-E2E4-5B62-A49B-3F79FA733E3E}"/>
                  </a:ext>
                </a:extLst>
              </p:cNvPr>
              <p:cNvSpPr/>
              <p:nvPr/>
            </p:nvSpPr>
            <p:spPr>
              <a:xfrm>
                <a:off x="2580276" y="2722677"/>
                <a:ext cx="5584028" cy="1216026"/>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68" name="Rounded Rectangle 67">
                <a:extLst>
                  <a:ext uri="{FF2B5EF4-FFF2-40B4-BE49-F238E27FC236}">
                    <a16:creationId xmlns:a16="http://schemas.microsoft.com/office/drawing/2014/main" id="{610197A4-FEB2-3ED9-F43F-35B0D6F154CD}"/>
                  </a:ext>
                </a:extLst>
              </p:cNvPr>
              <p:cNvSpPr/>
              <p:nvPr/>
            </p:nvSpPr>
            <p:spPr>
              <a:xfrm>
                <a:off x="2911340" y="3285996"/>
                <a:ext cx="2508164" cy="525040"/>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Linear Algebra Kernels</a:t>
                </a:r>
              </a:p>
            </p:txBody>
          </p:sp>
          <p:sp>
            <p:nvSpPr>
              <p:cNvPr id="69" name="Rounded Rectangle 68">
                <a:extLst>
                  <a:ext uri="{FF2B5EF4-FFF2-40B4-BE49-F238E27FC236}">
                    <a16:creationId xmlns:a16="http://schemas.microsoft.com/office/drawing/2014/main" id="{C72F9AFD-BBD7-F32C-F80B-361492BDED08}"/>
                  </a:ext>
                </a:extLst>
              </p:cNvPr>
              <p:cNvSpPr/>
              <p:nvPr/>
            </p:nvSpPr>
            <p:spPr>
              <a:xfrm>
                <a:off x="5630604" y="3279563"/>
                <a:ext cx="1666255" cy="543931"/>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Graph Kernels</a:t>
                </a:r>
              </a:p>
            </p:txBody>
          </p:sp>
          <p:sp>
            <p:nvSpPr>
              <p:cNvPr id="70" name="TextBox 69">
                <a:extLst>
                  <a:ext uri="{FF2B5EF4-FFF2-40B4-BE49-F238E27FC236}">
                    <a16:creationId xmlns:a16="http://schemas.microsoft.com/office/drawing/2014/main" id="{1EB7C12F-57A3-F8C3-5549-790A31AE0F24}"/>
                  </a:ext>
                </a:extLst>
              </p:cNvPr>
              <p:cNvSpPr txBox="1"/>
              <p:nvPr/>
            </p:nvSpPr>
            <p:spPr>
              <a:xfrm>
                <a:off x="3965431" y="2749489"/>
                <a:ext cx="2240677" cy="549376"/>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Times" charset="0"/>
                    <a:ea typeface="Times" charset="0"/>
                    <a:cs typeface="Times" charset="0"/>
                  </a:rPr>
                  <a:t>Kokkos Kernels</a:t>
                </a:r>
              </a:p>
            </p:txBody>
          </p:sp>
        </p:grpSp>
        <p:sp>
          <p:nvSpPr>
            <p:cNvPr id="48" name="TextBox 47">
              <a:extLst>
                <a:ext uri="{FF2B5EF4-FFF2-40B4-BE49-F238E27FC236}">
                  <a16:creationId xmlns:a16="http://schemas.microsoft.com/office/drawing/2014/main" id="{19A0B427-EB60-974B-5893-9A5EFD875371}"/>
                </a:ext>
              </a:extLst>
            </p:cNvPr>
            <p:cNvSpPr txBox="1"/>
            <p:nvPr/>
          </p:nvSpPr>
          <p:spPr>
            <a:xfrm>
              <a:off x="5301573" y="3555525"/>
              <a:ext cx="1482393"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err="1">
                  <a:ln>
                    <a:noFill/>
                  </a:ln>
                  <a:solidFill>
                    <a:prstClr val="black"/>
                  </a:solidFill>
                  <a:effectLst/>
                  <a:uLnTx/>
                  <a:uFillTx/>
                  <a:latin typeface="Times" charset="0"/>
                  <a:ea typeface="Times" charset="0"/>
                  <a:cs typeface="Times" charset="0"/>
                </a:rPr>
                <a:t>Kokkos</a:t>
              </a:r>
              <a:r>
                <a:rPr kumimoji="0" lang="en-US" sz="1800" b="1" i="0" u="none" strike="noStrike" kern="0" cap="none" spc="0" normalizeH="0" baseline="0" noProof="0" dirty="0">
                  <a:ln>
                    <a:noFill/>
                  </a:ln>
                  <a:solidFill>
                    <a:prstClr val="black"/>
                  </a:solidFill>
                  <a:effectLst/>
                  <a:uLnTx/>
                  <a:uFillTx/>
                  <a:latin typeface="Times" charset="0"/>
                  <a:ea typeface="Times" charset="0"/>
                  <a:cs typeface="Times" charset="0"/>
                </a:rPr>
                <a:t> Core</a:t>
              </a:r>
            </a:p>
          </p:txBody>
        </p:sp>
        <p:sp>
          <p:nvSpPr>
            <p:cNvPr id="49" name="Rounded Rectangle 48">
              <a:extLst>
                <a:ext uri="{FF2B5EF4-FFF2-40B4-BE49-F238E27FC236}">
                  <a16:creationId xmlns:a16="http://schemas.microsoft.com/office/drawing/2014/main" id="{AB399E47-CE8E-1F0E-3F8F-501E1E14E834}"/>
                </a:ext>
              </a:extLst>
            </p:cNvPr>
            <p:cNvSpPr/>
            <p:nvPr/>
          </p:nvSpPr>
          <p:spPr>
            <a:xfrm>
              <a:off x="4197778" y="3895621"/>
              <a:ext cx="1740382" cy="332937"/>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Parallel Execution</a:t>
              </a:r>
            </a:p>
          </p:txBody>
        </p:sp>
        <p:sp>
          <p:nvSpPr>
            <p:cNvPr id="50" name="Rounded Rectangle 49">
              <a:extLst>
                <a:ext uri="{FF2B5EF4-FFF2-40B4-BE49-F238E27FC236}">
                  <a16:creationId xmlns:a16="http://schemas.microsoft.com/office/drawing/2014/main" id="{93F10737-96FA-AE79-588D-1855C5F1F078}"/>
                </a:ext>
              </a:extLst>
            </p:cNvPr>
            <p:cNvSpPr/>
            <p:nvPr/>
          </p:nvSpPr>
          <p:spPr>
            <a:xfrm>
              <a:off x="6178277" y="3904703"/>
              <a:ext cx="2004785" cy="328779"/>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Parallel Data Structures</a:t>
              </a:r>
            </a:p>
          </p:txBody>
        </p:sp>
        <p:sp>
          <p:nvSpPr>
            <p:cNvPr id="51" name="Rounded Rectangle 50">
              <a:extLst>
                <a:ext uri="{FF2B5EF4-FFF2-40B4-BE49-F238E27FC236}">
                  <a16:creationId xmlns:a16="http://schemas.microsoft.com/office/drawing/2014/main" id="{A53DA866-3929-A408-D123-22E02488A9E6}"/>
                </a:ext>
              </a:extLst>
            </p:cNvPr>
            <p:cNvSpPr/>
            <p:nvPr/>
          </p:nvSpPr>
          <p:spPr>
            <a:xfrm>
              <a:off x="4258872" y="1011521"/>
              <a:ext cx="3901503" cy="385412"/>
            </a:xfrm>
            <a:prstGeom prst="roundRect">
              <a:avLst/>
            </a:prstGeom>
            <a:solidFill>
              <a:srgbClr val="CC9900">
                <a:lumMod val="75000"/>
              </a:srgbClr>
            </a:solidFill>
            <a:ln w="25400" cap="flat" cmpd="sng" algn="ctr">
              <a:solidFill>
                <a:sysClr val="windowText" lastClr="000000"/>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Times" charset="0"/>
                  <a:ea typeface="Times" charset="0"/>
                  <a:cs typeface="Times" charset="0"/>
                </a:rPr>
                <a:t>Science and Engineering Applications</a:t>
              </a:r>
            </a:p>
          </p:txBody>
        </p:sp>
        <p:sp>
          <p:nvSpPr>
            <p:cNvPr id="52" name="TextBox 51">
              <a:extLst>
                <a:ext uri="{FF2B5EF4-FFF2-40B4-BE49-F238E27FC236}">
                  <a16:creationId xmlns:a16="http://schemas.microsoft.com/office/drawing/2014/main" id="{AA3AC64A-F12E-E9BC-83B2-80AFC9645FB5}"/>
                </a:ext>
              </a:extLst>
            </p:cNvPr>
            <p:cNvSpPr txBox="1"/>
            <p:nvPr/>
          </p:nvSpPr>
          <p:spPr>
            <a:xfrm>
              <a:off x="5007162" y="2265948"/>
              <a:ext cx="2185214" cy="400110"/>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2000" b="1" i="1" u="none" strike="noStrike" kern="0" cap="none" spc="0" normalizeH="0" baseline="0" noProof="0" dirty="0">
                  <a:ln>
                    <a:noFill/>
                  </a:ln>
                  <a:solidFill>
                    <a:prstClr val="black"/>
                  </a:solidFill>
                  <a:effectLst/>
                  <a:uLnTx/>
                  <a:uFillTx/>
                  <a:latin typeface="Times" charset="0"/>
                  <a:ea typeface="Times" charset="0"/>
                  <a:cs typeface="Times" charset="0"/>
                </a:rPr>
                <a:t>Kokkos </a:t>
              </a:r>
              <a:r>
                <a:rPr kumimoji="0" lang="en-US" sz="2000" b="1" i="1" u="none" strike="noStrike" kern="0" cap="none" spc="0" normalizeH="0" baseline="0" noProof="0" dirty="0" err="1">
                  <a:ln>
                    <a:noFill/>
                  </a:ln>
                  <a:solidFill>
                    <a:prstClr val="black"/>
                  </a:solidFill>
                  <a:effectLst/>
                  <a:uLnTx/>
                  <a:uFillTx/>
                  <a:latin typeface="Times" charset="0"/>
                  <a:ea typeface="Times" charset="0"/>
                  <a:cs typeface="Times" charset="0"/>
                </a:rPr>
                <a:t>EcoSystem</a:t>
              </a:r>
              <a:endParaRPr kumimoji="0" lang="en-US" sz="2000" b="1" i="1"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54" name="Down Arrow 53">
              <a:extLst>
                <a:ext uri="{FF2B5EF4-FFF2-40B4-BE49-F238E27FC236}">
                  <a16:creationId xmlns:a16="http://schemas.microsoft.com/office/drawing/2014/main" id="{F80073F6-B6F7-CE3B-E5AB-2112DF82A2B7}"/>
                </a:ext>
              </a:extLst>
            </p:cNvPr>
            <p:cNvSpPr/>
            <p:nvPr/>
          </p:nvSpPr>
          <p:spPr>
            <a:xfrm>
              <a:off x="4736348" y="1439167"/>
              <a:ext cx="340291" cy="806355"/>
            </a:xfrm>
            <a:prstGeom prst="downArrow">
              <a:avLst/>
            </a:prstGeom>
            <a:solidFill>
              <a:srgbClr val="C00000"/>
            </a:solidFill>
            <a:ln w="25400" cap="flat" cmpd="sng" algn="ctr">
              <a:solidFill>
                <a:srgbClr val="266092">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57" name="TextBox 56">
              <a:extLst>
                <a:ext uri="{FF2B5EF4-FFF2-40B4-BE49-F238E27FC236}">
                  <a16:creationId xmlns:a16="http://schemas.microsoft.com/office/drawing/2014/main" id="{B2604C31-E2FA-8B56-4B4C-AD92EC6E63DB}"/>
                </a:ext>
              </a:extLst>
            </p:cNvPr>
            <p:cNvSpPr txBox="1"/>
            <p:nvPr/>
          </p:nvSpPr>
          <p:spPr>
            <a:xfrm>
              <a:off x="2351600" y="1189087"/>
              <a:ext cx="1061658" cy="646382"/>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Times New Roman" charset="0"/>
                  <a:ea typeface="Times New Roman" charset="0"/>
                  <a:cs typeface="Times New Roman" charset="0"/>
                </a:rPr>
                <a:t>Kokkos Tools</a:t>
              </a:r>
            </a:p>
          </p:txBody>
        </p:sp>
        <p:sp>
          <p:nvSpPr>
            <p:cNvPr id="58" name="Rounded Rectangle 57">
              <a:extLst>
                <a:ext uri="{FF2B5EF4-FFF2-40B4-BE49-F238E27FC236}">
                  <a16:creationId xmlns:a16="http://schemas.microsoft.com/office/drawing/2014/main" id="{07A672D3-FCC4-68F4-59FD-8F81784EDACB}"/>
                </a:ext>
              </a:extLst>
            </p:cNvPr>
            <p:cNvSpPr/>
            <p:nvPr/>
          </p:nvSpPr>
          <p:spPr>
            <a:xfrm>
              <a:off x="2133515" y="2647118"/>
              <a:ext cx="1541259" cy="352972"/>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Debugging</a:t>
              </a:r>
            </a:p>
          </p:txBody>
        </p:sp>
        <p:sp>
          <p:nvSpPr>
            <p:cNvPr id="59" name="Rounded Rectangle 58">
              <a:extLst>
                <a:ext uri="{FF2B5EF4-FFF2-40B4-BE49-F238E27FC236}">
                  <a16:creationId xmlns:a16="http://schemas.microsoft.com/office/drawing/2014/main" id="{46481A30-8502-F602-6628-3C703B0473FB}"/>
                </a:ext>
              </a:extLst>
            </p:cNvPr>
            <p:cNvSpPr/>
            <p:nvPr/>
          </p:nvSpPr>
          <p:spPr>
            <a:xfrm>
              <a:off x="2136949" y="3099828"/>
              <a:ext cx="1541259" cy="352972"/>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Profiling</a:t>
              </a:r>
            </a:p>
          </p:txBody>
        </p:sp>
        <p:sp>
          <p:nvSpPr>
            <p:cNvPr id="60" name="Rounded Rectangle 59">
              <a:extLst>
                <a:ext uri="{FF2B5EF4-FFF2-40B4-BE49-F238E27FC236}">
                  <a16:creationId xmlns:a16="http://schemas.microsoft.com/office/drawing/2014/main" id="{C22A037D-C424-251C-5D4E-0EFD1FDCCBD1}"/>
                </a:ext>
              </a:extLst>
            </p:cNvPr>
            <p:cNvSpPr/>
            <p:nvPr/>
          </p:nvSpPr>
          <p:spPr>
            <a:xfrm>
              <a:off x="8647415" y="1013824"/>
              <a:ext cx="1778821" cy="3266587"/>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61" name="TextBox 60">
              <a:extLst>
                <a:ext uri="{FF2B5EF4-FFF2-40B4-BE49-F238E27FC236}">
                  <a16:creationId xmlns:a16="http://schemas.microsoft.com/office/drawing/2014/main" id="{BDD8E07C-AC26-3B26-D161-A849AF28595B}"/>
                </a:ext>
              </a:extLst>
            </p:cNvPr>
            <p:cNvSpPr txBox="1"/>
            <p:nvPr/>
          </p:nvSpPr>
          <p:spPr>
            <a:xfrm>
              <a:off x="8936676" y="1201582"/>
              <a:ext cx="1061658" cy="646382"/>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Times New Roman" charset="0"/>
                  <a:ea typeface="Times New Roman" charset="0"/>
                  <a:cs typeface="Times New Roman" charset="0"/>
                </a:rPr>
                <a:t>Kokkos Support</a:t>
              </a:r>
            </a:p>
          </p:txBody>
        </p:sp>
        <p:sp>
          <p:nvSpPr>
            <p:cNvPr id="62" name="Rounded Rectangle 61">
              <a:extLst>
                <a:ext uri="{FF2B5EF4-FFF2-40B4-BE49-F238E27FC236}">
                  <a16:creationId xmlns:a16="http://schemas.microsoft.com/office/drawing/2014/main" id="{D18A02D3-8C67-6BFE-340B-90A87C722ECE}"/>
                </a:ext>
              </a:extLst>
            </p:cNvPr>
            <p:cNvSpPr/>
            <p:nvPr/>
          </p:nvSpPr>
          <p:spPr>
            <a:xfrm>
              <a:off x="8760396" y="2528029"/>
              <a:ext cx="1537124" cy="352972"/>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Tutorials</a:t>
              </a:r>
            </a:p>
          </p:txBody>
        </p:sp>
        <p:sp>
          <p:nvSpPr>
            <p:cNvPr id="63" name="Rounded Rectangle 62">
              <a:extLst>
                <a:ext uri="{FF2B5EF4-FFF2-40B4-BE49-F238E27FC236}">
                  <a16:creationId xmlns:a16="http://schemas.microsoft.com/office/drawing/2014/main" id="{0FFBDAB7-18CC-D44E-6F69-0AF9BE4AE40F}"/>
                </a:ext>
              </a:extLst>
            </p:cNvPr>
            <p:cNvSpPr/>
            <p:nvPr/>
          </p:nvSpPr>
          <p:spPr>
            <a:xfrm>
              <a:off x="8752065" y="2968757"/>
              <a:ext cx="1537124" cy="352972"/>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Bootcamps</a:t>
              </a:r>
            </a:p>
          </p:txBody>
        </p:sp>
        <p:sp>
          <p:nvSpPr>
            <p:cNvPr id="64" name="Rounded Rectangle 63">
              <a:extLst>
                <a:ext uri="{FF2B5EF4-FFF2-40B4-BE49-F238E27FC236}">
                  <a16:creationId xmlns:a16="http://schemas.microsoft.com/office/drawing/2014/main" id="{4F366A9E-64D1-F9F1-FD46-D72A5E0C6EAB}"/>
                </a:ext>
              </a:extLst>
            </p:cNvPr>
            <p:cNvSpPr/>
            <p:nvPr/>
          </p:nvSpPr>
          <p:spPr>
            <a:xfrm>
              <a:off x="8760396" y="3409485"/>
              <a:ext cx="1537124" cy="376054"/>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App support</a:t>
              </a:r>
            </a:p>
          </p:txBody>
        </p:sp>
        <p:sp>
          <p:nvSpPr>
            <p:cNvPr id="65" name="Rounded Rectangle 64">
              <a:extLst>
                <a:ext uri="{FF2B5EF4-FFF2-40B4-BE49-F238E27FC236}">
                  <a16:creationId xmlns:a16="http://schemas.microsoft.com/office/drawing/2014/main" id="{D5B93145-4EB1-EF15-5D74-D834AFF36369}"/>
                </a:ext>
              </a:extLst>
            </p:cNvPr>
            <p:cNvSpPr/>
            <p:nvPr/>
          </p:nvSpPr>
          <p:spPr>
            <a:xfrm>
              <a:off x="8752065" y="2108102"/>
              <a:ext cx="1537124" cy="352972"/>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Documentation</a:t>
              </a:r>
            </a:p>
          </p:txBody>
        </p:sp>
        <p:sp>
          <p:nvSpPr>
            <p:cNvPr id="66" name="Rounded Rectangle 65">
              <a:extLst>
                <a:ext uri="{FF2B5EF4-FFF2-40B4-BE49-F238E27FC236}">
                  <a16:creationId xmlns:a16="http://schemas.microsoft.com/office/drawing/2014/main" id="{A53A7E3E-A651-12C2-17AA-2081DB09214C}"/>
                </a:ext>
              </a:extLst>
            </p:cNvPr>
            <p:cNvSpPr/>
            <p:nvPr/>
          </p:nvSpPr>
          <p:spPr>
            <a:xfrm>
              <a:off x="2134935" y="3565509"/>
              <a:ext cx="1541259" cy="352972"/>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Tuning</a:t>
              </a:r>
            </a:p>
          </p:txBody>
        </p:sp>
      </p:grpSp>
      <p:sp>
        <p:nvSpPr>
          <p:cNvPr id="71" name="Down Arrow 70">
            <a:extLst>
              <a:ext uri="{FF2B5EF4-FFF2-40B4-BE49-F238E27FC236}">
                <a16:creationId xmlns:a16="http://schemas.microsoft.com/office/drawing/2014/main" id="{6BE44589-13A3-FA57-E99C-16C8914F1241}"/>
              </a:ext>
            </a:extLst>
          </p:cNvPr>
          <p:cNvSpPr/>
          <p:nvPr/>
        </p:nvSpPr>
        <p:spPr>
          <a:xfrm>
            <a:off x="5518861" y="1477940"/>
            <a:ext cx="340291" cy="806355"/>
          </a:xfrm>
          <a:prstGeom prst="downArrow">
            <a:avLst/>
          </a:prstGeom>
          <a:solidFill>
            <a:srgbClr val="C00000"/>
          </a:solidFill>
          <a:ln w="25400" cap="flat" cmpd="sng" algn="ctr">
            <a:solidFill>
              <a:srgbClr val="266092">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2" name="Down Arrow 71">
            <a:extLst>
              <a:ext uri="{FF2B5EF4-FFF2-40B4-BE49-F238E27FC236}">
                <a16:creationId xmlns:a16="http://schemas.microsoft.com/office/drawing/2014/main" id="{0764B826-B75F-5EEE-4179-D5985F5CE70B}"/>
              </a:ext>
            </a:extLst>
          </p:cNvPr>
          <p:cNvSpPr/>
          <p:nvPr/>
        </p:nvSpPr>
        <p:spPr>
          <a:xfrm>
            <a:off x="6145422" y="1477940"/>
            <a:ext cx="340291" cy="806355"/>
          </a:xfrm>
          <a:prstGeom prst="downArrow">
            <a:avLst/>
          </a:prstGeom>
          <a:solidFill>
            <a:srgbClr val="C00000"/>
          </a:solidFill>
          <a:ln w="25400" cap="flat" cmpd="sng" algn="ctr">
            <a:solidFill>
              <a:srgbClr val="266092">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3" name="Down Arrow 72">
            <a:extLst>
              <a:ext uri="{FF2B5EF4-FFF2-40B4-BE49-F238E27FC236}">
                <a16:creationId xmlns:a16="http://schemas.microsoft.com/office/drawing/2014/main" id="{5124C8F3-D3F7-5730-78AA-9A7CA86B7442}"/>
              </a:ext>
            </a:extLst>
          </p:cNvPr>
          <p:cNvSpPr/>
          <p:nvPr/>
        </p:nvSpPr>
        <p:spPr>
          <a:xfrm>
            <a:off x="6815877" y="1477940"/>
            <a:ext cx="340291" cy="806355"/>
          </a:xfrm>
          <a:prstGeom prst="downArrow">
            <a:avLst/>
          </a:prstGeom>
          <a:solidFill>
            <a:srgbClr val="C00000"/>
          </a:solidFill>
          <a:ln w="25400" cap="flat" cmpd="sng" algn="ctr">
            <a:solidFill>
              <a:srgbClr val="266092">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sp>
        <p:nvSpPr>
          <p:cNvPr id="74" name="Down Arrow 73">
            <a:extLst>
              <a:ext uri="{FF2B5EF4-FFF2-40B4-BE49-F238E27FC236}">
                <a16:creationId xmlns:a16="http://schemas.microsoft.com/office/drawing/2014/main" id="{EF85169C-1D6E-4DB0-3AA6-9FE9DDDD4456}"/>
              </a:ext>
            </a:extLst>
          </p:cNvPr>
          <p:cNvSpPr/>
          <p:nvPr/>
        </p:nvSpPr>
        <p:spPr>
          <a:xfrm>
            <a:off x="7486332" y="1477940"/>
            <a:ext cx="340291" cy="806355"/>
          </a:xfrm>
          <a:prstGeom prst="downArrow">
            <a:avLst/>
          </a:prstGeom>
          <a:solidFill>
            <a:srgbClr val="C00000"/>
          </a:solidFill>
          <a:ln w="25400" cap="flat" cmpd="sng" algn="ctr">
            <a:solidFill>
              <a:srgbClr val="266092">
                <a:shade val="50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a:ea typeface="+mn-ea"/>
              <a:cs typeface="+mn-cs"/>
            </a:endParaRPr>
          </a:p>
        </p:txBody>
      </p:sp>
      <p:grpSp>
        <p:nvGrpSpPr>
          <p:cNvPr id="79" name="Group 78">
            <a:extLst>
              <a:ext uri="{FF2B5EF4-FFF2-40B4-BE49-F238E27FC236}">
                <a16:creationId xmlns:a16="http://schemas.microsoft.com/office/drawing/2014/main" id="{C5D8A707-A38C-CBB6-C3B3-E21574022B03}"/>
              </a:ext>
            </a:extLst>
          </p:cNvPr>
          <p:cNvGrpSpPr/>
          <p:nvPr/>
        </p:nvGrpSpPr>
        <p:grpSpPr>
          <a:xfrm>
            <a:off x="270164" y="4579820"/>
            <a:ext cx="2799255" cy="817505"/>
            <a:chOff x="1091865" y="5469756"/>
            <a:chExt cx="3337413" cy="1216026"/>
          </a:xfrm>
        </p:grpSpPr>
        <p:sp>
          <p:nvSpPr>
            <p:cNvPr id="80" name="Rounded Rectangle 79">
              <a:extLst>
                <a:ext uri="{FF2B5EF4-FFF2-40B4-BE49-F238E27FC236}">
                  <a16:creationId xmlns:a16="http://schemas.microsoft.com/office/drawing/2014/main" id="{67017AF5-AAE7-BAB6-4556-D85D5FD7E7E0}"/>
                </a:ext>
              </a:extLst>
            </p:cNvPr>
            <p:cNvSpPr/>
            <p:nvPr/>
          </p:nvSpPr>
          <p:spPr>
            <a:xfrm>
              <a:off x="1091865" y="5469756"/>
              <a:ext cx="3196648" cy="1216026"/>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81" name="Rounded Rectangle 80">
              <a:extLst>
                <a:ext uri="{FF2B5EF4-FFF2-40B4-BE49-F238E27FC236}">
                  <a16:creationId xmlns:a16="http://schemas.microsoft.com/office/drawing/2014/main" id="{50A9F9A5-F32A-D40C-2F19-1A8C60D085E4}"/>
                </a:ext>
              </a:extLst>
            </p:cNvPr>
            <p:cNvSpPr/>
            <p:nvPr/>
          </p:nvSpPr>
          <p:spPr>
            <a:xfrm>
              <a:off x="1452574" y="6033075"/>
              <a:ext cx="2555611" cy="525040"/>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Global Arrays</a:t>
              </a:r>
            </a:p>
          </p:txBody>
        </p:sp>
        <p:sp>
          <p:nvSpPr>
            <p:cNvPr id="82" name="TextBox 81">
              <a:extLst>
                <a:ext uri="{FF2B5EF4-FFF2-40B4-BE49-F238E27FC236}">
                  <a16:creationId xmlns:a16="http://schemas.microsoft.com/office/drawing/2014/main" id="{BAAF4AF0-C346-6955-B233-BA2A213FCD32}"/>
                </a:ext>
              </a:extLst>
            </p:cNvPr>
            <p:cNvSpPr txBox="1"/>
            <p:nvPr/>
          </p:nvSpPr>
          <p:spPr>
            <a:xfrm>
              <a:off x="1286806" y="5513149"/>
              <a:ext cx="3142472" cy="549376"/>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Times" charset="0"/>
                  <a:ea typeface="Times" charset="0"/>
                  <a:cs typeface="Times" charset="0"/>
                </a:rPr>
                <a:t>Kokkos Remote Spaces</a:t>
              </a:r>
            </a:p>
          </p:txBody>
        </p:sp>
      </p:grpSp>
      <p:grpSp>
        <p:nvGrpSpPr>
          <p:cNvPr id="83" name="Group 82">
            <a:extLst>
              <a:ext uri="{FF2B5EF4-FFF2-40B4-BE49-F238E27FC236}">
                <a16:creationId xmlns:a16="http://schemas.microsoft.com/office/drawing/2014/main" id="{144100F6-0CCB-803C-A4E4-62C78EC889CD}"/>
              </a:ext>
            </a:extLst>
          </p:cNvPr>
          <p:cNvGrpSpPr/>
          <p:nvPr/>
        </p:nvGrpSpPr>
        <p:grpSpPr>
          <a:xfrm>
            <a:off x="279698" y="5559601"/>
            <a:ext cx="2681188" cy="1170218"/>
            <a:chOff x="1091865" y="5469756"/>
            <a:chExt cx="3196648" cy="1740681"/>
          </a:xfrm>
        </p:grpSpPr>
        <p:sp>
          <p:nvSpPr>
            <p:cNvPr id="84" name="Rounded Rectangle 83">
              <a:extLst>
                <a:ext uri="{FF2B5EF4-FFF2-40B4-BE49-F238E27FC236}">
                  <a16:creationId xmlns:a16="http://schemas.microsoft.com/office/drawing/2014/main" id="{0C070787-4F72-ADF9-4DFC-CB075A9367C2}"/>
                </a:ext>
              </a:extLst>
            </p:cNvPr>
            <p:cNvSpPr/>
            <p:nvPr/>
          </p:nvSpPr>
          <p:spPr>
            <a:xfrm>
              <a:off x="1091865" y="5469756"/>
              <a:ext cx="3196648" cy="1740681"/>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85" name="Rounded Rectangle 84">
              <a:extLst>
                <a:ext uri="{FF2B5EF4-FFF2-40B4-BE49-F238E27FC236}">
                  <a16:creationId xmlns:a16="http://schemas.microsoft.com/office/drawing/2014/main" id="{222EDAC5-1A13-69F3-FDFE-978A086F32AD}"/>
                </a:ext>
              </a:extLst>
            </p:cNvPr>
            <p:cNvSpPr/>
            <p:nvPr/>
          </p:nvSpPr>
          <p:spPr>
            <a:xfrm>
              <a:off x="1616328" y="6014108"/>
              <a:ext cx="2191855" cy="525040"/>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Python Bindings</a:t>
              </a:r>
            </a:p>
          </p:txBody>
        </p:sp>
        <p:sp>
          <p:nvSpPr>
            <p:cNvPr id="86" name="TextBox 85">
              <a:extLst>
                <a:ext uri="{FF2B5EF4-FFF2-40B4-BE49-F238E27FC236}">
                  <a16:creationId xmlns:a16="http://schemas.microsoft.com/office/drawing/2014/main" id="{7CEC73B3-268A-14F4-2792-9F75CE8AA9E1}"/>
                </a:ext>
              </a:extLst>
            </p:cNvPr>
            <p:cNvSpPr txBox="1"/>
            <p:nvPr/>
          </p:nvSpPr>
          <p:spPr>
            <a:xfrm>
              <a:off x="1964805" y="5488232"/>
              <a:ext cx="1428035" cy="549376"/>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err="1">
                  <a:ln>
                    <a:noFill/>
                  </a:ln>
                  <a:solidFill>
                    <a:prstClr val="black"/>
                  </a:solidFill>
                  <a:effectLst/>
                  <a:uLnTx/>
                  <a:uFillTx/>
                  <a:latin typeface="Times" charset="0"/>
                  <a:ea typeface="Times" charset="0"/>
                  <a:cs typeface="Times" charset="0"/>
                </a:rPr>
                <a:t>PyKokkos</a:t>
              </a:r>
              <a:endParaRPr kumimoji="0" lang="en-US" sz="1800" b="1" i="0" u="none" strike="noStrike" kern="0" cap="none" spc="0" normalizeH="0" baseline="0" noProof="0" dirty="0">
                <a:ln>
                  <a:noFill/>
                </a:ln>
                <a:solidFill>
                  <a:prstClr val="black"/>
                </a:solidFill>
                <a:effectLst/>
                <a:uLnTx/>
                <a:uFillTx/>
                <a:latin typeface="Times" charset="0"/>
                <a:ea typeface="Times" charset="0"/>
                <a:cs typeface="Times" charset="0"/>
              </a:endParaRPr>
            </a:p>
          </p:txBody>
        </p:sp>
      </p:grpSp>
      <p:sp>
        <p:nvSpPr>
          <p:cNvPr id="87" name="Rounded Rectangle 86">
            <a:extLst>
              <a:ext uri="{FF2B5EF4-FFF2-40B4-BE49-F238E27FC236}">
                <a16:creationId xmlns:a16="http://schemas.microsoft.com/office/drawing/2014/main" id="{E87000C4-4F37-1170-BC83-EF445E47833D}"/>
              </a:ext>
            </a:extLst>
          </p:cNvPr>
          <p:cNvSpPr/>
          <p:nvPr/>
        </p:nvSpPr>
        <p:spPr>
          <a:xfrm>
            <a:off x="719592" y="6346145"/>
            <a:ext cx="1838418" cy="352972"/>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Python Programming</a:t>
            </a:r>
          </a:p>
        </p:txBody>
      </p:sp>
      <p:grpSp>
        <p:nvGrpSpPr>
          <p:cNvPr id="88" name="Group 87">
            <a:extLst>
              <a:ext uri="{FF2B5EF4-FFF2-40B4-BE49-F238E27FC236}">
                <a16:creationId xmlns:a16="http://schemas.microsoft.com/office/drawing/2014/main" id="{50A696CD-CB95-517B-3515-136E175AC7BD}"/>
              </a:ext>
            </a:extLst>
          </p:cNvPr>
          <p:cNvGrpSpPr/>
          <p:nvPr/>
        </p:nvGrpSpPr>
        <p:grpSpPr>
          <a:xfrm>
            <a:off x="9407074" y="4569571"/>
            <a:ext cx="2681188" cy="1238138"/>
            <a:chOff x="1091865" y="5469756"/>
            <a:chExt cx="3196648" cy="1841711"/>
          </a:xfrm>
        </p:grpSpPr>
        <p:sp>
          <p:nvSpPr>
            <p:cNvPr id="89" name="Rounded Rectangle 88">
              <a:extLst>
                <a:ext uri="{FF2B5EF4-FFF2-40B4-BE49-F238E27FC236}">
                  <a16:creationId xmlns:a16="http://schemas.microsoft.com/office/drawing/2014/main" id="{C827999A-FF24-4FCB-9024-74015F086F8C}"/>
                </a:ext>
              </a:extLst>
            </p:cNvPr>
            <p:cNvSpPr/>
            <p:nvPr/>
          </p:nvSpPr>
          <p:spPr>
            <a:xfrm>
              <a:off x="1091865" y="5469756"/>
              <a:ext cx="3196648" cy="1841711"/>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90" name="Rounded Rectangle 89">
              <a:extLst>
                <a:ext uri="{FF2B5EF4-FFF2-40B4-BE49-F238E27FC236}">
                  <a16:creationId xmlns:a16="http://schemas.microsoft.com/office/drawing/2014/main" id="{650D68B1-423A-9904-CE03-EAEFA5DFAE08}"/>
                </a:ext>
              </a:extLst>
            </p:cNvPr>
            <p:cNvSpPr/>
            <p:nvPr/>
          </p:nvSpPr>
          <p:spPr>
            <a:xfrm>
              <a:off x="1618343" y="6009746"/>
              <a:ext cx="2276808" cy="525040"/>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Data Snapshot</a:t>
              </a:r>
            </a:p>
          </p:txBody>
        </p:sp>
        <p:sp>
          <p:nvSpPr>
            <p:cNvPr id="91" name="TextBox 90">
              <a:extLst>
                <a:ext uri="{FF2B5EF4-FFF2-40B4-BE49-F238E27FC236}">
                  <a16:creationId xmlns:a16="http://schemas.microsoft.com/office/drawing/2014/main" id="{A3C92F55-6196-1D63-FD42-51489D20C07E}"/>
                </a:ext>
              </a:extLst>
            </p:cNvPr>
            <p:cNvSpPr txBox="1"/>
            <p:nvPr/>
          </p:nvSpPr>
          <p:spPr>
            <a:xfrm>
              <a:off x="1962364" y="5519133"/>
              <a:ext cx="1397456" cy="549376"/>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lang="en-US" b="1" kern="0" dirty="0">
                  <a:solidFill>
                    <a:prstClr val="black"/>
                  </a:solidFill>
                  <a:latin typeface="Times" charset="0"/>
                  <a:ea typeface="Times" charset="0"/>
                  <a:cs typeface="Times" charset="0"/>
                </a:rPr>
                <a:t>Resilience</a:t>
              </a:r>
              <a:endParaRPr kumimoji="0" lang="en-US" sz="1800" b="1" i="0" u="none" strike="noStrike" kern="0" cap="none" spc="0" normalizeH="0" baseline="0" noProof="0" dirty="0">
                <a:ln>
                  <a:noFill/>
                </a:ln>
                <a:solidFill>
                  <a:prstClr val="black"/>
                </a:solidFill>
                <a:effectLst/>
                <a:uLnTx/>
                <a:uFillTx/>
                <a:latin typeface="Times" charset="0"/>
                <a:ea typeface="Times" charset="0"/>
                <a:cs typeface="Times" charset="0"/>
              </a:endParaRPr>
            </a:p>
          </p:txBody>
        </p:sp>
      </p:grpSp>
      <p:sp>
        <p:nvSpPr>
          <p:cNvPr id="92" name="Rounded Rectangle 91">
            <a:extLst>
              <a:ext uri="{FF2B5EF4-FFF2-40B4-BE49-F238E27FC236}">
                <a16:creationId xmlns:a16="http://schemas.microsoft.com/office/drawing/2014/main" id="{1EB4028A-77FB-3DF4-83D3-A76D4B0EECEB}"/>
              </a:ext>
            </a:extLst>
          </p:cNvPr>
          <p:cNvSpPr/>
          <p:nvPr/>
        </p:nvSpPr>
        <p:spPr>
          <a:xfrm>
            <a:off x="9848657" y="5370151"/>
            <a:ext cx="1909672" cy="352972"/>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Redundant Execution</a:t>
            </a:r>
          </a:p>
        </p:txBody>
      </p:sp>
      <p:grpSp>
        <p:nvGrpSpPr>
          <p:cNvPr id="94" name="Group 93">
            <a:extLst>
              <a:ext uri="{FF2B5EF4-FFF2-40B4-BE49-F238E27FC236}">
                <a16:creationId xmlns:a16="http://schemas.microsoft.com/office/drawing/2014/main" id="{8F274932-EB48-8C3B-25DA-CC9E88D302B3}"/>
              </a:ext>
            </a:extLst>
          </p:cNvPr>
          <p:cNvGrpSpPr/>
          <p:nvPr/>
        </p:nvGrpSpPr>
        <p:grpSpPr>
          <a:xfrm>
            <a:off x="9407767" y="5948572"/>
            <a:ext cx="2681188" cy="817505"/>
            <a:chOff x="1091865" y="5469756"/>
            <a:chExt cx="3196648" cy="1216026"/>
          </a:xfrm>
        </p:grpSpPr>
        <p:sp>
          <p:nvSpPr>
            <p:cNvPr id="95" name="Rounded Rectangle 94">
              <a:extLst>
                <a:ext uri="{FF2B5EF4-FFF2-40B4-BE49-F238E27FC236}">
                  <a16:creationId xmlns:a16="http://schemas.microsoft.com/office/drawing/2014/main" id="{B8368F57-431C-0FF9-A46F-C30561014CCA}"/>
                </a:ext>
              </a:extLst>
            </p:cNvPr>
            <p:cNvSpPr/>
            <p:nvPr/>
          </p:nvSpPr>
          <p:spPr>
            <a:xfrm>
              <a:off x="1091865" y="5469756"/>
              <a:ext cx="3196648" cy="1216026"/>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lin ang="2700000" scaled="1"/>
              <a:tileRect/>
            </a:gra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black"/>
                </a:solidFill>
                <a:effectLst/>
                <a:uLnTx/>
                <a:uFillTx/>
                <a:latin typeface="Times" charset="0"/>
                <a:ea typeface="Times" charset="0"/>
                <a:cs typeface="Times" charset="0"/>
              </a:endParaRPr>
            </a:p>
          </p:txBody>
        </p:sp>
        <p:sp>
          <p:nvSpPr>
            <p:cNvPr id="96" name="Rounded Rectangle 95">
              <a:extLst>
                <a:ext uri="{FF2B5EF4-FFF2-40B4-BE49-F238E27FC236}">
                  <a16:creationId xmlns:a16="http://schemas.microsoft.com/office/drawing/2014/main" id="{F223F60A-ACC0-BDBC-FB84-2CBAB4BA8461}"/>
                </a:ext>
              </a:extLst>
            </p:cNvPr>
            <p:cNvSpPr/>
            <p:nvPr/>
          </p:nvSpPr>
          <p:spPr>
            <a:xfrm>
              <a:off x="1452574" y="6033075"/>
              <a:ext cx="2555611" cy="525040"/>
            </a:xfrm>
            <a:prstGeom prst="roundRect">
              <a:avLst/>
            </a:prstGeom>
            <a:solidFill>
              <a:srgbClr val="266092">
                <a:lumMod val="60000"/>
                <a:lumOff val="40000"/>
              </a:srgbClr>
            </a:solidFill>
            <a:ln w="25400" cap="flat" cmpd="sng" algn="ctr">
              <a:solidFill>
                <a:srgbClr val="266092">
                  <a:lumMod val="75000"/>
                </a:srgb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Times" charset="0"/>
                  <a:ea typeface="Times" charset="0"/>
                  <a:cs typeface="Times" charset="0"/>
                </a:rPr>
                <a:t>View Bindings</a:t>
              </a:r>
            </a:p>
          </p:txBody>
        </p:sp>
        <p:sp>
          <p:nvSpPr>
            <p:cNvPr id="97" name="TextBox 96">
              <a:extLst>
                <a:ext uri="{FF2B5EF4-FFF2-40B4-BE49-F238E27FC236}">
                  <a16:creationId xmlns:a16="http://schemas.microsoft.com/office/drawing/2014/main" id="{3598BF92-3403-BC1B-C908-74751929AED9}"/>
                </a:ext>
              </a:extLst>
            </p:cNvPr>
            <p:cNvSpPr txBox="1"/>
            <p:nvPr/>
          </p:nvSpPr>
          <p:spPr>
            <a:xfrm>
              <a:off x="1676172" y="5486820"/>
              <a:ext cx="2108415" cy="549376"/>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prstClr val="black"/>
                  </a:solidFill>
                  <a:effectLst/>
                  <a:uLnTx/>
                  <a:uFillTx/>
                  <a:latin typeface="Times" charset="0"/>
                  <a:ea typeface="Times" charset="0"/>
                  <a:cs typeface="Times" charset="0"/>
                </a:rPr>
                <a:t>Fortran Interop</a:t>
              </a:r>
            </a:p>
          </p:txBody>
        </p:sp>
      </p:grpSp>
      <p:sp>
        <p:nvSpPr>
          <p:cNvPr id="98" name="Rounded Rectangle 97">
            <a:extLst>
              <a:ext uri="{FF2B5EF4-FFF2-40B4-BE49-F238E27FC236}">
                <a16:creationId xmlns:a16="http://schemas.microsoft.com/office/drawing/2014/main" id="{4231784A-ED30-457A-AE98-5F560EAD59F1}"/>
              </a:ext>
            </a:extLst>
          </p:cNvPr>
          <p:cNvSpPr/>
          <p:nvPr/>
        </p:nvSpPr>
        <p:spPr>
          <a:xfrm>
            <a:off x="3069419" y="4499078"/>
            <a:ext cx="6163481" cy="219810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a:extLst>
              <a:ext uri="{FF2B5EF4-FFF2-40B4-BE49-F238E27FC236}">
                <a16:creationId xmlns:a16="http://schemas.microsoft.com/office/drawing/2014/main" id="{DD29B336-6977-5761-EC4B-7388507EB75D}"/>
              </a:ext>
            </a:extLst>
          </p:cNvPr>
          <p:cNvSpPr/>
          <p:nvPr/>
        </p:nvSpPr>
        <p:spPr>
          <a:xfrm>
            <a:off x="3378200" y="4582966"/>
            <a:ext cx="2260600" cy="2044317"/>
          </a:xfrm>
          <a:prstGeom prst="round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Trilinos</a:t>
            </a: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100" name="Rounded Rectangle 99">
            <a:extLst>
              <a:ext uri="{FF2B5EF4-FFF2-40B4-BE49-F238E27FC236}">
                <a16:creationId xmlns:a16="http://schemas.microsoft.com/office/drawing/2014/main" id="{8E6F603E-8BF9-FFC2-ADEF-68D9D423F4EA}"/>
              </a:ext>
            </a:extLst>
          </p:cNvPr>
          <p:cNvSpPr/>
          <p:nvPr/>
        </p:nvSpPr>
        <p:spPr>
          <a:xfrm>
            <a:off x="5846373" y="4582967"/>
            <a:ext cx="2260600" cy="660225"/>
          </a:xfrm>
          <a:prstGeom prst="round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PETSc</a:t>
            </a:r>
            <a:endParaRPr lang="en-US" dirty="0"/>
          </a:p>
          <a:p>
            <a:pPr algn="ctr"/>
            <a:endParaRPr lang="en-US" dirty="0"/>
          </a:p>
        </p:txBody>
      </p:sp>
      <p:sp>
        <p:nvSpPr>
          <p:cNvPr id="101" name="Rounded Rectangle 100">
            <a:extLst>
              <a:ext uri="{FF2B5EF4-FFF2-40B4-BE49-F238E27FC236}">
                <a16:creationId xmlns:a16="http://schemas.microsoft.com/office/drawing/2014/main" id="{CF13CA41-C052-05F9-B248-51CC3C965339}"/>
              </a:ext>
            </a:extLst>
          </p:cNvPr>
          <p:cNvSpPr/>
          <p:nvPr/>
        </p:nvSpPr>
        <p:spPr>
          <a:xfrm>
            <a:off x="5855722" y="5281295"/>
            <a:ext cx="2260600" cy="660225"/>
          </a:xfrm>
          <a:prstGeom prst="round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ArborX</a:t>
            </a:r>
            <a:endParaRPr lang="en-US" dirty="0"/>
          </a:p>
          <a:p>
            <a:pPr algn="ctr"/>
            <a:endParaRPr lang="en-US" dirty="0"/>
          </a:p>
        </p:txBody>
      </p:sp>
      <p:sp>
        <p:nvSpPr>
          <p:cNvPr id="102" name="Rounded Rectangle 101">
            <a:extLst>
              <a:ext uri="{FF2B5EF4-FFF2-40B4-BE49-F238E27FC236}">
                <a16:creationId xmlns:a16="http://schemas.microsoft.com/office/drawing/2014/main" id="{0C37140F-DFFF-D3C8-9C96-CB0986D35015}"/>
              </a:ext>
            </a:extLst>
          </p:cNvPr>
          <p:cNvSpPr/>
          <p:nvPr/>
        </p:nvSpPr>
        <p:spPr>
          <a:xfrm>
            <a:off x="5844780" y="5985786"/>
            <a:ext cx="2260600" cy="660225"/>
          </a:xfrm>
          <a:prstGeom prst="roundRect">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Cabana</a:t>
            </a:r>
          </a:p>
          <a:p>
            <a:pPr algn="ctr"/>
            <a:endParaRPr lang="en-US" dirty="0"/>
          </a:p>
        </p:txBody>
      </p:sp>
      <p:sp>
        <p:nvSpPr>
          <p:cNvPr id="103" name="Oval 102">
            <a:extLst>
              <a:ext uri="{FF2B5EF4-FFF2-40B4-BE49-F238E27FC236}">
                <a16:creationId xmlns:a16="http://schemas.microsoft.com/office/drawing/2014/main" id="{D5B124C8-4533-BF98-FE43-9706C0DA2967}"/>
              </a:ext>
            </a:extLst>
          </p:cNvPr>
          <p:cNvSpPr/>
          <p:nvPr/>
        </p:nvSpPr>
        <p:spPr>
          <a:xfrm>
            <a:off x="8224855" y="4937963"/>
            <a:ext cx="240785" cy="213982"/>
          </a:xfrm>
          <a:prstGeom prst="ellipse">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BBE665EA-25BA-2DE5-8D57-3CC7C9373C79}"/>
              </a:ext>
            </a:extLst>
          </p:cNvPr>
          <p:cNvSpPr/>
          <p:nvPr/>
        </p:nvSpPr>
        <p:spPr>
          <a:xfrm>
            <a:off x="8557135" y="4937963"/>
            <a:ext cx="240785" cy="213982"/>
          </a:xfrm>
          <a:prstGeom prst="ellipse">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858EB583-E135-5325-0C22-E7D9E4D3F7C6}"/>
              </a:ext>
            </a:extLst>
          </p:cNvPr>
          <p:cNvSpPr/>
          <p:nvPr/>
        </p:nvSpPr>
        <p:spPr>
          <a:xfrm>
            <a:off x="8901123" y="4937963"/>
            <a:ext cx="240785" cy="213982"/>
          </a:xfrm>
          <a:prstGeom prst="ellipse">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89663CCE-6457-0A7E-9045-F7DC7E700D8F}"/>
              </a:ext>
            </a:extLst>
          </p:cNvPr>
          <p:cNvSpPr/>
          <p:nvPr/>
        </p:nvSpPr>
        <p:spPr>
          <a:xfrm>
            <a:off x="8224855" y="6029176"/>
            <a:ext cx="240785" cy="213982"/>
          </a:xfrm>
          <a:prstGeom prst="ellipse">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E9A6DE31-F99E-3938-F111-5BF3563F079E}"/>
              </a:ext>
            </a:extLst>
          </p:cNvPr>
          <p:cNvSpPr/>
          <p:nvPr/>
        </p:nvSpPr>
        <p:spPr>
          <a:xfrm>
            <a:off x="8557135" y="6029176"/>
            <a:ext cx="240785" cy="213982"/>
          </a:xfrm>
          <a:prstGeom prst="ellipse">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05DCF021-25DC-EEA1-133B-C271DF4B9021}"/>
              </a:ext>
            </a:extLst>
          </p:cNvPr>
          <p:cNvSpPr/>
          <p:nvPr/>
        </p:nvSpPr>
        <p:spPr>
          <a:xfrm>
            <a:off x="8901123" y="6029176"/>
            <a:ext cx="240785" cy="213982"/>
          </a:xfrm>
          <a:prstGeom prst="ellipse">
            <a:avLst/>
          </a:prstGeom>
          <a:solidFill>
            <a:schemeClr val="accent3">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ounded Rectangle 108">
            <a:extLst>
              <a:ext uri="{FF2B5EF4-FFF2-40B4-BE49-F238E27FC236}">
                <a16:creationId xmlns:a16="http://schemas.microsoft.com/office/drawing/2014/main" id="{3B301B76-F17D-0D9D-727D-008162342BDA}"/>
              </a:ext>
            </a:extLst>
          </p:cNvPr>
          <p:cNvSpPr/>
          <p:nvPr/>
        </p:nvSpPr>
        <p:spPr>
          <a:xfrm>
            <a:off x="3497391" y="5202860"/>
            <a:ext cx="1998608" cy="1282562"/>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chemeClr val="tx1"/>
                  </a:solidFill>
                </a:ln>
                <a:solidFill>
                  <a:schemeClr val="tx1"/>
                </a:solidFill>
              </a:rPr>
              <a:t>Distributed LA, Solvers, </a:t>
            </a:r>
            <a:r>
              <a:rPr lang="en-US" sz="1400" dirty="0" err="1">
                <a:ln>
                  <a:solidFill>
                    <a:schemeClr val="tx1"/>
                  </a:solidFill>
                </a:ln>
                <a:solidFill>
                  <a:schemeClr val="tx1"/>
                </a:solidFill>
              </a:rPr>
              <a:t>MultiGrid</a:t>
            </a:r>
            <a:r>
              <a:rPr lang="en-US" sz="1400" dirty="0">
                <a:ln>
                  <a:solidFill>
                    <a:schemeClr val="tx1"/>
                  </a:solidFill>
                </a:ln>
                <a:solidFill>
                  <a:schemeClr val="tx1"/>
                </a:solidFill>
              </a:rPr>
              <a:t>, UQ, AD, Discretization, Time Integration</a:t>
            </a:r>
            <a:endParaRPr lang="en-US" dirty="0">
              <a:ln>
                <a:solidFill>
                  <a:schemeClr val="tx1"/>
                </a:solidFill>
              </a:ln>
              <a:solidFill>
                <a:schemeClr val="tx1"/>
              </a:solidFill>
            </a:endParaRPr>
          </a:p>
        </p:txBody>
      </p:sp>
      <p:sp>
        <p:nvSpPr>
          <p:cNvPr id="110" name="Rounded Rectangle 109">
            <a:extLst>
              <a:ext uri="{FF2B5EF4-FFF2-40B4-BE49-F238E27FC236}">
                <a16:creationId xmlns:a16="http://schemas.microsoft.com/office/drawing/2014/main" id="{4BE30F03-4913-79D4-4C33-96DCDACD7A08}"/>
              </a:ext>
            </a:extLst>
          </p:cNvPr>
          <p:cNvSpPr/>
          <p:nvPr/>
        </p:nvSpPr>
        <p:spPr>
          <a:xfrm>
            <a:off x="5986718" y="4927256"/>
            <a:ext cx="1998608" cy="27560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chemeClr val="tx1"/>
                  </a:solidFill>
                </a:ln>
                <a:solidFill>
                  <a:schemeClr val="tx1"/>
                </a:solidFill>
              </a:rPr>
              <a:t>PDE Solvers/Data Str.</a:t>
            </a:r>
            <a:endParaRPr lang="en-US" dirty="0">
              <a:ln>
                <a:solidFill>
                  <a:schemeClr val="tx1"/>
                </a:solidFill>
              </a:ln>
              <a:solidFill>
                <a:schemeClr val="tx1"/>
              </a:solidFill>
            </a:endParaRPr>
          </a:p>
        </p:txBody>
      </p:sp>
      <p:sp>
        <p:nvSpPr>
          <p:cNvPr id="111" name="Rounded Rectangle 110">
            <a:extLst>
              <a:ext uri="{FF2B5EF4-FFF2-40B4-BE49-F238E27FC236}">
                <a16:creationId xmlns:a16="http://schemas.microsoft.com/office/drawing/2014/main" id="{3B211BCF-D42C-62F6-9D2A-ABF048179409}"/>
              </a:ext>
            </a:extLst>
          </p:cNvPr>
          <p:cNvSpPr/>
          <p:nvPr/>
        </p:nvSpPr>
        <p:spPr>
          <a:xfrm>
            <a:off x="6001025" y="5650475"/>
            <a:ext cx="1998608" cy="26163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chemeClr val="tx1"/>
                  </a:solidFill>
                </a:ln>
                <a:solidFill>
                  <a:schemeClr val="tx1"/>
                </a:solidFill>
              </a:rPr>
              <a:t>Geometric Search</a:t>
            </a:r>
            <a:endParaRPr lang="en-US" dirty="0">
              <a:ln>
                <a:solidFill>
                  <a:schemeClr val="tx1"/>
                </a:solidFill>
              </a:ln>
              <a:solidFill>
                <a:schemeClr val="tx1"/>
              </a:solidFill>
            </a:endParaRPr>
          </a:p>
        </p:txBody>
      </p:sp>
      <p:sp>
        <p:nvSpPr>
          <p:cNvPr id="112" name="Rounded Rectangle 111">
            <a:extLst>
              <a:ext uri="{FF2B5EF4-FFF2-40B4-BE49-F238E27FC236}">
                <a16:creationId xmlns:a16="http://schemas.microsoft.com/office/drawing/2014/main" id="{C7563F67-DCD3-FCFA-FCB1-5955478E35C5}"/>
              </a:ext>
            </a:extLst>
          </p:cNvPr>
          <p:cNvSpPr/>
          <p:nvPr/>
        </p:nvSpPr>
        <p:spPr>
          <a:xfrm>
            <a:off x="6010751" y="6336238"/>
            <a:ext cx="1998608" cy="261634"/>
          </a:xfrm>
          <a:prstGeom prst="roundRect">
            <a:avLst/>
          </a:prstGeom>
          <a:solidFill>
            <a:schemeClr val="accent3">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n>
                  <a:solidFill>
                    <a:schemeClr val="tx1"/>
                  </a:solidFill>
                </a:ln>
                <a:solidFill>
                  <a:schemeClr val="tx1"/>
                </a:solidFill>
              </a:rPr>
              <a:t>Particle Sim Toolkit</a:t>
            </a:r>
            <a:endParaRPr lang="en-US" dirty="0">
              <a:ln>
                <a:solidFill>
                  <a:schemeClr val="tx1"/>
                </a:solidFill>
              </a:ln>
              <a:solidFill>
                <a:schemeClr val="tx1"/>
              </a:solidFill>
            </a:endParaRPr>
          </a:p>
        </p:txBody>
      </p:sp>
    </p:spTree>
    <p:extLst>
      <p:ext uri="{BB962C8B-B14F-4D97-AF65-F5344CB8AC3E}">
        <p14:creationId xmlns:p14="http://schemas.microsoft.com/office/powerpoint/2010/main" val="2014887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16180" y="95988"/>
            <a:ext cx="8074689" cy="597360"/>
          </a:xfrm>
        </p:spPr>
        <p:txBody>
          <a:bodyPr/>
          <a:lstStyle/>
          <a:p>
            <a:r>
              <a:rPr lang="en-US" dirty="0"/>
              <a:t>Kokkos Core Abstractions</a:t>
            </a:r>
          </a:p>
        </p:txBody>
      </p:sp>
      <p:sp>
        <p:nvSpPr>
          <p:cNvPr id="4" name="Isosceles Triangle 30"/>
          <p:cNvSpPr/>
          <p:nvPr/>
        </p:nvSpPr>
        <p:spPr>
          <a:xfrm>
            <a:off x="9176918" y="1959291"/>
            <a:ext cx="728133" cy="44026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5" name="Isosceles Triangle 29"/>
          <p:cNvSpPr/>
          <p:nvPr/>
        </p:nvSpPr>
        <p:spPr>
          <a:xfrm>
            <a:off x="2860784" y="1993157"/>
            <a:ext cx="728133" cy="440267"/>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609585"/>
            <a:endParaRPr lang="en-US" sz="2400">
              <a:solidFill>
                <a:prstClr val="white"/>
              </a:solidFill>
            </a:endParaRPr>
          </a:p>
        </p:txBody>
      </p:sp>
      <p:sp>
        <p:nvSpPr>
          <p:cNvPr id="6" name="Hexagon 5"/>
          <p:cNvSpPr/>
          <p:nvPr/>
        </p:nvSpPr>
        <p:spPr>
          <a:xfrm>
            <a:off x="4596451" y="1021914"/>
            <a:ext cx="3539067" cy="680039"/>
          </a:xfrm>
          <a:prstGeom prst="hexagon">
            <a:avLst/>
          </a:prstGeom>
          <a:gradFill flip="none" rotWithShape="1">
            <a:gsLst>
              <a:gs pos="0">
                <a:schemeClr val="accent1">
                  <a:lumMod val="40000"/>
                  <a:lumOff val="60000"/>
                </a:schemeClr>
              </a:gs>
              <a:gs pos="50000">
                <a:schemeClr val="accent1">
                  <a:tint val="100000"/>
                  <a:shade val="100000"/>
                  <a:satMod val="130000"/>
                  <a:shade val="67500"/>
                  <a:satMod val="115000"/>
                </a:schemeClr>
              </a:gs>
              <a:gs pos="100000">
                <a:schemeClr val="accent1">
                  <a:tint val="100000"/>
                  <a:shade val="100000"/>
                  <a:satMod val="130000"/>
                  <a:shade val="100000"/>
                  <a:satMod val="115000"/>
                </a:schemeClr>
              </a:gs>
            </a:gsLst>
            <a:lin ang="2700000" scaled="1"/>
            <a:tileRect/>
          </a:gra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3200" b="1" dirty="0" err="1">
                <a:solidFill>
                  <a:prstClr val="white"/>
                </a:solidFill>
              </a:rPr>
              <a:t>Kokkos</a:t>
            </a:r>
            <a:endParaRPr lang="en-US" sz="3200" b="1" dirty="0">
              <a:solidFill>
                <a:prstClr val="white"/>
              </a:solidFill>
            </a:endParaRPr>
          </a:p>
        </p:txBody>
      </p:sp>
      <p:sp>
        <p:nvSpPr>
          <p:cNvPr id="7" name="Rounded Rectangle 6"/>
          <p:cNvSpPr/>
          <p:nvPr/>
        </p:nvSpPr>
        <p:spPr>
          <a:xfrm>
            <a:off x="6984051" y="3229291"/>
            <a:ext cx="4639733" cy="508000"/>
          </a:xfrm>
          <a:prstGeom prst="roundRect">
            <a:avLst/>
          </a:prstGeom>
          <a:gradFill flip="none" rotWithShape="1">
            <a:gsLst>
              <a:gs pos="0">
                <a:schemeClr val="accent5">
                  <a:lumMod val="75000"/>
                </a:schemeClr>
              </a:gs>
              <a:gs pos="100000">
                <a:schemeClr val="accent5">
                  <a:lumMod val="40000"/>
                  <a:lumOff val="60000"/>
                </a:schemeClr>
              </a:gs>
            </a:gsLst>
            <a:lin ang="16200000" scaled="0"/>
            <a:tileRect/>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prstClr val="white"/>
                </a:solidFill>
              </a:rPr>
              <a:t>Execution Spaces (“Where”)</a:t>
            </a:r>
          </a:p>
        </p:txBody>
      </p:sp>
      <p:sp>
        <p:nvSpPr>
          <p:cNvPr id="8" name="Rounded Rectangle 7"/>
          <p:cNvSpPr/>
          <p:nvPr/>
        </p:nvSpPr>
        <p:spPr>
          <a:xfrm>
            <a:off x="6984048" y="4262224"/>
            <a:ext cx="4639733" cy="508000"/>
          </a:xfrm>
          <a:prstGeom prst="roundRect">
            <a:avLst/>
          </a:prstGeom>
          <a:gradFill flip="none" rotWithShape="1">
            <a:gsLst>
              <a:gs pos="0">
                <a:schemeClr val="accent5">
                  <a:lumMod val="75000"/>
                </a:schemeClr>
              </a:gs>
              <a:gs pos="100000">
                <a:schemeClr val="accent5">
                  <a:lumMod val="40000"/>
                  <a:lumOff val="60000"/>
                </a:schemeClr>
              </a:gs>
            </a:gsLst>
            <a:lin ang="16200000" scaled="0"/>
            <a:tileRect/>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prstClr val="white"/>
                </a:solidFill>
              </a:rPr>
              <a:t>Execution Patterns</a:t>
            </a:r>
          </a:p>
        </p:txBody>
      </p:sp>
      <p:sp>
        <p:nvSpPr>
          <p:cNvPr id="9" name="Rounded Rectangle 8"/>
          <p:cNvSpPr/>
          <p:nvPr/>
        </p:nvSpPr>
        <p:spPr>
          <a:xfrm>
            <a:off x="6984048" y="5316325"/>
            <a:ext cx="4639733" cy="508000"/>
          </a:xfrm>
          <a:prstGeom prst="roundRect">
            <a:avLst/>
          </a:prstGeom>
          <a:gradFill flip="none" rotWithShape="1">
            <a:gsLst>
              <a:gs pos="0">
                <a:schemeClr val="accent5">
                  <a:lumMod val="75000"/>
                </a:schemeClr>
              </a:gs>
              <a:gs pos="100000">
                <a:schemeClr val="accent5">
                  <a:lumMod val="40000"/>
                  <a:lumOff val="60000"/>
                </a:schemeClr>
              </a:gs>
            </a:gsLst>
            <a:lin ang="16200000" scaled="0"/>
            <a:tileRect/>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400" dirty="0">
                <a:solidFill>
                  <a:prstClr val="white"/>
                </a:solidFill>
              </a:rPr>
              <a:t>Execution Policies (“How”)</a:t>
            </a:r>
          </a:p>
        </p:txBody>
      </p:sp>
      <p:sp>
        <p:nvSpPr>
          <p:cNvPr id="10" name="Rounded Rectangle 9"/>
          <p:cNvSpPr/>
          <p:nvPr/>
        </p:nvSpPr>
        <p:spPr>
          <a:xfrm>
            <a:off x="938851" y="3229291"/>
            <a:ext cx="4368800" cy="508000"/>
          </a:xfrm>
          <a:prstGeom prst="roundRect">
            <a:avLst/>
          </a:prstGeom>
          <a:gradFill>
            <a:gsLst>
              <a:gs pos="0">
                <a:srgbClr val="006000"/>
              </a:gs>
              <a:gs pos="100000">
                <a:srgbClr val="6DFF6F"/>
              </a:gs>
            </a:gsLst>
          </a:gradFill>
          <a:ln>
            <a:solidFill>
              <a:srgbClr val="006000"/>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609585"/>
            <a:r>
              <a:rPr lang="en-US" sz="2400" dirty="0">
                <a:solidFill>
                  <a:prstClr val="white"/>
                </a:solidFill>
              </a:rPr>
              <a:t>Memory Spaces (“Where”)</a:t>
            </a:r>
          </a:p>
        </p:txBody>
      </p:sp>
      <p:sp>
        <p:nvSpPr>
          <p:cNvPr id="11" name="Rounded Rectangle 10"/>
          <p:cNvSpPr/>
          <p:nvPr/>
        </p:nvSpPr>
        <p:spPr>
          <a:xfrm>
            <a:off x="913449" y="4262224"/>
            <a:ext cx="4368800" cy="508000"/>
          </a:xfrm>
          <a:prstGeom prst="roundRect">
            <a:avLst/>
          </a:prstGeom>
          <a:gradFill>
            <a:gsLst>
              <a:gs pos="0">
                <a:srgbClr val="006000"/>
              </a:gs>
              <a:gs pos="100000">
                <a:srgbClr val="6DFF6F"/>
              </a:gs>
            </a:gsLst>
          </a:gradFill>
          <a:ln>
            <a:solidFill>
              <a:srgbClr val="006000"/>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609585"/>
            <a:r>
              <a:rPr lang="en-US" sz="2400" dirty="0">
                <a:solidFill>
                  <a:prstClr val="white"/>
                </a:solidFill>
              </a:rPr>
              <a:t>Memory Layouts</a:t>
            </a:r>
          </a:p>
        </p:txBody>
      </p:sp>
      <p:sp>
        <p:nvSpPr>
          <p:cNvPr id="12" name="Rounded Rectangle 11"/>
          <p:cNvSpPr/>
          <p:nvPr/>
        </p:nvSpPr>
        <p:spPr>
          <a:xfrm>
            <a:off x="938849" y="5316325"/>
            <a:ext cx="4343401" cy="508000"/>
          </a:xfrm>
          <a:prstGeom prst="roundRect">
            <a:avLst/>
          </a:prstGeom>
          <a:gradFill>
            <a:gsLst>
              <a:gs pos="0">
                <a:srgbClr val="006000"/>
              </a:gs>
              <a:gs pos="100000">
                <a:srgbClr val="6DFF6F"/>
              </a:gs>
            </a:gsLst>
          </a:gradFill>
          <a:ln>
            <a:solidFill>
              <a:srgbClr val="006000"/>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609585"/>
            <a:r>
              <a:rPr lang="en-US" sz="2400">
                <a:solidFill>
                  <a:prstClr val="white"/>
                </a:solidFill>
              </a:rPr>
              <a:t>Memory Traits (“How”)</a:t>
            </a:r>
          </a:p>
        </p:txBody>
      </p:sp>
      <p:cxnSp>
        <p:nvCxnSpPr>
          <p:cNvPr id="13" name="Elbow Connector 12"/>
          <p:cNvCxnSpPr>
            <a:stCxn id="7" idx="3"/>
          </p:cNvCxnSpPr>
          <p:nvPr/>
        </p:nvCxnSpPr>
        <p:spPr>
          <a:xfrm rot="10800000" flipV="1">
            <a:off x="3224851" y="1361933"/>
            <a:ext cx="1371600" cy="631225"/>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 name="Elbow Connector 13"/>
          <p:cNvCxnSpPr>
            <a:stCxn id="7" idx="0"/>
          </p:cNvCxnSpPr>
          <p:nvPr/>
        </p:nvCxnSpPr>
        <p:spPr>
          <a:xfrm>
            <a:off x="8135517" y="1361934"/>
            <a:ext cx="1405467" cy="597359"/>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15" name="Hexagon 14"/>
          <p:cNvSpPr/>
          <p:nvPr/>
        </p:nvSpPr>
        <p:spPr>
          <a:xfrm>
            <a:off x="7475117" y="1976224"/>
            <a:ext cx="4148667" cy="711200"/>
          </a:xfrm>
          <a:prstGeom prst="hexagon">
            <a:avLst/>
          </a:prstGeom>
          <a:gradFill flip="none" rotWithShape="1">
            <a:gsLst>
              <a:gs pos="0">
                <a:schemeClr val="accent5">
                  <a:lumMod val="75000"/>
                </a:schemeClr>
              </a:gs>
              <a:gs pos="100000">
                <a:schemeClr val="accent5">
                  <a:lumMod val="40000"/>
                  <a:lumOff val="60000"/>
                </a:schemeClr>
              </a:gs>
            </a:gsLst>
            <a:lin ang="16200000" scaled="0"/>
            <a:tileRect/>
          </a:gradFill>
          <a:ln>
            <a:solidFill>
              <a:schemeClr val="accent5">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609585"/>
            <a:r>
              <a:rPr lang="en-US" sz="2667" b="1" dirty="0">
                <a:solidFill>
                  <a:prstClr val="white"/>
                </a:solidFill>
              </a:rPr>
              <a:t>Parallel Execution</a:t>
            </a:r>
          </a:p>
        </p:txBody>
      </p:sp>
      <p:sp>
        <p:nvSpPr>
          <p:cNvPr id="16" name="Hexagon 15"/>
          <p:cNvSpPr/>
          <p:nvPr/>
        </p:nvSpPr>
        <p:spPr>
          <a:xfrm>
            <a:off x="1158984" y="1993157"/>
            <a:ext cx="4148667" cy="694267"/>
          </a:xfrm>
          <a:prstGeom prst="hexagon">
            <a:avLst/>
          </a:prstGeom>
          <a:gradFill>
            <a:gsLst>
              <a:gs pos="0">
                <a:srgbClr val="006000"/>
              </a:gs>
              <a:gs pos="100000">
                <a:srgbClr val="6DFF6F"/>
              </a:gs>
            </a:gsLst>
          </a:gradFill>
          <a:ln>
            <a:solidFill>
              <a:srgbClr val="006000"/>
            </a:solidFill>
          </a:ln>
        </p:spPr>
        <p:style>
          <a:lnRef idx="1">
            <a:schemeClr val="accent5"/>
          </a:lnRef>
          <a:fillRef idx="3">
            <a:schemeClr val="accent5"/>
          </a:fillRef>
          <a:effectRef idx="2">
            <a:schemeClr val="accent5"/>
          </a:effectRef>
          <a:fontRef idx="minor">
            <a:schemeClr val="lt1"/>
          </a:fontRef>
        </p:style>
        <p:txBody>
          <a:bodyPr rtlCol="0" anchor="ctr"/>
          <a:lstStyle/>
          <a:p>
            <a:pPr algn="ctr" defTabSz="609585"/>
            <a:r>
              <a:rPr lang="en-US" sz="2667" b="1" dirty="0">
                <a:solidFill>
                  <a:prstClr val="white"/>
                </a:solidFill>
              </a:rPr>
              <a:t>Data Structures</a:t>
            </a:r>
          </a:p>
        </p:txBody>
      </p:sp>
      <p:cxnSp>
        <p:nvCxnSpPr>
          <p:cNvPr id="17" name="Elbow Connector 16"/>
          <p:cNvCxnSpPr>
            <a:stCxn id="8" idx="3"/>
            <a:endCxn id="10" idx="1"/>
          </p:cNvCxnSpPr>
          <p:nvPr/>
        </p:nvCxnSpPr>
        <p:spPr>
          <a:xfrm rot="10800000" flipV="1">
            <a:off x="6984051" y="2331824"/>
            <a:ext cx="491067" cy="1151467"/>
          </a:xfrm>
          <a:prstGeom prst="bentConnector3">
            <a:avLst>
              <a:gd name="adj1" fmla="val 16206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3"/>
            <a:endCxn id="12" idx="1"/>
          </p:cNvCxnSpPr>
          <p:nvPr/>
        </p:nvCxnSpPr>
        <p:spPr>
          <a:xfrm rot="10800000" flipV="1">
            <a:off x="6984048" y="2331824"/>
            <a:ext cx="491069" cy="3238501"/>
          </a:xfrm>
          <a:prstGeom prst="bentConnector3">
            <a:avLst>
              <a:gd name="adj1" fmla="val 162069"/>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9" name="Elbow Connector 18"/>
          <p:cNvCxnSpPr>
            <a:cxnSpLocks/>
            <a:stCxn id="8" idx="3"/>
            <a:endCxn id="11" idx="1"/>
          </p:cNvCxnSpPr>
          <p:nvPr/>
        </p:nvCxnSpPr>
        <p:spPr>
          <a:xfrm rot="10800000" flipV="1">
            <a:off x="6984048" y="2331824"/>
            <a:ext cx="491069" cy="2184400"/>
          </a:xfrm>
          <a:prstGeom prst="bentConnector3">
            <a:avLst>
              <a:gd name="adj1" fmla="val 162069"/>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 name="Elbow Connector 19"/>
          <p:cNvCxnSpPr>
            <a:stCxn id="9" idx="3"/>
            <a:endCxn id="17" idx="1"/>
          </p:cNvCxnSpPr>
          <p:nvPr/>
        </p:nvCxnSpPr>
        <p:spPr>
          <a:xfrm rot="10800000" flipV="1">
            <a:off x="938851" y="2340291"/>
            <a:ext cx="220133" cy="1143000"/>
          </a:xfrm>
          <a:prstGeom prst="bentConnector3">
            <a:avLst>
              <a:gd name="adj1" fmla="val 245947"/>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 name="Elbow Connector 20"/>
          <p:cNvCxnSpPr>
            <a:stCxn id="9" idx="3"/>
            <a:endCxn id="18" idx="1"/>
          </p:cNvCxnSpPr>
          <p:nvPr/>
        </p:nvCxnSpPr>
        <p:spPr>
          <a:xfrm rot="10800000" flipV="1">
            <a:off x="913451" y="2340291"/>
            <a:ext cx="245535" cy="2175933"/>
          </a:xfrm>
          <a:prstGeom prst="bentConnector3">
            <a:avLst>
              <a:gd name="adj1" fmla="val 224137"/>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 name="Elbow Connector 21"/>
          <p:cNvCxnSpPr>
            <a:stCxn id="9" idx="3"/>
            <a:endCxn id="19" idx="1"/>
          </p:cNvCxnSpPr>
          <p:nvPr/>
        </p:nvCxnSpPr>
        <p:spPr>
          <a:xfrm rot="10800000" flipV="1">
            <a:off x="938848" y="2340291"/>
            <a:ext cx="220136" cy="3230035"/>
          </a:xfrm>
          <a:prstGeom prst="bentConnector3">
            <a:avLst>
              <a:gd name="adj1" fmla="val 245944"/>
            </a:avLst>
          </a:prstGeom>
          <a:ln>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DA03136F-2E7A-BB42-B723-519AC8B518E1}"/>
              </a:ext>
            </a:extLst>
          </p:cNvPr>
          <p:cNvSpPr txBox="1"/>
          <p:nvPr/>
        </p:nvSpPr>
        <p:spPr>
          <a:xfrm>
            <a:off x="7322717" y="3774055"/>
            <a:ext cx="4366580" cy="420564"/>
          </a:xfrm>
          <a:prstGeom prst="rect">
            <a:avLst/>
          </a:prstGeom>
          <a:noFill/>
        </p:spPr>
        <p:txBody>
          <a:bodyPr wrap="none" rtlCol="0">
            <a:spAutoFit/>
          </a:bodyPr>
          <a:lstStyle/>
          <a:p>
            <a:r>
              <a:rPr lang="en-US" sz="2133" dirty="0"/>
              <a:t>- CPU, GPU, Executor Mechanism</a:t>
            </a:r>
          </a:p>
        </p:txBody>
      </p:sp>
      <p:sp>
        <p:nvSpPr>
          <p:cNvPr id="24" name="TextBox 23">
            <a:extLst>
              <a:ext uri="{FF2B5EF4-FFF2-40B4-BE49-F238E27FC236}">
                <a16:creationId xmlns:a16="http://schemas.microsoft.com/office/drawing/2014/main" id="{3403835B-35AC-9D4C-B5DE-629FE9C45B98}"/>
              </a:ext>
            </a:extLst>
          </p:cNvPr>
          <p:cNvSpPr txBox="1"/>
          <p:nvPr/>
        </p:nvSpPr>
        <p:spPr>
          <a:xfrm>
            <a:off x="7322717" y="4805480"/>
            <a:ext cx="5019644" cy="420564"/>
          </a:xfrm>
          <a:prstGeom prst="rect">
            <a:avLst/>
          </a:prstGeom>
          <a:noFill/>
        </p:spPr>
        <p:txBody>
          <a:bodyPr wrap="none" rtlCol="0">
            <a:spAutoFit/>
          </a:bodyPr>
          <a:lstStyle/>
          <a:p>
            <a:r>
              <a:rPr lang="en-US" sz="2133" dirty="0"/>
              <a:t>- </a:t>
            </a:r>
            <a:r>
              <a:rPr lang="en-US" sz="2133" dirty="0" err="1"/>
              <a:t>parallel_for</a:t>
            </a:r>
            <a:r>
              <a:rPr lang="en-US" sz="2133" dirty="0"/>
              <a:t>/reduce/scan, task-spawn</a:t>
            </a:r>
          </a:p>
        </p:txBody>
      </p:sp>
      <p:sp>
        <p:nvSpPr>
          <p:cNvPr id="25" name="TextBox 24">
            <a:extLst>
              <a:ext uri="{FF2B5EF4-FFF2-40B4-BE49-F238E27FC236}">
                <a16:creationId xmlns:a16="http://schemas.microsoft.com/office/drawing/2014/main" id="{779E65D3-421C-FF45-A786-7D83D57431F7}"/>
              </a:ext>
            </a:extLst>
          </p:cNvPr>
          <p:cNvSpPr txBox="1"/>
          <p:nvPr/>
        </p:nvSpPr>
        <p:spPr>
          <a:xfrm>
            <a:off x="7322718" y="5859581"/>
            <a:ext cx="3541354" cy="420564"/>
          </a:xfrm>
          <a:prstGeom prst="rect">
            <a:avLst/>
          </a:prstGeom>
          <a:noFill/>
        </p:spPr>
        <p:txBody>
          <a:bodyPr wrap="none" rtlCol="0">
            <a:spAutoFit/>
          </a:bodyPr>
          <a:lstStyle/>
          <a:p>
            <a:r>
              <a:rPr lang="en-US" sz="2133" dirty="0"/>
              <a:t>- Range, Team, Task-Graph</a:t>
            </a:r>
          </a:p>
        </p:txBody>
      </p:sp>
      <p:sp>
        <p:nvSpPr>
          <p:cNvPr id="26" name="TextBox 25">
            <a:extLst>
              <a:ext uri="{FF2B5EF4-FFF2-40B4-BE49-F238E27FC236}">
                <a16:creationId xmlns:a16="http://schemas.microsoft.com/office/drawing/2014/main" id="{9B858E2C-0A20-BF42-B00F-7EA60D4E9F43}"/>
              </a:ext>
            </a:extLst>
          </p:cNvPr>
          <p:cNvSpPr txBox="1"/>
          <p:nvPr/>
        </p:nvSpPr>
        <p:spPr>
          <a:xfrm>
            <a:off x="1269052" y="3781479"/>
            <a:ext cx="4444165" cy="420564"/>
          </a:xfrm>
          <a:prstGeom prst="rect">
            <a:avLst/>
          </a:prstGeom>
          <a:noFill/>
        </p:spPr>
        <p:txBody>
          <a:bodyPr wrap="none" rtlCol="0">
            <a:spAutoFit/>
          </a:bodyPr>
          <a:lstStyle/>
          <a:p>
            <a:r>
              <a:rPr lang="en-US" sz="2133" dirty="0"/>
              <a:t>- HBM, DDR, Non-Volatile, Scratch</a:t>
            </a:r>
          </a:p>
        </p:txBody>
      </p:sp>
      <p:sp>
        <p:nvSpPr>
          <p:cNvPr id="27" name="TextBox 26">
            <a:extLst>
              <a:ext uri="{FF2B5EF4-FFF2-40B4-BE49-F238E27FC236}">
                <a16:creationId xmlns:a16="http://schemas.microsoft.com/office/drawing/2014/main" id="{5E9F2A61-C8D0-8945-A5D9-2661C3BC7B39}"/>
              </a:ext>
            </a:extLst>
          </p:cNvPr>
          <p:cNvSpPr txBox="1"/>
          <p:nvPr/>
        </p:nvSpPr>
        <p:spPr>
          <a:xfrm>
            <a:off x="1158984" y="4817572"/>
            <a:ext cx="4622740" cy="420564"/>
          </a:xfrm>
          <a:prstGeom prst="rect">
            <a:avLst/>
          </a:prstGeom>
          <a:noFill/>
        </p:spPr>
        <p:txBody>
          <a:bodyPr wrap="none" rtlCol="0">
            <a:spAutoFit/>
          </a:bodyPr>
          <a:lstStyle/>
          <a:p>
            <a:r>
              <a:rPr lang="en-US" sz="2133" dirty="0"/>
              <a:t>- Row/Column-Major, Tiled, </a:t>
            </a:r>
            <a:r>
              <a:rPr lang="en-US" sz="2133" dirty="0" err="1"/>
              <a:t>Strided</a:t>
            </a:r>
            <a:endParaRPr lang="en-US" sz="2133" dirty="0"/>
          </a:p>
        </p:txBody>
      </p:sp>
      <p:sp>
        <p:nvSpPr>
          <p:cNvPr id="28" name="TextBox 27">
            <a:extLst>
              <a:ext uri="{FF2B5EF4-FFF2-40B4-BE49-F238E27FC236}">
                <a16:creationId xmlns:a16="http://schemas.microsoft.com/office/drawing/2014/main" id="{972D92A8-8451-864F-BC5C-3E7926B5076E}"/>
              </a:ext>
            </a:extLst>
          </p:cNvPr>
          <p:cNvSpPr txBox="1"/>
          <p:nvPr/>
        </p:nvSpPr>
        <p:spPr>
          <a:xfrm>
            <a:off x="1158985" y="5869556"/>
            <a:ext cx="3763531" cy="420564"/>
          </a:xfrm>
          <a:prstGeom prst="rect">
            <a:avLst/>
          </a:prstGeom>
          <a:noFill/>
        </p:spPr>
        <p:txBody>
          <a:bodyPr wrap="none" rtlCol="0">
            <a:spAutoFit/>
          </a:bodyPr>
          <a:lstStyle/>
          <a:p>
            <a:r>
              <a:rPr lang="en-US" sz="2133" dirty="0"/>
              <a:t>- Streaming, Atomic, Restrict</a:t>
            </a:r>
          </a:p>
        </p:txBody>
      </p:sp>
    </p:spTree>
    <p:extLst>
      <p:ext uri="{BB962C8B-B14F-4D97-AF65-F5344CB8AC3E}">
        <p14:creationId xmlns:p14="http://schemas.microsoft.com/office/powerpoint/2010/main" val="3136566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ounded Rectangle 36"/>
          <p:cNvSpPr/>
          <p:nvPr/>
        </p:nvSpPr>
        <p:spPr>
          <a:xfrm>
            <a:off x="1845117" y="5767854"/>
            <a:ext cx="3400892" cy="261417"/>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5915245" y="5572906"/>
            <a:ext cx="1646739" cy="271732"/>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3972090" y="5531523"/>
            <a:ext cx="365093" cy="282716"/>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ounded Rectangle 12"/>
          <p:cNvSpPr/>
          <p:nvPr/>
        </p:nvSpPr>
        <p:spPr>
          <a:xfrm>
            <a:off x="3150457" y="5531523"/>
            <a:ext cx="821636" cy="313115"/>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1692717" y="5575699"/>
            <a:ext cx="1457739" cy="238540"/>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942229" y="149501"/>
            <a:ext cx="11249771" cy="991675"/>
          </a:xfrm>
        </p:spPr>
        <p:txBody>
          <a:bodyPr/>
          <a:lstStyle/>
          <a:p>
            <a:r>
              <a:rPr lang="en-US" dirty="0"/>
              <a:t>CG Solve: The AXPBY</a:t>
            </a:r>
          </a:p>
        </p:txBody>
      </p:sp>
      <p:sp>
        <p:nvSpPr>
          <p:cNvPr id="6" name="Rectangle 5"/>
          <p:cNvSpPr/>
          <p:nvPr/>
        </p:nvSpPr>
        <p:spPr>
          <a:xfrm>
            <a:off x="1477473" y="5117792"/>
            <a:ext cx="8151796" cy="1328249"/>
          </a:xfrm>
          <a:prstGeom prst="rect">
            <a:avLst/>
          </a:prstGeom>
        </p:spPr>
        <p:txBody>
          <a:bodyPr wrap="square">
            <a:sp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rgbClr val="2FB41D"/>
                </a:solidFill>
                <a:latin typeface="Menlo" charset="0"/>
                <a:ea typeface="Times New Roman" charset="0"/>
              </a:rPr>
              <a:t>void</a:t>
            </a:r>
            <a:r>
              <a:rPr lang="en-US" sz="1400" dirty="0">
                <a:solidFill>
                  <a:srgbClr val="000000"/>
                </a:solidFill>
                <a:latin typeface="Menlo" charset="0"/>
                <a:ea typeface="Times New Roman" charset="0"/>
              </a:rPr>
              <a:t> </a:t>
            </a:r>
            <a:r>
              <a:rPr lang="en-US" sz="1400" dirty="0" err="1">
                <a:solidFill>
                  <a:srgbClr val="000000"/>
                </a:solidFill>
                <a:latin typeface="Menlo" charset="0"/>
                <a:ea typeface="Times New Roman" charset="0"/>
              </a:rPr>
              <a:t>axpby</a:t>
            </a:r>
            <a:r>
              <a:rPr lang="en-US" sz="1400" dirty="0">
                <a:solidFill>
                  <a:srgbClr val="000000"/>
                </a:solidFill>
                <a:latin typeface="Menlo" charset="0"/>
                <a:ea typeface="Times New Roman" charset="0"/>
              </a:rPr>
              <a:t>(</a:t>
            </a:r>
            <a:r>
              <a:rPr lang="en-US" sz="1400" dirty="0" err="1">
                <a:solidFill>
                  <a:srgbClr val="2FB41D"/>
                </a:solidFill>
                <a:latin typeface="Menlo" charset="0"/>
                <a:ea typeface="Times New Roman" charset="0"/>
              </a:rPr>
              <a:t>int</a:t>
            </a:r>
            <a:r>
              <a:rPr lang="en-US" sz="1400" dirty="0">
                <a:solidFill>
                  <a:srgbClr val="000000"/>
                </a:solidFill>
                <a:latin typeface="Menlo" charset="0"/>
                <a:ea typeface="Times New Roman" charset="0"/>
              </a:rPr>
              <a:t> n, View&lt;</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*&gt; z, </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 alpha, View&lt;</a:t>
            </a:r>
            <a:r>
              <a:rPr lang="en-US" sz="1400" dirty="0" err="1">
                <a:solidFill>
                  <a:srgbClr val="2FB41D"/>
                </a:solidFill>
                <a:latin typeface="Menlo" charset="0"/>
                <a:ea typeface="Times New Roman" charset="0"/>
              </a:rPr>
              <a:t>const</a:t>
            </a:r>
            <a:r>
              <a:rPr lang="en-US" sz="1400" dirty="0">
                <a:solidFill>
                  <a:srgbClr val="000000"/>
                </a:solidFill>
                <a:latin typeface="Menlo" charset="0"/>
                <a:ea typeface="Times New Roman" charset="0"/>
              </a:rPr>
              <a:t> </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*&gt; x,</a:t>
            </a:r>
            <a:endParaRPr lang="en-US" sz="2800" dirty="0">
              <a:latin typeface="Times New Roman" charset="0"/>
              <a:ea typeface="Times New Roman" charset="0"/>
            </a:endParaRPr>
          </a:p>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rgbClr val="000000"/>
                </a:solidFill>
                <a:latin typeface="Menlo" charset="0"/>
                <a:ea typeface="Times New Roman" charset="0"/>
              </a:rPr>
              <a:t>                                   </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 beta,  View&lt;</a:t>
            </a:r>
            <a:r>
              <a:rPr lang="en-US" sz="1400" dirty="0" err="1">
                <a:solidFill>
                  <a:srgbClr val="2FB41D"/>
                </a:solidFill>
                <a:latin typeface="Menlo" charset="0"/>
                <a:ea typeface="Times New Roman" charset="0"/>
              </a:rPr>
              <a:t>const</a:t>
            </a:r>
            <a:r>
              <a:rPr lang="en-US" sz="1400" dirty="0">
                <a:solidFill>
                  <a:srgbClr val="000000"/>
                </a:solidFill>
                <a:latin typeface="Menlo" charset="0"/>
                <a:ea typeface="Times New Roman" charset="0"/>
              </a:rPr>
              <a:t> </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*&gt; y) {</a:t>
            </a:r>
            <a:endParaRPr lang="en-US" sz="2800" dirty="0">
              <a:latin typeface="Times New Roman" charset="0"/>
              <a:ea typeface="Times New Roman" charset="0"/>
            </a:endParaRPr>
          </a:p>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rgbClr val="000000"/>
                </a:solidFill>
                <a:latin typeface="Menlo" charset="0"/>
                <a:ea typeface="Times New Roman" charset="0"/>
              </a:rPr>
              <a:t>  </a:t>
            </a:r>
            <a:r>
              <a:rPr lang="en-US" sz="1400" dirty="0" err="1">
                <a:solidFill>
                  <a:srgbClr val="000000"/>
                </a:solidFill>
                <a:latin typeface="Menlo" charset="0"/>
                <a:ea typeface="Times New Roman" charset="0"/>
              </a:rPr>
              <a:t>parallel_for</a:t>
            </a:r>
            <a:r>
              <a:rPr lang="en-US" sz="1400" dirty="0">
                <a:solidFill>
                  <a:srgbClr val="000000"/>
                </a:solidFill>
                <a:latin typeface="Menlo" charset="0"/>
                <a:ea typeface="Times New Roman" charset="0"/>
              </a:rPr>
              <a:t>(</a:t>
            </a:r>
            <a:r>
              <a:rPr lang="en-US" sz="1400" dirty="0">
                <a:solidFill>
                  <a:srgbClr val="B42419"/>
                </a:solidFill>
                <a:latin typeface="Menlo" charset="0"/>
                <a:ea typeface="Times New Roman" charset="0"/>
              </a:rPr>
              <a:t>"</a:t>
            </a:r>
            <a:r>
              <a:rPr lang="en-US" sz="1400" dirty="0" err="1">
                <a:solidFill>
                  <a:srgbClr val="B42419"/>
                </a:solidFill>
                <a:latin typeface="Menlo" charset="0"/>
                <a:ea typeface="Times New Roman" charset="0"/>
              </a:rPr>
              <a:t>AXpBY</a:t>
            </a:r>
            <a:r>
              <a:rPr lang="en-US" sz="1400" dirty="0">
                <a:solidFill>
                  <a:srgbClr val="B42419"/>
                </a:solidFill>
                <a:latin typeface="Menlo" charset="0"/>
                <a:ea typeface="Times New Roman" charset="0"/>
              </a:rPr>
              <a:t>"</a:t>
            </a:r>
            <a:r>
              <a:rPr lang="en-US" sz="1400" dirty="0">
                <a:solidFill>
                  <a:srgbClr val="000000"/>
                </a:solidFill>
                <a:latin typeface="Menlo" charset="0"/>
                <a:ea typeface="Times New Roman" charset="0"/>
              </a:rPr>
              <a:t>, n, KOKKOS_LAMBDA ( </a:t>
            </a:r>
            <a:r>
              <a:rPr lang="en-US" sz="1400" dirty="0" err="1">
                <a:solidFill>
                  <a:srgbClr val="2FB41D"/>
                </a:solidFill>
                <a:latin typeface="Menlo" charset="0"/>
                <a:ea typeface="Times New Roman" charset="0"/>
              </a:rPr>
              <a:t>const</a:t>
            </a:r>
            <a:r>
              <a:rPr lang="en-US" sz="1400" dirty="0">
                <a:solidFill>
                  <a:srgbClr val="000000"/>
                </a:solidFill>
                <a:latin typeface="Menlo" charset="0"/>
                <a:ea typeface="Times New Roman" charset="0"/>
              </a:rPr>
              <a:t> </a:t>
            </a:r>
            <a:r>
              <a:rPr lang="en-US" sz="1400" dirty="0" err="1">
                <a:solidFill>
                  <a:srgbClr val="2FB41D"/>
                </a:solidFill>
                <a:latin typeface="Menlo" charset="0"/>
                <a:ea typeface="Times New Roman" charset="0"/>
              </a:rPr>
              <a:t>int</a:t>
            </a:r>
            <a:r>
              <a:rPr lang="en-US" sz="1400" dirty="0">
                <a:solidFill>
                  <a:srgbClr val="000000"/>
                </a:solidFill>
                <a:latin typeface="Menlo" charset="0"/>
                <a:ea typeface="Times New Roman" charset="0"/>
              </a:rPr>
              <a:t> </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 {</a:t>
            </a:r>
            <a:endParaRPr lang="en-US" sz="2800" dirty="0">
              <a:latin typeface="Times New Roman" charset="0"/>
              <a:ea typeface="Times New Roman" charset="0"/>
            </a:endParaRPr>
          </a:p>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rgbClr val="000000"/>
                </a:solidFill>
                <a:latin typeface="Menlo" charset="0"/>
                <a:ea typeface="Times New Roman" charset="0"/>
              </a:rPr>
              <a:t>    z(</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 = alpha*x(</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 + beta*y(</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a:t>
            </a:r>
            <a:endParaRPr lang="en-US" sz="2800" dirty="0">
              <a:latin typeface="Times New Roman" charset="0"/>
              <a:ea typeface="Times New Roman" charset="0"/>
            </a:endParaRPr>
          </a:p>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rgbClr val="000000"/>
                </a:solidFill>
                <a:latin typeface="Menlo" charset="0"/>
                <a:ea typeface="Times New Roman" charset="0"/>
              </a:rPr>
              <a:t>  });</a:t>
            </a:r>
            <a:endParaRPr lang="en-US" sz="2800" dirty="0">
              <a:latin typeface="Times New Roman" charset="0"/>
              <a:ea typeface="Times New Roman" charset="0"/>
            </a:endParaRPr>
          </a:p>
          <a:p>
            <a:pPr>
              <a:lnSpc>
                <a:spcPts val="1200"/>
              </a:lnSpc>
            </a:pPr>
            <a:r>
              <a:rPr lang="en-US" sz="1400" dirty="0">
                <a:solidFill>
                  <a:srgbClr val="000000"/>
                </a:solidFill>
                <a:latin typeface="Menlo" charset="0"/>
                <a:ea typeface="Times New Roman" charset="0"/>
              </a:rPr>
              <a:t>}</a:t>
            </a:r>
            <a:endParaRPr lang="en-US" sz="2000" dirty="0">
              <a:latin typeface="Times New Roman" charset="0"/>
              <a:ea typeface="Times New Roman" charset="0"/>
            </a:endParaRPr>
          </a:p>
        </p:txBody>
      </p:sp>
      <p:sp>
        <p:nvSpPr>
          <p:cNvPr id="7" name="Content Placeholder 2"/>
          <p:cNvSpPr>
            <a:spLocks noGrp="1"/>
          </p:cNvSpPr>
          <p:nvPr>
            <p:ph idx="1"/>
          </p:nvPr>
        </p:nvSpPr>
        <p:spPr>
          <a:xfrm>
            <a:off x="332630" y="1171575"/>
            <a:ext cx="8674100" cy="5168900"/>
          </a:xfrm>
        </p:spPr>
        <p:txBody>
          <a:bodyPr/>
          <a:lstStyle/>
          <a:p>
            <a:r>
              <a:rPr lang="en-US" dirty="0"/>
              <a:t>Simple data parallel loop: Kokkos::</a:t>
            </a:r>
            <a:r>
              <a:rPr lang="en-US" dirty="0" err="1"/>
              <a:t>parallel_for</a:t>
            </a:r>
            <a:endParaRPr lang="en-US" dirty="0"/>
          </a:p>
          <a:p>
            <a:r>
              <a:rPr lang="en-US" dirty="0"/>
              <a:t>Easy to express in most programming models</a:t>
            </a:r>
          </a:p>
          <a:p>
            <a:r>
              <a:rPr lang="en-US" dirty="0"/>
              <a:t>Bandwidth bound</a:t>
            </a:r>
          </a:p>
          <a:p>
            <a:r>
              <a:rPr lang="en-US" dirty="0"/>
              <a:t>Serial Implementation: </a:t>
            </a:r>
          </a:p>
          <a:p>
            <a:endParaRPr lang="en-US" dirty="0"/>
          </a:p>
          <a:p>
            <a:endParaRPr lang="en-US" dirty="0"/>
          </a:p>
          <a:p>
            <a:endParaRPr lang="en-US" dirty="0"/>
          </a:p>
          <a:p>
            <a:r>
              <a:rPr lang="en-US" dirty="0"/>
              <a:t>Kokkos Implementation:</a:t>
            </a:r>
          </a:p>
        </p:txBody>
      </p:sp>
      <p:sp>
        <p:nvSpPr>
          <p:cNvPr id="8" name="Rectangle 7"/>
          <p:cNvSpPr/>
          <p:nvPr/>
        </p:nvSpPr>
        <p:spPr>
          <a:xfrm>
            <a:off x="1539010" y="3301399"/>
            <a:ext cx="9162583" cy="1112805"/>
          </a:xfrm>
          <a:prstGeom prst="rect">
            <a:avLst/>
          </a:prstGeom>
        </p:spPr>
        <p:txBody>
          <a:bodyPr wrap="square">
            <a:spAutoFit/>
          </a:bodyPr>
          <a:lstStyle/>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rgbClr val="2FB41D"/>
                </a:solidFill>
                <a:latin typeface="Menlo" charset="0"/>
                <a:ea typeface="Times New Roman" charset="0"/>
              </a:rPr>
              <a:t>void</a:t>
            </a:r>
            <a:r>
              <a:rPr lang="en-US" sz="1400" dirty="0">
                <a:solidFill>
                  <a:srgbClr val="000000"/>
                </a:solidFill>
                <a:latin typeface="Menlo" charset="0"/>
                <a:ea typeface="Times New Roman" charset="0"/>
              </a:rPr>
              <a:t> </a:t>
            </a:r>
            <a:r>
              <a:rPr lang="en-US" sz="1400" dirty="0" err="1">
                <a:solidFill>
                  <a:srgbClr val="000000"/>
                </a:solidFill>
                <a:latin typeface="Menlo" charset="0"/>
                <a:ea typeface="Times New Roman" charset="0"/>
              </a:rPr>
              <a:t>axpby</a:t>
            </a:r>
            <a:r>
              <a:rPr lang="en-US" sz="1400" dirty="0">
                <a:solidFill>
                  <a:srgbClr val="000000"/>
                </a:solidFill>
                <a:latin typeface="Menlo" charset="0"/>
                <a:ea typeface="Times New Roman" charset="0"/>
              </a:rPr>
              <a:t>(</a:t>
            </a:r>
            <a:r>
              <a:rPr lang="en-US" sz="1400" dirty="0" err="1">
                <a:solidFill>
                  <a:srgbClr val="2FB41D"/>
                </a:solidFill>
                <a:latin typeface="Menlo" charset="0"/>
                <a:ea typeface="Times New Roman" charset="0"/>
              </a:rPr>
              <a:t>int</a:t>
            </a:r>
            <a:r>
              <a:rPr lang="en-US" sz="1400" dirty="0">
                <a:solidFill>
                  <a:srgbClr val="000000"/>
                </a:solidFill>
                <a:latin typeface="Menlo" charset="0"/>
                <a:ea typeface="Times New Roman" charset="0"/>
              </a:rPr>
              <a:t> n, </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 z, </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 alpha, </a:t>
            </a:r>
            <a:r>
              <a:rPr lang="en-US" sz="1400" dirty="0" err="1">
                <a:solidFill>
                  <a:srgbClr val="2FB41D"/>
                </a:solidFill>
                <a:latin typeface="Menlo" charset="0"/>
                <a:ea typeface="Times New Roman" charset="0"/>
              </a:rPr>
              <a:t>const</a:t>
            </a:r>
            <a:r>
              <a:rPr lang="en-US" sz="1400" dirty="0">
                <a:solidFill>
                  <a:srgbClr val="000000"/>
                </a:solidFill>
                <a:latin typeface="Menlo" charset="0"/>
                <a:ea typeface="Times New Roman" charset="0"/>
              </a:rPr>
              <a:t> </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 x, </a:t>
            </a:r>
            <a:endParaRPr lang="en-US" sz="2800" dirty="0">
              <a:latin typeface="Times New Roman" charset="0"/>
              <a:ea typeface="Times New Roman" charset="0"/>
            </a:endParaRPr>
          </a:p>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rgbClr val="000000"/>
                </a:solidFill>
                <a:latin typeface="Menlo" charset="0"/>
                <a:ea typeface="Times New Roman" charset="0"/>
              </a:rPr>
              <a:t>                             </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 beta,  </a:t>
            </a:r>
            <a:r>
              <a:rPr lang="en-US" sz="1400" dirty="0" err="1">
                <a:solidFill>
                  <a:srgbClr val="2FB41D"/>
                </a:solidFill>
                <a:latin typeface="Menlo" charset="0"/>
                <a:ea typeface="Times New Roman" charset="0"/>
              </a:rPr>
              <a:t>const</a:t>
            </a:r>
            <a:r>
              <a:rPr lang="en-US" sz="1400" dirty="0">
                <a:solidFill>
                  <a:srgbClr val="000000"/>
                </a:solidFill>
                <a:latin typeface="Menlo" charset="0"/>
                <a:ea typeface="Times New Roman" charset="0"/>
              </a:rPr>
              <a:t> </a:t>
            </a:r>
            <a:r>
              <a:rPr lang="en-US" sz="1400" dirty="0">
                <a:solidFill>
                  <a:srgbClr val="2FB41D"/>
                </a:solidFill>
                <a:latin typeface="Menlo" charset="0"/>
                <a:ea typeface="Times New Roman" charset="0"/>
              </a:rPr>
              <a:t>double</a:t>
            </a:r>
            <a:r>
              <a:rPr lang="en-US" sz="1400" dirty="0">
                <a:solidFill>
                  <a:srgbClr val="000000"/>
                </a:solidFill>
                <a:latin typeface="Menlo" charset="0"/>
                <a:ea typeface="Times New Roman" charset="0"/>
              </a:rPr>
              <a:t>* y) {</a:t>
            </a:r>
            <a:endParaRPr lang="en-US" sz="2800" dirty="0">
              <a:latin typeface="Times New Roman" charset="0"/>
              <a:ea typeface="Times New Roman" charset="0"/>
            </a:endParaRPr>
          </a:p>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rgbClr val="000000"/>
                </a:solidFill>
                <a:latin typeface="Menlo" charset="0"/>
                <a:ea typeface="Times New Roman" charset="0"/>
              </a:rPr>
              <a:t>  </a:t>
            </a:r>
            <a:r>
              <a:rPr lang="en-US" sz="1400" dirty="0">
                <a:solidFill>
                  <a:srgbClr val="C1651C"/>
                </a:solidFill>
                <a:latin typeface="Menlo" charset="0"/>
                <a:ea typeface="Times New Roman" charset="0"/>
              </a:rPr>
              <a:t>for</a:t>
            </a:r>
            <a:r>
              <a:rPr lang="en-US" sz="1400" dirty="0">
                <a:solidFill>
                  <a:srgbClr val="000000"/>
                </a:solidFill>
                <a:latin typeface="Menlo" charset="0"/>
                <a:ea typeface="Times New Roman" charset="0"/>
              </a:rPr>
              <a:t>(</a:t>
            </a:r>
            <a:r>
              <a:rPr lang="en-US" sz="1400" dirty="0" err="1">
                <a:solidFill>
                  <a:srgbClr val="2FB41D"/>
                </a:solidFill>
                <a:latin typeface="Menlo" charset="0"/>
                <a:ea typeface="Times New Roman" charset="0"/>
              </a:rPr>
              <a:t>int</a:t>
            </a:r>
            <a:r>
              <a:rPr lang="en-US" sz="1400" dirty="0">
                <a:solidFill>
                  <a:srgbClr val="000000"/>
                </a:solidFill>
                <a:latin typeface="Menlo" charset="0"/>
                <a:ea typeface="Times New Roman" charset="0"/>
              </a:rPr>
              <a:t> </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a:t>
            </a:r>
            <a:r>
              <a:rPr lang="en-US" sz="1400" dirty="0">
                <a:solidFill>
                  <a:srgbClr val="B42419"/>
                </a:solidFill>
                <a:latin typeface="Menlo" charset="0"/>
                <a:ea typeface="Times New Roman" charset="0"/>
              </a:rPr>
              <a:t>0</a:t>
            </a:r>
            <a:r>
              <a:rPr lang="en-US" sz="1400" dirty="0">
                <a:solidFill>
                  <a:srgbClr val="000000"/>
                </a:solidFill>
                <a:latin typeface="Menlo" charset="0"/>
                <a:ea typeface="Times New Roman" charset="0"/>
              </a:rPr>
              <a:t>; </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&lt;n; </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a:t>
            </a:r>
            <a:endParaRPr lang="en-US" sz="2800" dirty="0">
              <a:latin typeface="Times New Roman" charset="0"/>
              <a:ea typeface="Times New Roman" charset="0"/>
            </a:endParaRPr>
          </a:p>
          <a:p>
            <a:pPr>
              <a:tabLst>
                <a:tab pos="355591" algn="l"/>
                <a:tab pos="711182" algn="l"/>
                <a:tab pos="1066773" algn="l"/>
                <a:tab pos="1422364" algn="l"/>
                <a:tab pos="1777956" algn="l"/>
                <a:tab pos="2133547" algn="l"/>
                <a:tab pos="2489138" algn="l"/>
                <a:tab pos="2844729" algn="l"/>
                <a:tab pos="3200320" algn="l"/>
                <a:tab pos="3555911" algn="l"/>
                <a:tab pos="3911502" algn="l"/>
                <a:tab pos="4267093" algn="l"/>
              </a:tabLst>
            </a:pPr>
            <a:r>
              <a:rPr lang="en-US" sz="1400" dirty="0">
                <a:solidFill>
                  <a:srgbClr val="000000"/>
                </a:solidFill>
                <a:latin typeface="Menlo" charset="0"/>
                <a:ea typeface="Times New Roman" charset="0"/>
              </a:rPr>
              <a:t>    z[</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 = alpha*x[</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 + beta*y[</a:t>
            </a:r>
            <a:r>
              <a:rPr lang="en-US" sz="1400" dirty="0" err="1">
                <a:solidFill>
                  <a:srgbClr val="000000"/>
                </a:solidFill>
                <a:latin typeface="Menlo" charset="0"/>
                <a:ea typeface="Times New Roman" charset="0"/>
              </a:rPr>
              <a:t>i</a:t>
            </a:r>
            <a:r>
              <a:rPr lang="en-US" sz="1400" dirty="0">
                <a:solidFill>
                  <a:srgbClr val="000000"/>
                </a:solidFill>
                <a:latin typeface="Menlo" charset="0"/>
                <a:ea typeface="Times New Roman" charset="0"/>
              </a:rPr>
              <a:t>];</a:t>
            </a:r>
            <a:endParaRPr lang="en-US" sz="2800" dirty="0">
              <a:latin typeface="Times New Roman" charset="0"/>
              <a:ea typeface="Times New Roman" charset="0"/>
            </a:endParaRPr>
          </a:p>
          <a:p>
            <a:pPr>
              <a:lnSpc>
                <a:spcPts val="1200"/>
              </a:lnSpc>
            </a:pPr>
            <a:r>
              <a:rPr lang="en-US" sz="1400" dirty="0">
                <a:solidFill>
                  <a:srgbClr val="000000"/>
                </a:solidFill>
                <a:latin typeface="Menlo" charset="0"/>
                <a:ea typeface="Times New Roman" charset="0"/>
              </a:rPr>
              <a:t>}</a:t>
            </a:r>
            <a:endParaRPr lang="en-US" sz="2000" dirty="0">
              <a:latin typeface="Times New Roman" charset="0"/>
              <a:ea typeface="Times New Roman" charset="0"/>
            </a:endParaRPr>
          </a:p>
        </p:txBody>
      </p:sp>
      <p:sp>
        <p:nvSpPr>
          <p:cNvPr id="10" name="Rounded Rectangle 9"/>
          <p:cNvSpPr/>
          <p:nvPr/>
        </p:nvSpPr>
        <p:spPr>
          <a:xfrm>
            <a:off x="2913689" y="4251032"/>
            <a:ext cx="2817827" cy="414715"/>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Parallel Pattern: for loop</a:t>
            </a:r>
          </a:p>
        </p:txBody>
      </p:sp>
      <p:cxnSp>
        <p:nvCxnSpPr>
          <p:cNvPr id="12" name="Straight Arrow Connector 11"/>
          <p:cNvCxnSpPr>
            <a:cxnSpLocks/>
            <a:endCxn id="9" idx="3"/>
          </p:cNvCxnSpPr>
          <p:nvPr/>
        </p:nvCxnSpPr>
        <p:spPr>
          <a:xfrm flipH="1">
            <a:off x="3150457" y="4651148"/>
            <a:ext cx="1610297" cy="1043821"/>
          </a:xfrm>
          <a:prstGeom prst="straightConnector1">
            <a:avLst/>
          </a:prstGeom>
          <a:ln w="76200">
            <a:solidFill>
              <a:srgbClr val="002060">
                <a:alpha val="28000"/>
              </a:srgbClr>
            </a:solidFill>
            <a:tailEnd type="triangle"/>
          </a:ln>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a:xfrm>
            <a:off x="7490940" y="3751564"/>
            <a:ext cx="3984653" cy="342925"/>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String Label: Profiling/Debugging</a:t>
            </a:r>
          </a:p>
        </p:txBody>
      </p:sp>
      <p:cxnSp>
        <p:nvCxnSpPr>
          <p:cNvPr id="15" name="Straight Arrow Connector 14"/>
          <p:cNvCxnSpPr>
            <a:cxnSpLocks/>
            <a:stCxn id="14" idx="1"/>
            <a:endCxn id="13" idx="3"/>
          </p:cNvCxnSpPr>
          <p:nvPr/>
        </p:nvCxnSpPr>
        <p:spPr>
          <a:xfrm flipH="1">
            <a:off x="3972092" y="3923027"/>
            <a:ext cx="3518848" cy="1765053"/>
          </a:xfrm>
          <a:prstGeom prst="straightConnector1">
            <a:avLst/>
          </a:prstGeom>
          <a:ln w="76200">
            <a:solidFill>
              <a:srgbClr val="002060">
                <a:alpha val="28000"/>
              </a:srgbClr>
            </a:solidFill>
            <a:tailEnd type="triangle"/>
          </a:ln>
        </p:spPr>
        <p:style>
          <a:lnRef idx="2">
            <a:schemeClr val="accent1"/>
          </a:lnRef>
          <a:fillRef idx="0">
            <a:schemeClr val="accent1"/>
          </a:fillRef>
          <a:effectRef idx="1">
            <a:schemeClr val="accent1"/>
          </a:effectRef>
          <a:fontRef idx="minor">
            <a:schemeClr val="tx1"/>
          </a:fontRef>
        </p:style>
      </p:cxnSp>
      <p:sp>
        <p:nvSpPr>
          <p:cNvPr id="22" name="Rounded Rectangle 21"/>
          <p:cNvSpPr/>
          <p:nvPr/>
        </p:nvSpPr>
        <p:spPr>
          <a:xfrm>
            <a:off x="7490942" y="4101477"/>
            <a:ext cx="3984652" cy="329507"/>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Execution Policy: do n iterations</a:t>
            </a:r>
          </a:p>
        </p:txBody>
      </p:sp>
      <p:cxnSp>
        <p:nvCxnSpPr>
          <p:cNvPr id="23" name="Straight Arrow Connector 22"/>
          <p:cNvCxnSpPr>
            <a:cxnSpLocks/>
            <a:stCxn id="22" idx="1"/>
            <a:endCxn id="21" idx="3"/>
          </p:cNvCxnSpPr>
          <p:nvPr/>
        </p:nvCxnSpPr>
        <p:spPr>
          <a:xfrm flipH="1">
            <a:off x="4337183" y="4266231"/>
            <a:ext cx="3153759" cy="1406651"/>
          </a:xfrm>
          <a:prstGeom prst="straightConnector1">
            <a:avLst/>
          </a:prstGeom>
          <a:ln w="76200">
            <a:solidFill>
              <a:srgbClr val="002060">
                <a:alpha val="28000"/>
              </a:srgbClr>
            </a:solidFill>
            <a:tailEnd type="triangle"/>
          </a:ln>
        </p:spPr>
        <p:style>
          <a:lnRef idx="2">
            <a:schemeClr val="accent1"/>
          </a:lnRef>
          <a:fillRef idx="0">
            <a:schemeClr val="accent1"/>
          </a:fillRef>
          <a:effectRef idx="1">
            <a:schemeClr val="accent1"/>
          </a:effectRef>
          <a:fontRef idx="minor">
            <a:schemeClr val="tx1"/>
          </a:fontRef>
        </p:style>
      </p:cxnSp>
      <p:sp>
        <p:nvSpPr>
          <p:cNvPr id="32" name="Rounded Rectangle 31"/>
          <p:cNvSpPr/>
          <p:nvPr/>
        </p:nvSpPr>
        <p:spPr>
          <a:xfrm>
            <a:off x="7490942" y="4780898"/>
            <a:ext cx="3929269" cy="364431"/>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Iteration handle: integer index</a:t>
            </a:r>
          </a:p>
        </p:txBody>
      </p:sp>
      <p:cxnSp>
        <p:nvCxnSpPr>
          <p:cNvPr id="33" name="Straight Arrow Connector 32"/>
          <p:cNvCxnSpPr>
            <a:cxnSpLocks/>
            <a:stCxn id="32" idx="1"/>
            <a:endCxn id="31" idx="0"/>
          </p:cNvCxnSpPr>
          <p:nvPr/>
        </p:nvCxnSpPr>
        <p:spPr>
          <a:xfrm flipH="1">
            <a:off x="6738615" y="4963113"/>
            <a:ext cx="752327" cy="609792"/>
          </a:xfrm>
          <a:prstGeom prst="straightConnector1">
            <a:avLst/>
          </a:prstGeom>
          <a:ln w="76200">
            <a:solidFill>
              <a:srgbClr val="002060">
                <a:alpha val="28000"/>
              </a:srgbClr>
            </a:solidFill>
            <a:tailEnd type="triangle"/>
          </a:ln>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a:xfrm>
            <a:off x="7490942" y="4444960"/>
            <a:ext cx="3929269" cy="329507"/>
          </a:xfrm>
          <a:prstGeom prst="roundRect">
            <a:avLst/>
          </a:prstGeom>
          <a:solidFill>
            <a:schemeClr val="accent5">
              <a:lumMod val="20000"/>
              <a:lumOff val="80000"/>
            </a:schemeClr>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Loop Body</a:t>
            </a:r>
          </a:p>
        </p:txBody>
      </p:sp>
      <p:cxnSp>
        <p:nvCxnSpPr>
          <p:cNvPr id="39" name="Straight Arrow Connector 38"/>
          <p:cNvCxnSpPr>
            <a:cxnSpLocks/>
            <a:stCxn id="38" idx="1"/>
          </p:cNvCxnSpPr>
          <p:nvPr/>
        </p:nvCxnSpPr>
        <p:spPr>
          <a:xfrm flipH="1">
            <a:off x="5246008" y="4609714"/>
            <a:ext cx="2244933" cy="1215343"/>
          </a:xfrm>
          <a:prstGeom prst="straightConnector1">
            <a:avLst/>
          </a:prstGeom>
          <a:ln w="76200">
            <a:solidFill>
              <a:srgbClr val="002060">
                <a:alpha val="28000"/>
              </a:srgbClr>
            </a:solidFill>
            <a:tailEnd type="triangle"/>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2750328" y="2304163"/>
            <a:ext cx="184731" cy="369332"/>
          </a:xfrm>
          <a:prstGeom prst="rect">
            <a:avLst/>
          </a:prstGeom>
          <a:noFill/>
        </p:spPr>
        <p:txBody>
          <a:bodyPr wrap="none" rtlCol="0">
            <a:spAutoFit/>
          </a:bodyPr>
          <a:lstStyle/>
          <a:p>
            <a:endParaRPr lang="en-US" dirty="0"/>
          </a:p>
        </p:txBody>
      </p:sp>
      <p:sp>
        <p:nvSpPr>
          <p:cNvPr id="3" name="Slide Number Placeholder 2">
            <a:extLst>
              <a:ext uri="{FF2B5EF4-FFF2-40B4-BE49-F238E27FC236}">
                <a16:creationId xmlns:a16="http://schemas.microsoft.com/office/drawing/2014/main" id="{A96247E4-61F7-4B40-B1E7-78BF31F33D92}"/>
              </a:ext>
            </a:extLst>
          </p:cNvPr>
          <p:cNvSpPr>
            <a:spLocks noGrp="1"/>
          </p:cNvSpPr>
          <p:nvPr>
            <p:ph type="sldNum" sz="quarter" idx="12"/>
          </p:nvPr>
        </p:nvSpPr>
        <p:spPr>
          <a:xfrm>
            <a:off x="10983686" y="6199981"/>
            <a:ext cx="609600" cy="280988"/>
          </a:xfrm>
          <a:prstGeom prst="rect">
            <a:avLst/>
          </a:prstGeom>
          <a:ln/>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5E55A7B-7854-E145-92D9-B491DF4BAE2D}" type="slidenum">
              <a:rPr lang="en-US" smtClean="0"/>
              <a:pPr/>
              <a:t>16</a:t>
            </a:fld>
            <a:endParaRPr lang="en-US" dirty="0"/>
          </a:p>
        </p:txBody>
      </p:sp>
    </p:spTree>
    <p:extLst>
      <p:ext uri="{BB962C8B-B14F-4D97-AF65-F5344CB8AC3E}">
        <p14:creationId xmlns:p14="http://schemas.microsoft.com/office/powerpoint/2010/main" val="42074548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2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3"/>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2"/>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31"/>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38"/>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39"/>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1" grpId="0" animBg="1"/>
      <p:bldP spid="31" grpId="1" animBg="1"/>
      <p:bldP spid="21" grpId="0" animBg="1"/>
      <p:bldP spid="21" grpId="1" animBg="1"/>
      <p:bldP spid="13" grpId="0" animBg="1"/>
      <p:bldP spid="13" grpId="1" animBg="1"/>
      <p:bldP spid="9" grpId="0" animBg="1"/>
      <p:bldP spid="9" grpId="1" animBg="1"/>
      <p:bldP spid="10" grpId="0" animBg="1"/>
      <p:bldP spid="10" grpId="1" animBg="1"/>
      <p:bldP spid="14" grpId="0" animBg="1"/>
      <p:bldP spid="14" grpId="1" animBg="1"/>
      <p:bldP spid="22" grpId="0" animBg="1"/>
      <p:bldP spid="22" grpId="1" animBg="1"/>
      <p:bldP spid="32" grpId="0" animBg="1"/>
      <p:bldP spid="32" grpId="1" animBg="1"/>
      <p:bldP spid="38" grpId="0" animBg="1"/>
      <p:bldP spid="3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696A3-6D09-5B4D-A90D-1ACD889E2C51}"/>
              </a:ext>
            </a:extLst>
          </p:cNvPr>
          <p:cNvSpPr>
            <a:spLocks noGrp="1"/>
          </p:cNvSpPr>
          <p:nvPr>
            <p:ph type="title"/>
          </p:nvPr>
        </p:nvSpPr>
        <p:spPr>
          <a:xfrm>
            <a:off x="827929" y="173818"/>
            <a:ext cx="11249771" cy="570225"/>
          </a:xfrm>
        </p:spPr>
        <p:txBody>
          <a:bodyPr/>
          <a:lstStyle/>
          <a:p>
            <a:r>
              <a:rPr lang="en-US" dirty="0"/>
              <a:t>Kokkos Support</a:t>
            </a:r>
          </a:p>
        </p:txBody>
      </p:sp>
      <p:sp>
        <p:nvSpPr>
          <p:cNvPr id="3" name="Content Placeholder 2">
            <a:extLst>
              <a:ext uri="{FF2B5EF4-FFF2-40B4-BE49-F238E27FC236}">
                <a16:creationId xmlns:a16="http://schemas.microsoft.com/office/drawing/2014/main" id="{B7ACD8DD-A827-BF4E-964A-076C0D7E154D}"/>
              </a:ext>
            </a:extLst>
          </p:cNvPr>
          <p:cNvSpPr>
            <a:spLocks noGrp="1"/>
          </p:cNvSpPr>
          <p:nvPr>
            <p:ph idx="1"/>
          </p:nvPr>
        </p:nvSpPr>
        <p:spPr>
          <a:xfrm>
            <a:off x="332630" y="1126339"/>
            <a:ext cx="5293471" cy="4995319"/>
          </a:xfrm>
        </p:spPr>
        <p:txBody>
          <a:bodyPr/>
          <a:lstStyle/>
          <a:p>
            <a:r>
              <a:rPr lang="en-US" dirty="0"/>
              <a:t>The Kokkos Lectures</a:t>
            </a:r>
          </a:p>
          <a:p>
            <a:pPr lvl="1"/>
            <a:r>
              <a:rPr lang="en-US" dirty="0"/>
              <a:t>8 lectures covering most aspects of Kokkos</a:t>
            </a:r>
          </a:p>
          <a:p>
            <a:pPr lvl="1"/>
            <a:r>
              <a:rPr lang="en-US" dirty="0"/>
              <a:t>15 hours of recordings</a:t>
            </a:r>
          </a:p>
          <a:p>
            <a:pPr lvl="1"/>
            <a:r>
              <a:rPr lang="en-US" dirty="0"/>
              <a:t>&gt; 500 slides</a:t>
            </a:r>
          </a:p>
          <a:p>
            <a:pPr lvl="1"/>
            <a:r>
              <a:rPr lang="en-US" dirty="0"/>
              <a:t>&gt;20 exercises</a:t>
            </a:r>
          </a:p>
          <a:p>
            <a:r>
              <a:rPr lang="en-US" dirty="0"/>
              <a:t>Extensive Wiki</a:t>
            </a:r>
          </a:p>
          <a:p>
            <a:pPr lvl="1"/>
            <a:r>
              <a:rPr lang="en-US" dirty="0"/>
              <a:t>API Reference</a:t>
            </a:r>
          </a:p>
          <a:p>
            <a:pPr lvl="1"/>
            <a:r>
              <a:rPr lang="en-US" dirty="0"/>
              <a:t>Programming Guide</a:t>
            </a:r>
          </a:p>
          <a:p>
            <a:r>
              <a:rPr lang="en-US" dirty="0"/>
              <a:t>Slack as primary direct support</a:t>
            </a:r>
          </a:p>
          <a:p>
            <a:endParaRPr lang="en-US" dirty="0"/>
          </a:p>
        </p:txBody>
      </p:sp>
      <p:sp>
        <p:nvSpPr>
          <p:cNvPr id="4" name="Rectangle 3">
            <a:extLst>
              <a:ext uri="{FF2B5EF4-FFF2-40B4-BE49-F238E27FC236}">
                <a16:creationId xmlns:a16="http://schemas.microsoft.com/office/drawing/2014/main" id="{08D8A05A-686A-974D-8DB9-5D4B13B0CB42}"/>
              </a:ext>
            </a:extLst>
          </p:cNvPr>
          <p:cNvSpPr/>
          <p:nvPr/>
        </p:nvSpPr>
        <p:spPr>
          <a:xfrm>
            <a:off x="5626100" y="1536986"/>
            <a:ext cx="6451600" cy="4689489"/>
          </a:xfrm>
          <a:prstGeom prst="rect">
            <a:avLst/>
          </a:prstGeom>
        </p:spPr>
        <p:txBody>
          <a:bodyPr wrap="square">
            <a:spAutoFit/>
          </a:bodyPr>
          <a:lstStyle/>
          <a:p>
            <a:pPr marL="380990" indent="-380990">
              <a:buFont typeface="Arial" panose="020B0604020202020204" pitchFamily="34" charset="0"/>
              <a:buChar char="•"/>
            </a:pPr>
            <a:r>
              <a:rPr lang="en-US" sz="1867" dirty="0"/>
              <a:t>Module 1: Introduction</a:t>
            </a:r>
          </a:p>
          <a:p>
            <a:pPr marL="990575" lvl="1" indent="-380990">
              <a:buFont typeface="Arial" panose="020B0604020202020204" pitchFamily="34" charset="0"/>
              <a:buChar char="•"/>
            </a:pPr>
            <a:r>
              <a:rPr lang="en-US" sz="1867" dirty="0"/>
              <a:t>Introduction, Basic Parallelism, Build System</a:t>
            </a:r>
          </a:p>
          <a:p>
            <a:pPr marL="380990" indent="-380990">
              <a:buFont typeface="Arial" panose="020B0604020202020204" pitchFamily="34" charset="0"/>
              <a:buChar char="•"/>
            </a:pPr>
            <a:r>
              <a:rPr lang="en-US" sz="1867" dirty="0"/>
              <a:t>Module 2: Views and Spaces </a:t>
            </a:r>
          </a:p>
          <a:p>
            <a:pPr marL="990575" lvl="1" indent="-380990">
              <a:buFont typeface="Arial" panose="020B0604020202020204" pitchFamily="34" charset="0"/>
              <a:buChar char="•"/>
            </a:pPr>
            <a:r>
              <a:rPr lang="en-US" sz="1867" dirty="0"/>
              <a:t>Execution and Memory Spaces, Data Layout</a:t>
            </a:r>
          </a:p>
          <a:p>
            <a:pPr marL="380990" indent="-380990">
              <a:buFont typeface="Arial" panose="020B0604020202020204" pitchFamily="34" charset="0"/>
              <a:buChar char="•"/>
            </a:pPr>
            <a:r>
              <a:rPr lang="en-US" sz="1867" dirty="0"/>
              <a:t>Module 3: Data Structures and </a:t>
            </a:r>
            <a:r>
              <a:rPr lang="en-US" sz="1867" dirty="0" err="1"/>
              <a:t>MDRangePolicy</a:t>
            </a:r>
            <a:endParaRPr lang="en-US" sz="1867" dirty="0"/>
          </a:p>
          <a:p>
            <a:pPr marL="990575" lvl="1" indent="-380990">
              <a:buFont typeface="Arial" panose="020B0604020202020204" pitchFamily="34" charset="0"/>
              <a:buChar char="•"/>
            </a:pPr>
            <a:r>
              <a:rPr lang="en-US" sz="1867" dirty="0"/>
              <a:t>Tightly Nested Loops, </a:t>
            </a:r>
            <a:r>
              <a:rPr lang="en-US" sz="1867" dirty="0" err="1"/>
              <a:t>Subviews</a:t>
            </a:r>
            <a:r>
              <a:rPr lang="en-US" sz="1867" dirty="0"/>
              <a:t>, </a:t>
            </a:r>
            <a:r>
              <a:rPr lang="en-US" sz="1867" dirty="0" err="1"/>
              <a:t>ScatterView</a:t>
            </a:r>
            <a:r>
              <a:rPr lang="en-US" sz="1867" dirty="0"/>
              <a:t>,…</a:t>
            </a:r>
          </a:p>
          <a:p>
            <a:pPr marL="380990" indent="-380990">
              <a:buFont typeface="Arial" panose="020B0604020202020204" pitchFamily="34" charset="0"/>
              <a:buChar char="•"/>
            </a:pPr>
            <a:r>
              <a:rPr lang="en-US" sz="1867" dirty="0"/>
              <a:t>Module 4: Hierarchical Parallelism</a:t>
            </a:r>
          </a:p>
          <a:p>
            <a:pPr marL="990575" lvl="1" indent="-380990">
              <a:buFont typeface="Arial" panose="020B0604020202020204" pitchFamily="34" charset="0"/>
              <a:buChar char="•"/>
            </a:pPr>
            <a:r>
              <a:rPr lang="en-US" sz="1867" dirty="0"/>
              <a:t>Nested Parallelism, Scratch Pads, Unique Token</a:t>
            </a:r>
          </a:p>
          <a:p>
            <a:pPr marL="380990" indent="-380990">
              <a:buFont typeface="Arial" panose="020B0604020202020204" pitchFamily="34" charset="0"/>
              <a:buChar char="•"/>
            </a:pPr>
            <a:r>
              <a:rPr lang="en-US" sz="1867" dirty="0"/>
              <a:t>Module 5: Advanced Optimizations</a:t>
            </a:r>
          </a:p>
          <a:p>
            <a:pPr marL="990575" lvl="1" indent="-380990">
              <a:buFont typeface="Arial" panose="020B0604020202020204" pitchFamily="34" charset="0"/>
              <a:buChar char="•"/>
            </a:pPr>
            <a:r>
              <a:rPr lang="en-US" sz="1867" dirty="0"/>
              <a:t>Streams, Tasking and SIMD </a:t>
            </a:r>
          </a:p>
          <a:p>
            <a:pPr marL="380990" indent="-380990">
              <a:buFont typeface="Arial" panose="020B0604020202020204" pitchFamily="34" charset="0"/>
              <a:buChar char="•"/>
            </a:pPr>
            <a:r>
              <a:rPr lang="en-US" sz="1867" dirty="0"/>
              <a:t>Module 6: Language Interoperability</a:t>
            </a:r>
          </a:p>
          <a:p>
            <a:pPr marL="990575" lvl="1" indent="-380990">
              <a:buFont typeface="Arial" panose="020B0604020202020204" pitchFamily="34" charset="0"/>
              <a:buChar char="•"/>
            </a:pPr>
            <a:r>
              <a:rPr lang="en-US" sz="1867" dirty="0"/>
              <a:t>Fortran, Python, MPI and PGAS</a:t>
            </a:r>
          </a:p>
          <a:p>
            <a:pPr marL="380990" indent="-380990">
              <a:buFont typeface="Arial" panose="020B0604020202020204" pitchFamily="34" charset="0"/>
              <a:buChar char="•"/>
            </a:pPr>
            <a:r>
              <a:rPr lang="en-US" sz="1867" dirty="0"/>
              <a:t>Module 7: Tools</a:t>
            </a:r>
          </a:p>
          <a:p>
            <a:pPr marL="990575" lvl="1" indent="-380990">
              <a:buFont typeface="Arial" panose="020B0604020202020204" pitchFamily="34" charset="0"/>
              <a:buChar char="•"/>
            </a:pPr>
            <a:r>
              <a:rPr lang="en-US" sz="1867" dirty="0"/>
              <a:t>Profiling, Tuning , Debugging, Static Analysis</a:t>
            </a:r>
          </a:p>
          <a:p>
            <a:pPr marL="380990" indent="-380990">
              <a:buFont typeface="Arial" panose="020B0604020202020204" pitchFamily="34" charset="0"/>
              <a:buChar char="•"/>
            </a:pPr>
            <a:r>
              <a:rPr lang="en-US" sz="1867" dirty="0"/>
              <a:t>Module 8: Kokkos Kernels</a:t>
            </a:r>
          </a:p>
          <a:p>
            <a:pPr marL="990575" lvl="1" indent="-380990">
              <a:buFont typeface="Arial" panose="020B0604020202020204" pitchFamily="34" charset="0"/>
              <a:buChar char="•"/>
            </a:pPr>
            <a:r>
              <a:rPr lang="en-US" sz="1867" dirty="0"/>
              <a:t>Dense LA, Sparse LA, Solvers, Graph Kernels</a:t>
            </a:r>
          </a:p>
        </p:txBody>
      </p:sp>
      <p:sp>
        <p:nvSpPr>
          <p:cNvPr id="6" name="TextBox 5">
            <a:extLst>
              <a:ext uri="{FF2B5EF4-FFF2-40B4-BE49-F238E27FC236}">
                <a16:creationId xmlns:a16="http://schemas.microsoft.com/office/drawing/2014/main" id="{E43D25F3-B399-5A48-9E16-B468A61CF8EF}"/>
              </a:ext>
            </a:extLst>
          </p:cNvPr>
          <p:cNvSpPr txBox="1"/>
          <p:nvPr/>
        </p:nvSpPr>
        <p:spPr>
          <a:xfrm>
            <a:off x="5626101" y="1044544"/>
            <a:ext cx="4720331" cy="461665"/>
          </a:xfrm>
          <a:prstGeom prst="rect">
            <a:avLst/>
          </a:prstGeom>
          <a:noFill/>
        </p:spPr>
        <p:txBody>
          <a:bodyPr wrap="none" rtlCol="0">
            <a:spAutoFit/>
          </a:bodyPr>
          <a:lstStyle/>
          <a:p>
            <a:r>
              <a:rPr lang="en-US" sz="2400" dirty="0">
                <a:hlinkClick r:id="rId2"/>
              </a:rPr>
              <a:t>https://kokkos.link/the-lectures</a:t>
            </a:r>
            <a:r>
              <a:rPr lang="en-US" sz="2400" dirty="0"/>
              <a:t> </a:t>
            </a:r>
          </a:p>
        </p:txBody>
      </p:sp>
    </p:spTree>
    <p:extLst>
      <p:ext uri="{BB962C8B-B14F-4D97-AF65-F5344CB8AC3E}">
        <p14:creationId xmlns:p14="http://schemas.microsoft.com/office/powerpoint/2010/main" val="1213062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565DB-4812-3F4D-AA45-46B0CDCC702D}"/>
              </a:ext>
            </a:extLst>
          </p:cNvPr>
          <p:cNvSpPr>
            <a:spLocks noGrp="1"/>
          </p:cNvSpPr>
          <p:nvPr>
            <p:ph type="title"/>
          </p:nvPr>
        </p:nvSpPr>
        <p:spPr>
          <a:xfrm>
            <a:off x="789829" y="217797"/>
            <a:ext cx="11249771" cy="570226"/>
          </a:xfrm>
        </p:spPr>
        <p:txBody>
          <a:bodyPr/>
          <a:lstStyle/>
          <a:p>
            <a:r>
              <a:rPr lang="en-US" dirty="0"/>
              <a:t>Kokkos Kernels</a:t>
            </a:r>
          </a:p>
        </p:txBody>
      </p:sp>
      <p:sp>
        <p:nvSpPr>
          <p:cNvPr id="3" name="Content Placeholder 2">
            <a:extLst>
              <a:ext uri="{FF2B5EF4-FFF2-40B4-BE49-F238E27FC236}">
                <a16:creationId xmlns:a16="http://schemas.microsoft.com/office/drawing/2014/main" id="{398B10B6-3F42-364D-B768-A99EA97ADB0B}"/>
              </a:ext>
            </a:extLst>
          </p:cNvPr>
          <p:cNvSpPr>
            <a:spLocks noGrp="1"/>
          </p:cNvSpPr>
          <p:nvPr>
            <p:ph idx="1"/>
          </p:nvPr>
        </p:nvSpPr>
        <p:spPr/>
        <p:txBody>
          <a:bodyPr/>
          <a:lstStyle/>
          <a:p>
            <a:r>
              <a:rPr lang="en-US" dirty="0"/>
              <a:t>BLAS, Sparse and Graph Kernels on top of Kokkos and its View abstraction</a:t>
            </a:r>
          </a:p>
          <a:p>
            <a:pPr lvl="1"/>
            <a:r>
              <a:rPr lang="en-US" dirty="0"/>
              <a:t>Scalar type agnostic, e.g. works for any types with math operators</a:t>
            </a:r>
          </a:p>
          <a:p>
            <a:pPr lvl="1"/>
            <a:r>
              <a:rPr lang="en-US" dirty="0"/>
              <a:t>Layout and Memory Space aware</a:t>
            </a:r>
          </a:p>
          <a:p>
            <a:r>
              <a:rPr lang="en-US" dirty="0"/>
              <a:t>Can call vendor libraries when available</a:t>
            </a:r>
          </a:p>
          <a:p>
            <a:r>
              <a:rPr lang="en-US" dirty="0"/>
              <a:t>Views contain size and stride information =&gt; Interface is simpler</a:t>
            </a:r>
          </a:p>
          <a:p>
            <a:endParaRPr lang="en-US" dirty="0"/>
          </a:p>
          <a:p>
            <a:endParaRPr lang="en-US" dirty="0"/>
          </a:p>
        </p:txBody>
      </p:sp>
      <p:sp>
        <p:nvSpPr>
          <p:cNvPr id="5" name="Rectangle 4">
            <a:extLst>
              <a:ext uri="{FF2B5EF4-FFF2-40B4-BE49-F238E27FC236}">
                <a16:creationId xmlns:a16="http://schemas.microsoft.com/office/drawing/2014/main" id="{08792E35-0CF8-0446-9D2E-90C9EB0DA493}"/>
              </a:ext>
            </a:extLst>
          </p:cNvPr>
          <p:cNvSpPr/>
          <p:nvPr/>
        </p:nvSpPr>
        <p:spPr>
          <a:xfrm>
            <a:off x="720647" y="3590111"/>
            <a:ext cx="9083752" cy="892552"/>
          </a:xfrm>
          <a:prstGeom prst="rect">
            <a:avLst/>
          </a:prstGeom>
          <a:ln>
            <a:solidFill>
              <a:schemeClr val="tx1"/>
            </a:solidFill>
          </a:ln>
        </p:spPr>
        <p:txBody>
          <a:bodyPr wrap="square">
            <a:spAutoFit/>
          </a:bodyPr>
          <a:lstStyle/>
          <a:p>
            <a:r>
              <a:rPr lang="en-US" sz="2000" b="1" dirty="0">
                <a:solidFill>
                  <a:srgbClr val="5230E1"/>
                </a:solidFill>
                <a:latin typeface="Menlo" panose="020B0609030804020204" pitchFamily="49" charset="0"/>
              </a:rPr>
              <a:t>// BLAS</a:t>
            </a:r>
          </a:p>
          <a:p>
            <a:r>
              <a:rPr lang="en-US" sz="1600" dirty="0">
                <a:solidFill>
                  <a:srgbClr val="34BC26"/>
                </a:solidFill>
                <a:latin typeface="Menlo" panose="020B0609030804020204" pitchFamily="49" charset="0"/>
              </a:rPr>
              <a:t>int</a:t>
            </a:r>
            <a:r>
              <a:rPr lang="en-US" sz="1600" dirty="0">
                <a:solidFill>
                  <a:srgbClr val="000000"/>
                </a:solidFill>
                <a:latin typeface="Menlo" panose="020B0609030804020204" pitchFamily="49" charset="0"/>
              </a:rPr>
              <a:t> M, N, K, LDA, LDB; </a:t>
            </a:r>
            <a:r>
              <a:rPr lang="en-US" sz="1600" dirty="0">
                <a:solidFill>
                  <a:srgbClr val="34BC26"/>
                </a:solidFill>
                <a:latin typeface="Menlo" panose="020B0609030804020204" pitchFamily="49" charset="0"/>
              </a:rPr>
              <a:t>double</a:t>
            </a:r>
            <a:r>
              <a:rPr lang="en-US" sz="1600" dirty="0">
                <a:solidFill>
                  <a:srgbClr val="000000"/>
                </a:solidFill>
                <a:latin typeface="Menlo" panose="020B0609030804020204" pitchFamily="49" charset="0"/>
              </a:rPr>
              <a:t> alpha, beta; </a:t>
            </a:r>
            <a:r>
              <a:rPr lang="en-US" sz="1600" dirty="0">
                <a:solidFill>
                  <a:srgbClr val="34BC26"/>
                </a:solidFill>
                <a:latin typeface="Menlo" panose="020B0609030804020204" pitchFamily="49" charset="0"/>
              </a:rPr>
              <a:t>double</a:t>
            </a:r>
            <a:r>
              <a:rPr lang="en-US" sz="1600" dirty="0">
                <a:solidFill>
                  <a:srgbClr val="000000"/>
                </a:solidFill>
                <a:latin typeface="Menlo" panose="020B0609030804020204" pitchFamily="49" charset="0"/>
              </a:rPr>
              <a:t> *A, *B, *C;</a:t>
            </a:r>
          </a:p>
          <a:p>
            <a:r>
              <a:rPr lang="en-US" sz="1600" dirty="0" err="1">
                <a:solidFill>
                  <a:srgbClr val="000000"/>
                </a:solidFill>
                <a:latin typeface="Menlo" panose="020B0609030804020204" pitchFamily="49" charset="0"/>
              </a:rPr>
              <a:t>dgemm</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'N'</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'N’</a:t>
            </a:r>
            <a:r>
              <a:rPr lang="en-US" sz="1600" dirty="0">
                <a:solidFill>
                  <a:srgbClr val="000000"/>
                </a:solidFill>
                <a:latin typeface="Menlo" panose="020B0609030804020204" pitchFamily="49" charset="0"/>
              </a:rPr>
              <a:t>, M, N, K, alpha, A, LDA, B, LDB, beta, C, LDC);</a:t>
            </a:r>
          </a:p>
        </p:txBody>
      </p:sp>
      <p:sp>
        <p:nvSpPr>
          <p:cNvPr id="6" name="Rectangle 5">
            <a:extLst>
              <a:ext uri="{FF2B5EF4-FFF2-40B4-BE49-F238E27FC236}">
                <a16:creationId xmlns:a16="http://schemas.microsoft.com/office/drawing/2014/main" id="{E531EE17-8299-CC45-A487-F8A0EE930036}"/>
              </a:ext>
            </a:extLst>
          </p:cNvPr>
          <p:cNvSpPr/>
          <p:nvPr/>
        </p:nvSpPr>
        <p:spPr>
          <a:xfrm>
            <a:off x="720646" y="5172544"/>
            <a:ext cx="9083753" cy="892552"/>
          </a:xfrm>
          <a:prstGeom prst="rect">
            <a:avLst/>
          </a:prstGeom>
          <a:ln>
            <a:solidFill>
              <a:schemeClr val="tx1"/>
            </a:solidFill>
          </a:ln>
        </p:spPr>
        <p:txBody>
          <a:bodyPr wrap="square">
            <a:spAutoFit/>
          </a:bodyPr>
          <a:lstStyle/>
          <a:p>
            <a:r>
              <a:rPr lang="en-US" sz="2000" b="1" dirty="0">
                <a:solidFill>
                  <a:srgbClr val="5230E1"/>
                </a:solidFill>
                <a:latin typeface="Menlo" panose="020B0609030804020204" pitchFamily="49" charset="0"/>
              </a:rPr>
              <a:t>// Kokkos Kernels</a:t>
            </a:r>
          </a:p>
          <a:p>
            <a:r>
              <a:rPr lang="en-US" sz="1600" dirty="0">
                <a:solidFill>
                  <a:srgbClr val="34BC26"/>
                </a:solidFill>
                <a:latin typeface="Menlo" panose="020B0609030804020204" pitchFamily="49" charset="0"/>
              </a:rPr>
              <a:t>double</a:t>
            </a:r>
            <a:r>
              <a:rPr lang="en-US" sz="1600" dirty="0">
                <a:solidFill>
                  <a:srgbClr val="000000"/>
                </a:solidFill>
                <a:latin typeface="Menlo" panose="020B0609030804020204" pitchFamily="49" charset="0"/>
              </a:rPr>
              <a:t> alpha, beta; View&lt;</a:t>
            </a:r>
            <a:r>
              <a:rPr lang="en-US" sz="1600" dirty="0">
                <a:solidFill>
                  <a:srgbClr val="34BC26"/>
                </a:solidFill>
                <a:latin typeface="Menlo" panose="020B0609030804020204" pitchFamily="49" charset="0"/>
              </a:rPr>
              <a:t>double</a:t>
            </a:r>
            <a:r>
              <a:rPr lang="en-US" sz="1600" dirty="0">
                <a:solidFill>
                  <a:srgbClr val="000000"/>
                </a:solidFill>
                <a:latin typeface="Menlo" panose="020B0609030804020204" pitchFamily="49" charset="0"/>
              </a:rPr>
              <a:t>**&gt; A,B,C;</a:t>
            </a:r>
          </a:p>
          <a:p>
            <a:r>
              <a:rPr lang="en-US" sz="1600" dirty="0" err="1">
                <a:solidFill>
                  <a:srgbClr val="000000"/>
                </a:solidFill>
                <a:latin typeface="Menlo" panose="020B0609030804020204" pitchFamily="49" charset="0"/>
              </a:rPr>
              <a:t>gemm</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'N'</a:t>
            </a:r>
            <a:r>
              <a:rPr lang="en-US" sz="1600" dirty="0">
                <a:solidFill>
                  <a:srgbClr val="000000"/>
                </a:solidFill>
                <a:latin typeface="Menlo" panose="020B0609030804020204" pitchFamily="49" charset="0"/>
              </a:rPr>
              <a:t>,</a:t>
            </a:r>
            <a:r>
              <a:rPr lang="en-US" sz="1600" dirty="0">
                <a:solidFill>
                  <a:srgbClr val="C33720"/>
                </a:solidFill>
                <a:latin typeface="Menlo" panose="020B0609030804020204" pitchFamily="49" charset="0"/>
              </a:rPr>
              <a:t>'N’</a:t>
            </a:r>
            <a:r>
              <a:rPr lang="en-US" sz="1600" dirty="0">
                <a:solidFill>
                  <a:srgbClr val="000000"/>
                </a:solidFill>
                <a:latin typeface="Menlo" panose="020B0609030804020204" pitchFamily="49" charset="0"/>
              </a:rPr>
              <a:t>, alpha, A, B, beta, C);</a:t>
            </a:r>
          </a:p>
        </p:txBody>
      </p:sp>
      <p:sp>
        <p:nvSpPr>
          <p:cNvPr id="10" name="TextBox 9">
            <a:extLst>
              <a:ext uri="{FF2B5EF4-FFF2-40B4-BE49-F238E27FC236}">
                <a16:creationId xmlns:a16="http://schemas.microsoft.com/office/drawing/2014/main" id="{D766870F-C4E7-C3B8-754B-DE7CA474E177}"/>
              </a:ext>
            </a:extLst>
          </p:cNvPr>
          <p:cNvSpPr txBox="1"/>
          <p:nvPr/>
        </p:nvSpPr>
        <p:spPr>
          <a:xfrm>
            <a:off x="720647" y="4623691"/>
            <a:ext cx="471604"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1137549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69244-529D-4071-9CD8-73DC51E97596}"/>
              </a:ext>
            </a:extLst>
          </p:cNvPr>
          <p:cNvSpPr>
            <a:spLocks noGrp="1"/>
          </p:cNvSpPr>
          <p:nvPr>
            <p:ph type="title"/>
          </p:nvPr>
        </p:nvSpPr>
        <p:spPr>
          <a:xfrm>
            <a:off x="97676" y="1115935"/>
            <a:ext cx="8744391" cy="802211"/>
          </a:xfrm>
        </p:spPr>
        <p:txBody>
          <a:bodyPr/>
          <a:lstStyle/>
          <a:p>
            <a:r>
              <a:rPr lang="en-US" sz="2400" dirty="0"/>
              <a:t>Variorum provides safe, user-space, vendor neutral access for all users: administrators, application scientists and RSEs</a:t>
            </a:r>
          </a:p>
        </p:txBody>
      </p:sp>
      <p:pic>
        <p:nvPicPr>
          <p:cNvPr id="88" name="Picture 87" descr="A diagram of a company&#10;&#10;Description automatically generated">
            <a:extLst>
              <a:ext uri="{FF2B5EF4-FFF2-40B4-BE49-F238E27FC236}">
                <a16:creationId xmlns:a16="http://schemas.microsoft.com/office/drawing/2014/main" id="{3E0CD881-B1F6-F2F4-9709-83E24BF3D385}"/>
              </a:ext>
            </a:extLst>
          </p:cNvPr>
          <p:cNvPicPr>
            <a:picLocks noChangeAspect="1"/>
          </p:cNvPicPr>
          <p:nvPr/>
        </p:nvPicPr>
        <p:blipFill>
          <a:blip r:embed="rId2"/>
          <a:stretch>
            <a:fillRect/>
          </a:stretch>
        </p:blipFill>
        <p:spPr>
          <a:xfrm>
            <a:off x="1888957" y="2026504"/>
            <a:ext cx="8624269" cy="4831496"/>
          </a:xfrm>
          <a:prstGeom prst="rect">
            <a:avLst/>
          </a:prstGeom>
        </p:spPr>
      </p:pic>
      <p:pic>
        <p:nvPicPr>
          <p:cNvPr id="3" name="Picture 2">
            <a:extLst>
              <a:ext uri="{FF2B5EF4-FFF2-40B4-BE49-F238E27FC236}">
                <a16:creationId xmlns:a16="http://schemas.microsoft.com/office/drawing/2014/main" id="{30BF5127-4C5D-ACE1-AA96-AF093C75F0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60983" y="3949231"/>
            <a:ext cx="761942" cy="986041"/>
          </a:xfrm>
          <a:prstGeom prst="rect">
            <a:avLst/>
          </a:prstGeom>
        </p:spPr>
      </p:pic>
      <p:sp>
        <p:nvSpPr>
          <p:cNvPr id="4" name="Text Placeholder 4">
            <a:extLst>
              <a:ext uri="{FF2B5EF4-FFF2-40B4-BE49-F238E27FC236}">
                <a16:creationId xmlns:a16="http://schemas.microsoft.com/office/drawing/2014/main" id="{F662EA05-7B7D-8EFA-35CD-7B5DF7890668}"/>
              </a:ext>
            </a:extLst>
          </p:cNvPr>
          <p:cNvSpPr txBox="1">
            <a:spLocks/>
          </p:cNvSpPr>
          <p:nvPr/>
        </p:nvSpPr>
        <p:spPr>
          <a:xfrm>
            <a:off x="9606987" y="1216299"/>
            <a:ext cx="2487337" cy="2082486"/>
          </a:xfrm>
          <a:prstGeom prst="rect">
            <a:avLst/>
          </a:prstGeom>
        </p:spPr>
        <p:style>
          <a:lnRef idx="2">
            <a:schemeClr val="dk1"/>
          </a:lnRef>
          <a:fillRef idx="1">
            <a:schemeClr val="lt1"/>
          </a:fillRef>
          <a:effectRef idx="0">
            <a:schemeClr val="dk1"/>
          </a:effectRef>
          <a:fontRef idx="minor">
            <a:schemeClr val="dk1"/>
          </a:fontRef>
        </p:style>
        <p:txBody>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smtClean="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marL="57150" marR="0" lvl="0" indent="0" algn="r" defTabSz="914400" rtl="0" eaLnBrk="1" fontAlgn="base" latinLnBrk="0" hangingPunct="1">
              <a:lnSpc>
                <a:spcPct val="100000"/>
              </a:lnSpc>
              <a:spcBef>
                <a:spcPts val="1800"/>
              </a:spcBef>
              <a:spcAft>
                <a:spcPts val="0"/>
              </a:spcAft>
              <a:buClr>
                <a:srgbClr val="206C9E">
                  <a:lumMod val="75000"/>
                </a:srgbClr>
              </a:buClr>
              <a:buSzPct val="90000"/>
              <a:buFont typeface="Wingdings" charset="2"/>
              <a:buNone/>
              <a:tabLst/>
              <a:defRPr/>
            </a:pPr>
            <a:r>
              <a:rPr kumimoji="0" lang="en-US" sz="2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PI: Tapasya Patki</a:t>
            </a:r>
            <a:br>
              <a:rPr kumimoji="0" lang="en-US" sz="24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Team: Kathleen Shoga, Stephanie Brink, Eric Green, </a:t>
            </a:r>
            <a:b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br>
            <a:r>
              <a:rPr kumimoji="0" lang="en-US" sz="20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Aniruddha Marathe, Barry Rountree</a:t>
            </a: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nvGrpSpPr>
          <p:cNvPr id="5" name="Group 4">
            <a:extLst>
              <a:ext uri="{FF2B5EF4-FFF2-40B4-BE49-F238E27FC236}">
                <a16:creationId xmlns:a16="http://schemas.microsoft.com/office/drawing/2014/main" id="{7D6E1F25-E9F3-AD41-770C-F262EDED7860}"/>
              </a:ext>
            </a:extLst>
          </p:cNvPr>
          <p:cNvGrpSpPr/>
          <p:nvPr/>
        </p:nvGrpSpPr>
        <p:grpSpPr>
          <a:xfrm>
            <a:off x="240811" y="84552"/>
            <a:ext cx="11853513" cy="986041"/>
            <a:chOff x="2140263" y="1745930"/>
            <a:chExt cx="1629590" cy="4047789"/>
          </a:xfrm>
        </p:grpSpPr>
        <p:sp>
          <p:nvSpPr>
            <p:cNvPr id="6" name="Round Same Side Corner Rectangle 5">
              <a:extLst>
                <a:ext uri="{FF2B5EF4-FFF2-40B4-BE49-F238E27FC236}">
                  <a16:creationId xmlns:a16="http://schemas.microsoft.com/office/drawing/2014/main" id="{35D4FDB6-2E7C-F441-B77C-02EC2F000878}"/>
                </a:ext>
              </a:extLst>
            </p:cNvPr>
            <p:cNvSpPr/>
            <p:nvPr/>
          </p:nvSpPr>
          <p:spPr>
            <a:xfrm rot="10800000">
              <a:off x="2140263" y="1745930"/>
              <a:ext cx="1629590" cy="4047789"/>
            </a:xfrm>
            <a:prstGeom prst="round2SameRect">
              <a:avLst>
                <a:gd name="adj1" fmla="val 10500"/>
                <a:gd name="adj2" fmla="val 0"/>
              </a:avLst>
            </a:prstGeom>
          </p:spPr>
          <p:style>
            <a:lnRef idx="2">
              <a:schemeClr val="lt1">
                <a:hueOff val="0"/>
                <a:satOff val="0"/>
                <a:lumOff val="0"/>
                <a:alphaOff val="0"/>
              </a:schemeClr>
            </a:lnRef>
            <a:fillRef idx="1">
              <a:schemeClr val="accent3">
                <a:hueOff val="2023444"/>
                <a:satOff val="-1949"/>
                <a:lumOff val="1569"/>
                <a:alphaOff val="0"/>
              </a:schemeClr>
            </a:fillRef>
            <a:effectRef idx="0">
              <a:schemeClr val="accent3">
                <a:hueOff val="2023444"/>
                <a:satOff val="-1949"/>
                <a:lumOff val="1569"/>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Round Same Side Corner Rectangle 4">
              <a:extLst>
                <a:ext uri="{FF2B5EF4-FFF2-40B4-BE49-F238E27FC236}">
                  <a16:creationId xmlns:a16="http://schemas.microsoft.com/office/drawing/2014/main" id="{E614E31B-44F7-B585-EBD0-72D2EDC7A6AE}"/>
                </a:ext>
              </a:extLst>
            </p:cNvPr>
            <p:cNvSpPr txBox="1"/>
            <p:nvPr/>
          </p:nvSpPr>
          <p:spPr>
            <a:xfrm rot="21600000">
              <a:off x="2190379" y="1745930"/>
              <a:ext cx="1529358" cy="39976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ctr" anchorCtr="0">
              <a:noAutofit/>
            </a:bodyPr>
            <a:lstStyle/>
            <a:p>
              <a:pPr marL="0" marR="0" lvl="0" indent="0" algn="ctr" defTabSz="622300" rtl="0" eaLnBrk="1" fontAlgn="base" latinLnBrk="0" hangingPunct="1">
                <a:lnSpc>
                  <a:spcPct val="90000"/>
                </a:lnSpc>
                <a:spcBef>
                  <a:spcPct val="0"/>
                </a:spcBef>
                <a:spcAft>
                  <a:spcPct val="35000"/>
                </a:spcAft>
                <a:buClrTx/>
                <a:buSzTx/>
                <a:buFontTx/>
                <a:buNone/>
                <a:tabLst/>
                <a:defRPr/>
              </a:pPr>
              <a:r>
                <a:rPr kumimoji="0" lang="en-US" sz="4000" b="1" i="0" u="none" strike="noStrike" kern="1200" cap="none" spc="0" normalizeH="0" baseline="0" noProof="0" dirty="0">
                  <a:ln>
                    <a:noFill/>
                  </a:ln>
                  <a:solidFill>
                    <a:prstClr val="white"/>
                  </a:solidFill>
                  <a:effectLst/>
                  <a:uLnTx/>
                  <a:uFillTx/>
                  <a:latin typeface="Arial" panose="020B0604020202020204"/>
                  <a:ea typeface="+mn-ea"/>
                  <a:cs typeface="+mn-cs"/>
                </a:rPr>
                <a:t>Development Tools</a:t>
              </a:r>
              <a:endParaRPr kumimoji="0" lang="en-US" sz="40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195986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7"/>
          <p:cNvSpPr txBox="1"/>
          <p:nvPr/>
        </p:nvSpPr>
        <p:spPr>
          <a:xfrm>
            <a:off x="441459" y="1754507"/>
            <a:ext cx="2093255" cy="1006326"/>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Maintain </a:t>
            </a:r>
            <a:br>
              <a:rPr kumimoji="0" lang="en-US" sz="1600" b="0" i="0" u="none" strike="noStrike" kern="1200" cap="none" spc="0" normalizeH="0" baseline="0" noProof="0">
                <a:ln>
                  <a:noFill/>
                </a:ln>
                <a:solidFill>
                  <a:prstClr val="white"/>
                </a:solidFill>
                <a:effectLst/>
                <a:uLnTx/>
                <a:uFillTx/>
                <a:latin typeface="Arial"/>
                <a:ea typeface="Arial"/>
                <a:cs typeface="Arial"/>
                <a:sym typeface="Arial"/>
              </a:rPr>
            </a:br>
            <a:r>
              <a:rPr kumimoji="0" lang="en-US" sz="1600" b="1" i="0" u="none" strike="noStrike" kern="1200" cap="none" spc="0" normalizeH="0" baseline="0" noProof="0">
                <a:ln>
                  <a:noFill/>
                </a:ln>
                <a:solidFill>
                  <a:srgbClr val="98E4F0"/>
                </a:solidFill>
                <a:effectLst/>
                <a:uLnTx/>
                <a:uFillTx/>
                <a:latin typeface="Arial"/>
                <a:ea typeface="Arial"/>
                <a:cs typeface="Arial"/>
                <a:sym typeface="Arial"/>
              </a:rPr>
              <a:t>international leadership </a:t>
            </a:r>
            <a:br>
              <a:rPr kumimoji="0" lang="en-US" sz="1600" b="1" i="0" u="none" strike="noStrike" kern="1200" cap="none" spc="0" normalizeH="0" baseline="0" noProof="0">
                <a:ln>
                  <a:noFill/>
                </a:ln>
                <a:solidFill>
                  <a:srgbClr val="98E4F0"/>
                </a:solidFill>
                <a:effectLst/>
                <a:uLnTx/>
                <a:uFillTx/>
                <a:latin typeface="Arial"/>
                <a:ea typeface="Arial"/>
                <a:cs typeface="Arial"/>
                <a:sym typeface="Arial"/>
              </a:rPr>
            </a:br>
            <a:r>
              <a:rPr kumimoji="0" lang="en-US" sz="1600" b="1" i="0" u="none" strike="noStrike" kern="1200" cap="none" spc="0" normalizeH="0" baseline="0" noProof="0">
                <a:ln>
                  <a:noFill/>
                </a:ln>
                <a:solidFill>
                  <a:srgbClr val="98E4F0"/>
                </a:solidFill>
                <a:effectLst/>
                <a:uLnTx/>
                <a:uFillTx/>
                <a:latin typeface="Arial"/>
                <a:ea typeface="Arial"/>
                <a:cs typeface="Arial"/>
                <a:sym typeface="Arial"/>
              </a:rPr>
              <a:t>in HPC</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Google Shape;342;p37"/>
          <p:cNvSpPr txBox="1"/>
          <p:nvPr/>
        </p:nvSpPr>
        <p:spPr>
          <a:xfrm>
            <a:off x="2090936" y="1754507"/>
            <a:ext cx="2093255" cy="77630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Promote the </a:t>
            </a:r>
            <a:br>
              <a:rPr kumimoji="0" lang="en-US" sz="1600" b="0" i="0" u="none" strike="noStrike" kern="1200" cap="none" spc="0" normalizeH="0" baseline="0" noProof="0">
                <a:ln>
                  <a:noFill/>
                </a:ln>
                <a:solidFill>
                  <a:prstClr val="white"/>
                </a:solidFill>
                <a:effectLst/>
                <a:uLnTx/>
                <a:uFillTx/>
                <a:latin typeface="Arial"/>
                <a:ea typeface="Arial"/>
                <a:cs typeface="Arial"/>
                <a:sym typeface="Arial"/>
              </a:rPr>
            </a:br>
            <a:r>
              <a:rPr kumimoji="0" lang="en-US" sz="1600" b="1" i="0" u="none" strike="noStrike" kern="1200" cap="none" spc="0" normalizeH="0" baseline="0" noProof="0">
                <a:ln>
                  <a:noFill/>
                </a:ln>
                <a:solidFill>
                  <a:srgbClr val="98E4F0"/>
                </a:solidFill>
                <a:effectLst/>
                <a:uLnTx/>
                <a:uFillTx/>
                <a:latin typeface="Arial"/>
                <a:ea typeface="Arial"/>
                <a:cs typeface="Arial"/>
                <a:sym typeface="Arial"/>
              </a:rPr>
              <a:t>health of the </a:t>
            </a:r>
            <a:br>
              <a:rPr kumimoji="0" lang="en-US" sz="1600" b="1" i="0" u="none" strike="noStrike" kern="1200" cap="none" spc="0" normalizeH="0" baseline="0" noProof="0">
                <a:ln>
                  <a:noFill/>
                </a:ln>
                <a:solidFill>
                  <a:srgbClr val="98E4F0"/>
                </a:solidFill>
                <a:effectLst/>
                <a:uLnTx/>
                <a:uFillTx/>
                <a:latin typeface="Arial"/>
                <a:ea typeface="Arial"/>
                <a:cs typeface="Arial"/>
                <a:sym typeface="Arial"/>
              </a:rPr>
            </a:br>
            <a:r>
              <a:rPr kumimoji="0" lang="en-US" sz="1600" b="1" i="0" u="none" strike="noStrike" kern="1200" cap="none" spc="0" normalizeH="0" baseline="0" noProof="0">
                <a:ln>
                  <a:noFill/>
                </a:ln>
                <a:solidFill>
                  <a:srgbClr val="98E4F0"/>
                </a:solidFill>
                <a:effectLst/>
                <a:uLnTx/>
                <a:uFillTx/>
                <a:latin typeface="Arial"/>
                <a:ea typeface="Arial"/>
                <a:cs typeface="Arial"/>
                <a:sym typeface="Arial"/>
              </a:rPr>
              <a:t>US HPC industry</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3" name="Google Shape;343;p37"/>
          <p:cNvSpPr txBox="1"/>
          <p:nvPr/>
        </p:nvSpPr>
        <p:spPr>
          <a:xfrm>
            <a:off x="4069259" y="1754507"/>
            <a:ext cx="2280460" cy="107721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Deliver a </a:t>
            </a:r>
            <a:r>
              <a:rPr kumimoji="0" lang="en-US" sz="1600" b="1" i="0" u="none" strike="noStrike" kern="1200" cap="none" spc="0" normalizeH="0" baseline="0" noProof="0">
                <a:ln>
                  <a:noFill/>
                </a:ln>
                <a:solidFill>
                  <a:srgbClr val="98E4F0"/>
                </a:solidFill>
                <a:effectLst/>
                <a:uLnTx/>
                <a:uFillTx/>
                <a:latin typeface="Arial"/>
                <a:ea typeface="Arial"/>
                <a:cs typeface="Arial"/>
                <a:sym typeface="Arial"/>
              </a:rPr>
              <a:t>sustainable software ecosystem </a:t>
            </a: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used and maintained </a:t>
            </a:r>
            <a:br>
              <a:rPr kumimoji="0" lang="en-US" sz="1600" b="0" i="0" u="none" strike="noStrike" kern="1200" cap="none" spc="0" normalizeH="0" baseline="0" noProof="0">
                <a:ln>
                  <a:noFill/>
                </a:ln>
                <a:solidFill>
                  <a:prstClr val="white"/>
                </a:solidFill>
                <a:effectLst/>
                <a:uLnTx/>
                <a:uFillTx/>
                <a:latin typeface="Arial"/>
                <a:ea typeface="Arial"/>
                <a:cs typeface="Arial"/>
                <a:sym typeface="Arial"/>
              </a:rPr>
            </a:b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for years to come</a:t>
            </a:r>
            <a:endParaRPr kumimoji="0" sz="1600" b="1" i="0" u="none" strike="noStrike" kern="1200" cap="none" spc="0" normalizeH="0" baseline="0" noProof="0">
              <a:ln>
                <a:noFill/>
              </a:ln>
              <a:solidFill>
                <a:srgbClr val="98E4F0"/>
              </a:solidFill>
              <a:effectLst/>
              <a:uLnTx/>
              <a:uFillTx/>
              <a:latin typeface="Arial"/>
              <a:ea typeface="Arial"/>
              <a:cs typeface="Arial"/>
              <a:sym typeface="Arial"/>
            </a:endParaRPr>
          </a:p>
        </p:txBody>
      </p:sp>
      <p:sp>
        <p:nvSpPr>
          <p:cNvPr id="344" name="Google Shape;344;p37"/>
          <p:cNvSpPr txBox="1"/>
          <p:nvPr/>
        </p:nvSpPr>
        <p:spPr>
          <a:xfrm>
            <a:off x="6390060" y="1754507"/>
            <a:ext cx="2093255" cy="107721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Arial"/>
                <a:ea typeface="Arial"/>
                <a:cs typeface="Arial"/>
                <a:sym typeface="Arial"/>
              </a:rPr>
              <a:t>Ensure that exascale systems can be used to deliver </a:t>
            </a:r>
            <a:r>
              <a:rPr kumimoji="0" lang="en-US" sz="1600" b="1" i="0" u="none" strike="noStrike" kern="1200" cap="none" spc="0" normalizeH="0" baseline="0" noProof="0">
                <a:ln>
                  <a:noFill/>
                </a:ln>
                <a:solidFill>
                  <a:srgbClr val="98E4F0"/>
                </a:solidFill>
                <a:effectLst/>
                <a:uLnTx/>
                <a:uFillTx/>
                <a:latin typeface="Arial"/>
                <a:ea typeface="Arial"/>
                <a:cs typeface="Arial"/>
                <a:sym typeface="Arial"/>
              </a:rPr>
              <a:t>mission-critical applications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5" name="Google Shape;345;p37"/>
          <p:cNvSpPr txBox="1"/>
          <p:nvPr/>
        </p:nvSpPr>
        <p:spPr>
          <a:xfrm>
            <a:off x="441459" y="248451"/>
            <a:ext cx="8294555" cy="523220"/>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Arial"/>
                <a:ea typeface="Arial"/>
                <a:cs typeface="Arial"/>
                <a:sym typeface="Arial"/>
              </a:rPr>
              <a:t>Exascale Computing Project</a:t>
            </a:r>
            <a:endParaRPr kumimoji="0" sz="28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346" name="Google Shape;346;p37"/>
          <p:cNvSpPr txBox="1"/>
          <p:nvPr/>
        </p:nvSpPr>
        <p:spPr>
          <a:xfrm>
            <a:off x="4443754" y="3488002"/>
            <a:ext cx="7748246" cy="283923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prstClr val="black"/>
              </a:buClr>
              <a:buSzPts val="1620"/>
              <a:buFont typeface="Century Gothic"/>
              <a:buNone/>
              <a:tabLst/>
              <a:defRPr/>
            </a:pPr>
            <a:r>
              <a:rPr kumimoji="0" lang="en-US" sz="1800" b="1" i="0" u="none" strike="noStrike" kern="1200" cap="none" spc="0" normalizeH="0" baseline="0" noProof="0">
                <a:ln>
                  <a:noFill/>
                </a:ln>
                <a:solidFill>
                  <a:prstClr val="black"/>
                </a:solidFill>
                <a:effectLst/>
                <a:uLnTx/>
                <a:uFillTx/>
                <a:latin typeface="Arial"/>
                <a:ea typeface="Arial"/>
                <a:cs typeface="Arial"/>
                <a:sym typeface="Arial"/>
              </a:rPr>
              <a:t>Application Development</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260"/>
              </a:spcBef>
              <a:spcAft>
                <a:spcPts val="0"/>
              </a:spcAft>
              <a:buClr>
                <a:prstClr val="black"/>
              </a:buClr>
              <a:buSzPts val="1440"/>
              <a:buFont typeface="Century Gothic"/>
              <a:buChar char="•"/>
              <a:tabLst/>
              <a:defRPr/>
            </a:pPr>
            <a:r>
              <a:rPr kumimoji="0" lang="en-US" sz="1600" b="0" i="0" u="none" strike="noStrike" kern="1200" cap="none" spc="0" normalizeH="0" baseline="0" noProof="0">
                <a:ln>
                  <a:noFill/>
                </a:ln>
                <a:solidFill>
                  <a:prstClr val="black"/>
                </a:solidFill>
                <a:effectLst/>
                <a:uLnTx/>
                <a:uFillTx/>
                <a:latin typeface="Arial"/>
                <a:ea typeface="Arial"/>
                <a:cs typeface="Arial"/>
                <a:sym typeface="Arial"/>
              </a:rPr>
              <a:t>Develop and enhance the predictive capability of applications, </a:t>
            </a:r>
            <a:br>
              <a:rPr kumimoji="0" lang="en-US" sz="1600" b="0" i="0" u="none" strike="noStrike" kern="1200" cap="none" spc="0" normalizeH="0" baseline="0" noProof="0">
                <a:ln>
                  <a:noFill/>
                </a:ln>
                <a:solidFill>
                  <a:prstClr val="black"/>
                </a:solidFill>
                <a:effectLst/>
                <a:uLnTx/>
                <a:uFillTx/>
                <a:latin typeface="Arial"/>
                <a:ea typeface="Arial"/>
                <a:cs typeface="Arial"/>
                <a:sym typeface="Arial"/>
              </a:rPr>
            </a:br>
            <a:r>
              <a:rPr kumimoji="0" lang="en-US" sz="1600" b="1" i="0" u="none" strike="noStrike" kern="1200" cap="none" spc="0" normalizeH="0" baseline="0" noProof="0">
                <a:ln>
                  <a:noFill/>
                </a:ln>
                <a:solidFill>
                  <a:prstClr val="black"/>
                </a:solidFill>
                <a:effectLst/>
                <a:uLnTx/>
                <a:uFillTx/>
                <a:latin typeface="Arial"/>
                <a:ea typeface="Arial"/>
                <a:cs typeface="Arial"/>
                <a:sym typeface="Arial"/>
              </a:rPr>
              <a:t>2</a:t>
            </a:r>
            <a:r>
              <a:rPr kumimoji="0" lang="en-US" sz="1600" b="1" i="0" u="none" strike="noStrike" kern="1200" cap="none" spc="0" normalizeH="0" baseline="0" noProof="0">
                <a:ln>
                  <a:noFill/>
                </a:ln>
                <a:solidFill>
                  <a:prstClr val="black"/>
                </a:solidFill>
                <a:effectLst/>
                <a:uLnTx/>
                <a:uFillTx/>
                <a:latin typeface="Calibri" panose="020F0502020204030204"/>
                <a:ea typeface="+mn-ea"/>
                <a:cs typeface="+mn-cs"/>
              </a:rPr>
              <a:t>5</a:t>
            </a:r>
            <a:r>
              <a:rPr kumimoji="0" lang="en-US" sz="1600" b="1" i="0" u="none" strike="noStrike" kern="1200" cap="none" spc="0" normalizeH="0" baseline="0" noProof="0">
                <a:ln>
                  <a:noFill/>
                </a:ln>
                <a:solidFill>
                  <a:prstClr val="black"/>
                </a:solidFill>
                <a:effectLst/>
                <a:uLnTx/>
                <a:uFillTx/>
                <a:latin typeface="Arial"/>
                <a:ea typeface="Arial"/>
                <a:cs typeface="Arial"/>
                <a:sym typeface="Arial"/>
              </a:rPr>
              <a:t> applications, 6 Co-Design Centers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260"/>
              </a:spcBef>
              <a:spcAft>
                <a:spcPts val="0"/>
              </a:spcAft>
              <a:buClr>
                <a:prstClr val="black"/>
              </a:buClr>
              <a:buSzPts val="1620"/>
              <a:buFont typeface="Century Gothic"/>
              <a:buNone/>
              <a:tabLst/>
              <a:defRPr/>
            </a:pPr>
            <a:r>
              <a:rPr kumimoji="0" lang="en-US" sz="1800" b="1" i="0" u="none" strike="noStrike" kern="1200" cap="none" spc="0" normalizeH="0" baseline="0" noProof="0">
                <a:ln>
                  <a:noFill/>
                </a:ln>
                <a:solidFill>
                  <a:prstClr val="black"/>
                </a:solidFill>
                <a:effectLst/>
                <a:uLnTx/>
                <a:uFillTx/>
                <a:latin typeface="Arial"/>
                <a:ea typeface="Arial"/>
                <a:cs typeface="Arial"/>
                <a:sym typeface="Arial"/>
              </a:rPr>
              <a:t>Software Technology</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260"/>
              </a:spcBef>
              <a:spcAft>
                <a:spcPts val="0"/>
              </a:spcAft>
              <a:buClr>
                <a:prstClr val="black"/>
              </a:buClr>
              <a:buSzPts val="1440"/>
              <a:buFont typeface="Century Gothic"/>
              <a:buChar char="•"/>
              <a:tabLst/>
              <a:defRPr/>
            </a:pPr>
            <a:r>
              <a:rPr kumimoji="0" lang="en-US" sz="1600" b="0" i="0" u="none" strike="noStrike" kern="1200" cap="none" spc="0" normalizeH="0" baseline="0" noProof="0">
                <a:ln>
                  <a:noFill/>
                </a:ln>
                <a:solidFill>
                  <a:prstClr val="black"/>
                </a:solidFill>
                <a:effectLst/>
                <a:uLnTx/>
                <a:uFillTx/>
                <a:latin typeface="Arial"/>
                <a:ea typeface="Arial"/>
                <a:cs typeface="Arial"/>
                <a:sym typeface="Arial"/>
              </a:rPr>
              <a:t>Deliver expanded and vertically integrated software stack, </a:t>
            </a:r>
            <a:r>
              <a:rPr kumimoji="0" lang="en-US" sz="1600" b="1" i="0" u="none" strike="noStrike" kern="1200" cap="none" spc="0" normalizeH="0" baseline="0" noProof="0">
                <a:ln>
                  <a:noFill/>
                </a:ln>
                <a:solidFill>
                  <a:prstClr val="black"/>
                </a:solidFill>
                <a:effectLst/>
                <a:uLnTx/>
                <a:uFillTx/>
                <a:latin typeface="Arial"/>
                <a:ea typeface="Arial"/>
                <a:cs typeface="Arial"/>
                <a:sym typeface="Arial"/>
              </a:rPr>
              <a:t>70 unique products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260"/>
              </a:spcBef>
              <a:spcAft>
                <a:spcPts val="0"/>
              </a:spcAft>
              <a:buClr>
                <a:prstClr val="black"/>
              </a:buClr>
              <a:buSzPts val="1620"/>
              <a:buFont typeface="Century Gothic"/>
              <a:buNone/>
              <a:tabLst/>
              <a:defRPr/>
            </a:pPr>
            <a:r>
              <a:rPr kumimoji="0" lang="en-US" sz="1800" b="1" i="0" u="none" strike="noStrike" kern="1200" cap="none" spc="0" normalizeH="0" baseline="0" noProof="0">
                <a:ln>
                  <a:noFill/>
                </a:ln>
                <a:solidFill>
                  <a:prstClr val="black"/>
                </a:solidFill>
                <a:effectLst/>
                <a:uLnTx/>
                <a:uFillTx/>
                <a:latin typeface="Arial"/>
                <a:ea typeface="Arial"/>
                <a:cs typeface="Arial"/>
                <a:sym typeface="Arial"/>
              </a:rPr>
              <a:t>Hardware and Integration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260"/>
              </a:spcBef>
              <a:spcAft>
                <a:spcPts val="0"/>
              </a:spcAft>
              <a:buClr>
                <a:prstClr val="black"/>
              </a:buClr>
              <a:buSzPts val="1440"/>
              <a:buFont typeface="Century Gothic"/>
              <a:buChar char="•"/>
              <a:tabLst/>
              <a:defRPr/>
            </a:pPr>
            <a:r>
              <a:rPr kumimoji="0" lang="en-US" sz="1600" b="0" i="0" u="none" strike="noStrike" kern="1200" cap="none" spc="0" normalizeH="0" baseline="0" noProof="0">
                <a:ln>
                  <a:noFill/>
                </a:ln>
                <a:solidFill>
                  <a:prstClr val="black"/>
                </a:solidFill>
                <a:effectLst/>
                <a:uLnTx/>
                <a:uFillTx/>
                <a:latin typeface="Arial"/>
                <a:ea typeface="Arial"/>
                <a:cs typeface="Arial"/>
                <a:sym typeface="Arial"/>
              </a:rPr>
              <a:t>Application integration and software deployment to facilities, exascale node </a:t>
            </a:r>
            <a:br>
              <a:rPr kumimoji="0" lang="en-US" sz="1600" b="0" i="0" u="none" strike="noStrike" kern="1200" cap="none" spc="0" normalizeH="0" baseline="0" noProof="0">
                <a:ln>
                  <a:noFill/>
                </a:ln>
                <a:solidFill>
                  <a:prstClr val="black"/>
                </a:solidFill>
                <a:effectLst/>
                <a:uLnTx/>
                <a:uFillTx/>
                <a:latin typeface="Arial"/>
                <a:ea typeface="Arial"/>
                <a:cs typeface="Arial"/>
                <a:sym typeface="Arial"/>
              </a:rPr>
            </a:br>
            <a:r>
              <a:rPr kumimoji="0" lang="en-US" sz="1600" b="0" i="0" u="none" strike="noStrike" kern="1200" cap="none" spc="0" normalizeH="0" baseline="0" noProof="0">
                <a:ln>
                  <a:noFill/>
                </a:ln>
                <a:solidFill>
                  <a:prstClr val="black"/>
                </a:solidFill>
                <a:effectLst/>
                <a:uLnTx/>
                <a:uFillTx/>
                <a:latin typeface="Arial"/>
                <a:ea typeface="Arial"/>
                <a:cs typeface="Arial"/>
                <a:sym typeface="Arial"/>
              </a:rPr>
              <a:t>and system design, </a:t>
            </a:r>
            <a:r>
              <a:rPr kumimoji="0" lang="en-US" sz="1600" b="1" i="0" u="none" strike="noStrike" kern="1200" cap="none" spc="0" normalizeH="0" baseline="0" noProof="0">
                <a:ln>
                  <a:noFill/>
                </a:ln>
                <a:solidFill>
                  <a:prstClr val="black"/>
                </a:solidFill>
                <a:effectLst/>
                <a:uLnTx/>
                <a:uFillTx/>
                <a:latin typeface="Arial"/>
                <a:ea typeface="Arial"/>
                <a:cs typeface="Arial"/>
                <a:sym typeface="Arial"/>
              </a:rPr>
              <a:t>6 US HPC vendors</a:t>
            </a: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47" name="Google Shape;347;p37"/>
          <p:cNvSpPr txBox="1"/>
          <p:nvPr/>
        </p:nvSpPr>
        <p:spPr>
          <a:xfrm>
            <a:off x="441459" y="3488002"/>
            <a:ext cx="3364059" cy="250324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black"/>
                </a:solidFill>
                <a:effectLst/>
                <a:uLnTx/>
                <a:uFillTx/>
                <a:latin typeface="Arial"/>
                <a:ea typeface="Arial"/>
                <a:cs typeface="Arial"/>
                <a:sym typeface="Arial"/>
              </a:rPr>
              <a:t>7-year, $1.8B </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66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Arial"/>
                <a:ea typeface="Arial"/>
                <a:cs typeface="Arial"/>
                <a:sym typeface="Arial"/>
              </a:rPr>
              <a:t>US Department of Energy project funded 1000+ people </a:t>
            </a:r>
            <a:br>
              <a:rPr kumimoji="0" lang="en-US" sz="1800" b="0" i="0" u="none" strike="noStrike" kern="1200" cap="none" spc="0" normalizeH="0" baseline="0" noProof="0">
                <a:ln>
                  <a:noFill/>
                </a:ln>
                <a:solidFill>
                  <a:prstClr val="black"/>
                </a:solidFill>
                <a:effectLst/>
                <a:uLnTx/>
                <a:uFillTx/>
                <a:latin typeface="Arial"/>
                <a:ea typeface="Arial"/>
                <a:cs typeface="Arial"/>
                <a:sym typeface="Arial"/>
              </a:rPr>
            </a:br>
            <a:r>
              <a:rPr kumimoji="0" lang="en-US" sz="1800" b="0" i="0" u="none" strike="noStrike" kern="1200" cap="none" spc="0" normalizeH="0" baseline="0" noProof="0">
                <a:ln>
                  <a:noFill/>
                </a:ln>
                <a:solidFill>
                  <a:prstClr val="black"/>
                </a:solidFill>
                <a:effectLst/>
                <a:uLnTx/>
                <a:uFillTx/>
                <a:latin typeface="Arial"/>
                <a:ea typeface="Arial"/>
                <a:cs typeface="Arial"/>
                <a:sym typeface="Arial"/>
              </a:rPr>
              <a:t>at national labs, universities, US industries</a:t>
            </a:r>
            <a:endParaRPr kumimoji="0" sz="1000" b="0" i="0" u="none" strike="noStrike" kern="1200" cap="none" spc="0" normalizeH="0" baseline="0" noProof="0">
              <a:ln>
                <a:noFill/>
              </a:ln>
              <a:solidFill>
                <a:prstClr val="black"/>
              </a:solidFill>
              <a:effectLst/>
              <a:uLnTx/>
              <a:uFillTx/>
              <a:latin typeface="Arial"/>
              <a:ea typeface="Arial"/>
              <a:cs typeface="Arial"/>
              <a:sym typeface="Arial"/>
            </a:endParaRPr>
          </a:p>
          <a:p>
            <a:pPr marL="0" marR="0" lvl="0" indent="0" algn="l" defTabSz="914400" rtl="0" eaLnBrk="1" fontAlgn="auto" latinLnBrk="0" hangingPunct="1">
              <a:lnSpc>
                <a:spcPct val="100000"/>
              </a:lnSpc>
              <a:spcBef>
                <a:spcPts val="126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Arial"/>
                <a:ea typeface="Arial"/>
                <a:cs typeface="Arial"/>
                <a:sym typeface="Arial"/>
              </a:rPr>
              <a:t>This research was supported by the Exascale Computing Project (17-SC-20-SC), a collaborative effort of the U.S. Department of Energy Office of Science and the National Nuclear Security Administration.</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348" name="Google Shape;348;p37"/>
          <p:cNvGrpSpPr/>
          <p:nvPr/>
        </p:nvGrpSpPr>
        <p:grpSpPr>
          <a:xfrm>
            <a:off x="4256120" y="1062827"/>
            <a:ext cx="614464" cy="657363"/>
            <a:chOff x="4300356" y="1020861"/>
            <a:chExt cx="544227" cy="582222"/>
          </a:xfrm>
        </p:grpSpPr>
        <p:grpSp>
          <p:nvGrpSpPr>
            <p:cNvPr id="349" name="Google Shape;349;p37"/>
            <p:cNvGrpSpPr/>
            <p:nvPr/>
          </p:nvGrpSpPr>
          <p:grpSpPr>
            <a:xfrm>
              <a:off x="4300356" y="1020861"/>
              <a:ext cx="544227" cy="582222"/>
              <a:chOff x="4503042" y="969876"/>
              <a:chExt cx="504509" cy="539736"/>
            </a:xfrm>
          </p:grpSpPr>
          <p:sp>
            <p:nvSpPr>
              <p:cNvPr id="350" name="Google Shape;350;p37"/>
              <p:cNvSpPr/>
              <p:nvPr/>
            </p:nvSpPr>
            <p:spPr>
              <a:xfrm>
                <a:off x="4514856" y="1030091"/>
                <a:ext cx="130083" cy="143928"/>
              </a:xfrm>
              <a:custGeom>
                <a:avLst/>
                <a:gdLst/>
                <a:ahLst/>
                <a:cxnLst/>
                <a:rect l="l" t="t" r="r" b="b"/>
                <a:pathLst>
                  <a:path w="130083" h="143928" extrusionOk="0">
                    <a:moveTo>
                      <a:pt x="32559" y="65024"/>
                    </a:moveTo>
                    <a:cubicBezTo>
                      <a:pt x="45469" y="65008"/>
                      <a:pt x="57146" y="57352"/>
                      <a:pt x="62310" y="45520"/>
                    </a:cubicBezTo>
                    <a:lnTo>
                      <a:pt x="91074" y="45520"/>
                    </a:lnTo>
                    <a:cubicBezTo>
                      <a:pt x="98255" y="45520"/>
                      <a:pt x="104077" y="51341"/>
                      <a:pt x="104077" y="58523"/>
                    </a:cubicBezTo>
                    <a:lnTo>
                      <a:pt x="104077" y="143928"/>
                    </a:lnTo>
                    <a:cubicBezTo>
                      <a:pt x="110709" y="141485"/>
                      <a:pt x="117626" y="139900"/>
                      <a:pt x="124661" y="139214"/>
                    </a:cubicBezTo>
                    <a:cubicBezTo>
                      <a:pt x="125925" y="133420"/>
                      <a:pt x="127740" y="127759"/>
                      <a:pt x="130083" y="122310"/>
                    </a:cubicBezTo>
                    <a:lnTo>
                      <a:pt x="130083" y="58523"/>
                    </a:lnTo>
                    <a:cubicBezTo>
                      <a:pt x="130058" y="36989"/>
                      <a:pt x="112608" y="19538"/>
                      <a:pt x="91074" y="19513"/>
                    </a:cubicBezTo>
                    <a:lnTo>
                      <a:pt x="62310" y="19513"/>
                    </a:lnTo>
                    <a:cubicBezTo>
                      <a:pt x="55129" y="3058"/>
                      <a:pt x="35968" y="-4459"/>
                      <a:pt x="19513" y="2722"/>
                    </a:cubicBezTo>
                    <a:cubicBezTo>
                      <a:pt x="3058" y="9904"/>
                      <a:pt x="-4459" y="29065"/>
                      <a:pt x="2722" y="45520"/>
                    </a:cubicBezTo>
                    <a:cubicBezTo>
                      <a:pt x="7899" y="57380"/>
                      <a:pt x="19618" y="65041"/>
                      <a:pt x="32559" y="65024"/>
                    </a:cubicBezTo>
                    <a:close/>
                  </a:path>
                </a:pathLst>
              </a:custGeom>
              <a:solidFill>
                <a:srgbClr val="0F354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51" name="Google Shape;351;p37"/>
              <p:cNvSpPr/>
              <p:nvPr/>
            </p:nvSpPr>
            <p:spPr>
              <a:xfrm>
                <a:off x="4503042" y="1182008"/>
                <a:ext cx="127609" cy="136585"/>
              </a:xfrm>
              <a:custGeom>
                <a:avLst/>
                <a:gdLst/>
                <a:ahLst/>
                <a:cxnLst/>
                <a:rect l="l" t="t" r="r" b="b"/>
                <a:pathLst>
                  <a:path w="127609" h="136585" extrusionOk="0">
                    <a:moveTo>
                      <a:pt x="109821" y="112393"/>
                    </a:moveTo>
                    <a:cubicBezTo>
                      <a:pt x="109528" y="111788"/>
                      <a:pt x="109294" y="111177"/>
                      <a:pt x="109021" y="110579"/>
                    </a:cubicBezTo>
                    <a:lnTo>
                      <a:pt x="58523" y="110579"/>
                    </a:lnTo>
                    <a:cubicBezTo>
                      <a:pt x="51341" y="110579"/>
                      <a:pt x="45520" y="104757"/>
                      <a:pt x="45520" y="97575"/>
                    </a:cubicBezTo>
                    <a:lnTo>
                      <a:pt x="45520" y="62311"/>
                    </a:lnTo>
                    <a:cubicBezTo>
                      <a:pt x="61975" y="55129"/>
                      <a:pt x="69492" y="35968"/>
                      <a:pt x="62311" y="19513"/>
                    </a:cubicBezTo>
                    <a:cubicBezTo>
                      <a:pt x="55129" y="3058"/>
                      <a:pt x="35968" y="-4459"/>
                      <a:pt x="19513" y="2722"/>
                    </a:cubicBezTo>
                    <a:cubicBezTo>
                      <a:pt x="3058" y="9904"/>
                      <a:pt x="-4459" y="29065"/>
                      <a:pt x="2722" y="45520"/>
                    </a:cubicBezTo>
                    <a:cubicBezTo>
                      <a:pt x="6002" y="53033"/>
                      <a:pt x="11999" y="59031"/>
                      <a:pt x="19513" y="62311"/>
                    </a:cubicBezTo>
                    <a:lnTo>
                      <a:pt x="19513" y="97575"/>
                    </a:lnTo>
                    <a:cubicBezTo>
                      <a:pt x="19538" y="119109"/>
                      <a:pt x="36989" y="136560"/>
                      <a:pt x="58523" y="136585"/>
                    </a:cubicBezTo>
                    <a:lnTo>
                      <a:pt x="127609" y="136585"/>
                    </a:lnTo>
                    <a:cubicBezTo>
                      <a:pt x="120227" y="129697"/>
                      <a:pt x="114194" y="121493"/>
                      <a:pt x="109821" y="112393"/>
                    </a:cubicBezTo>
                    <a:close/>
                  </a:path>
                </a:pathLst>
              </a:custGeom>
              <a:solidFill>
                <a:srgbClr val="0F354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52" name="Google Shape;352;p37"/>
              <p:cNvSpPr/>
              <p:nvPr/>
            </p:nvSpPr>
            <p:spPr>
              <a:xfrm>
                <a:off x="4707526" y="969876"/>
                <a:ext cx="65032" cy="147884"/>
              </a:xfrm>
              <a:custGeom>
                <a:avLst/>
                <a:gdLst/>
                <a:ahLst/>
                <a:cxnLst/>
                <a:rect l="l" t="t" r="r" b="b"/>
                <a:pathLst>
                  <a:path w="65032" h="147884" extrusionOk="0">
                    <a:moveTo>
                      <a:pt x="19513" y="62311"/>
                    </a:moveTo>
                    <a:lnTo>
                      <a:pt x="19513" y="143295"/>
                    </a:lnTo>
                    <a:cubicBezTo>
                      <a:pt x="28352" y="143617"/>
                      <a:pt x="37104" y="145162"/>
                      <a:pt x="45520" y="147885"/>
                    </a:cubicBezTo>
                    <a:lnTo>
                      <a:pt x="45520" y="62311"/>
                    </a:lnTo>
                    <a:cubicBezTo>
                      <a:pt x="61975" y="55129"/>
                      <a:pt x="69492" y="35968"/>
                      <a:pt x="62311" y="19513"/>
                    </a:cubicBezTo>
                    <a:cubicBezTo>
                      <a:pt x="55129" y="3058"/>
                      <a:pt x="35968" y="-4459"/>
                      <a:pt x="19513" y="2722"/>
                    </a:cubicBezTo>
                    <a:cubicBezTo>
                      <a:pt x="3058" y="9904"/>
                      <a:pt x="-4459" y="29064"/>
                      <a:pt x="2722" y="45519"/>
                    </a:cubicBezTo>
                    <a:cubicBezTo>
                      <a:pt x="6001" y="53033"/>
                      <a:pt x="11999" y="59031"/>
                      <a:pt x="19513" y="62311"/>
                    </a:cubicBezTo>
                    <a:close/>
                  </a:path>
                </a:pathLst>
              </a:custGeom>
              <a:solidFill>
                <a:srgbClr val="0F354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53" name="Google Shape;353;p37"/>
              <p:cNvSpPr/>
              <p:nvPr/>
            </p:nvSpPr>
            <p:spPr>
              <a:xfrm>
                <a:off x="4843622" y="1021889"/>
                <a:ext cx="136542" cy="146467"/>
              </a:xfrm>
              <a:custGeom>
                <a:avLst/>
                <a:gdLst/>
                <a:ahLst/>
                <a:cxnLst/>
                <a:rect l="l" t="t" r="r" b="b"/>
                <a:pathLst>
                  <a:path w="136542" h="146467" extrusionOk="0">
                    <a:moveTo>
                      <a:pt x="21195" y="142762"/>
                    </a:moveTo>
                    <a:cubicBezTo>
                      <a:pt x="22860" y="143932"/>
                      <a:pt x="24446" y="145193"/>
                      <a:pt x="26007" y="146468"/>
                    </a:cubicBezTo>
                    <a:lnTo>
                      <a:pt x="26007" y="123582"/>
                    </a:lnTo>
                    <a:cubicBezTo>
                      <a:pt x="26007" y="116400"/>
                      <a:pt x="31828" y="110579"/>
                      <a:pt x="39010" y="110579"/>
                    </a:cubicBezTo>
                    <a:lnTo>
                      <a:pt x="78020" y="110579"/>
                    </a:lnTo>
                    <a:cubicBezTo>
                      <a:pt x="99554" y="110553"/>
                      <a:pt x="117004" y="93103"/>
                      <a:pt x="117029" y="71569"/>
                    </a:cubicBezTo>
                    <a:lnTo>
                      <a:pt x="117029" y="62311"/>
                    </a:lnTo>
                    <a:cubicBezTo>
                      <a:pt x="133484" y="55129"/>
                      <a:pt x="141001" y="35968"/>
                      <a:pt x="133820" y="19513"/>
                    </a:cubicBezTo>
                    <a:cubicBezTo>
                      <a:pt x="126639" y="3058"/>
                      <a:pt x="107478" y="-4459"/>
                      <a:pt x="91023" y="2722"/>
                    </a:cubicBezTo>
                    <a:cubicBezTo>
                      <a:pt x="74568" y="9904"/>
                      <a:pt x="67051" y="29065"/>
                      <a:pt x="74232" y="45520"/>
                    </a:cubicBezTo>
                    <a:cubicBezTo>
                      <a:pt x="77511" y="53033"/>
                      <a:pt x="83509" y="59031"/>
                      <a:pt x="91023" y="62311"/>
                    </a:cubicBezTo>
                    <a:lnTo>
                      <a:pt x="91023" y="71569"/>
                    </a:lnTo>
                    <a:cubicBezTo>
                      <a:pt x="91023" y="78751"/>
                      <a:pt x="85201" y="84572"/>
                      <a:pt x="78020" y="84572"/>
                    </a:cubicBezTo>
                    <a:lnTo>
                      <a:pt x="39010" y="84572"/>
                    </a:lnTo>
                    <a:cubicBezTo>
                      <a:pt x="17474" y="84594"/>
                      <a:pt x="21" y="102047"/>
                      <a:pt x="0" y="123582"/>
                    </a:cubicBezTo>
                    <a:lnTo>
                      <a:pt x="0" y="132138"/>
                    </a:lnTo>
                    <a:cubicBezTo>
                      <a:pt x="7540" y="134640"/>
                      <a:pt x="14679" y="138218"/>
                      <a:pt x="21195" y="142762"/>
                    </a:cubicBezTo>
                    <a:close/>
                  </a:path>
                </a:pathLst>
              </a:custGeom>
              <a:solidFill>
                <a:srgbClr val="0F354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54" name="Google Shape;354;p37"/>
              <p:cNvSpPr/>
              <p:nvPr/>
            </p:nvSpPr>
            <p:spPr>
              <a:xfrm>
                <a:off x="4551487" y="1349999"/>
                <a:ext cx="136542" cy="140108"/>
              </a:xfrm>
              <a:custGeom>
                <a:avLst/>
                <a:gdLst/>
                <a:ahLst/>
                <a:cxnLst/>
                <a:rect l="l" t="t" r="r" b="b"/>
                <a:pathLst>
                  <a:path w="136542" h="140108" extrusionOk="0">
                    <a:moveTo>
                      <a:pt x="110536" y="0"/>
                    </a:moveTo>
                    <a:lnTo>
                      <a:pt x="110536" y="16527"/>
                    </a:lnTo>
                    <a:cubicBezTo>
                      <a:pt x="110536" y="23709"/>
                      <a:pt x="104714" y="29530"/>
                      <a:pt x="97533" y="29530"/>
                    </a:cubicBezTo>
                    <a:lnTo>
                      <a:pt x="58523" y="29530"/>
                    </a:lnTo>
                    <a:cubicBezTo>
                      <a:pt x="36987" y="29552"/>
                      <a:pt x="19535" y="47005"/>
                      <a:pt x="19513" y="68540"/>
                    </a:cubicBezTo>
                    <a:lnTo>
                      <a:pt x="19513" y="77798"/>
                    </a:lnTo>
                    <a:cubicBezTo>
                      <a:pt x="3058" y="84980"/>
                      <a:pt x="-4459" y="104141"/>
                      <a:pt x="2722" y="120596"/>
                    </a:cubicBezTo>
                    <a:cubicBezTo>
                      <a:pt x="9904" y="137051"/>
                      <a:pt x="29065" y="144568"/>
                      <a:pt x="45520" y="137387"/>
                    </a:cubicBezTo>
                    <a:cubicBezTo>
                      <a:pt x="61975" y="130205"/>
                      <a:pt x="69492" y="111045"/>
                      <a:pt x="62311" y="94590"/>
                    </a:cubicBezTo>
                    <a:cubicBezTo>
                      <a:pt x="59031" y="87075"/>
                      <a:pt x="53033" y="81078"/>
                      <a:pt x="45520" y="77798"/>
                    </a:cubicBezTo>
                    <a:lnTo>
                      <a:pt x="45520" y="68540"/>
                    </a:lnTo>
                    <a:cubicBezTo>
                      <a:pt x="45520" y="61358"/>
                      <a:pt x="51341" y="55537"/>
                      <a:pt x="58523" y="55537"/>
                    </a:cubicBezTo>
                    <a:lnTo>
                      <a:pt x="97533" y="55537"/>
                    </a:lnTo>
                    <a:cubicBezTo>
                      <a:pt x="119067" y="55512"/>
                      <a:pt x="136517" y="38061"/>
                      <a:pt x="136542" y="16527"/>
                    </a:cubicBezTo>
                    <a:lnTo>
                      <a:pt x="136542" y="0"/>
                    </a:lnTo>
                    <a:close/>
                  </a:path>
                </a:pathLst>
              </a:custGeom>
              <a:solidFill>
                <a:srgbClr val="0F354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55" name="Google Shape;355;p37"/>
              <p:cNvSpPr/>
              <p:nvPr/>
            </p:nvSpPr>
            <p:spPr>
              <a:xfrm>
                <a:off x="4880790" y="1210487"/>
                <a:ext cx="126761" cy="65024"/>
              </a:xfrm>
              <a:custGeom>
                <a:avLst/>
                <a:gdLst/>
                <a:ahLst/>
                <a:cxnLst/>
                <a:rect l="l" t="t" r="r" b="b"/>
                <a:pathLst>
                  <a:path w="126761" h="65024" extrusionOk="0">
                    <a:moveTo>
                      <a:pt x="94202" y="0"/>
                    </a:moveTo>
                    <a:cubicBezTo>
                      <a:pt x="81292" y="17"/>
                      <a:pt x="69615" y="7673"/>
                      <a:pt x="64451" y="19505"/>
                    </a:cubicBezTo>
                    <a:lnTo>
                      <a:pt x="0" y="19505"/>
                    </a:lnTo>
                    <a:cubicBezTo>
                      <a:pt x="7914" y="26674"/>
                      <a:pt x="14067" y="35574"/>
                      <a:pt x="17977" y="45511"/>
                    </a:cubicBezTo>
                    <a:lnTo>
                      <a:pt x="64451" y="45511"/>
                    </a:lnTo>
                    <a:cubicBezTo>
                      <a:pt x="71632" y="61966"/>
                      <a:pt x="90793" y="69484"/>
                      <a:pt x="107248" y="62302"/>
                    </a:cubicBezTo>
                    <a:cubicBezTo>
                      <a:pt x="123703" y="55121"/>
                      <a:pt x="131220" y="35960"/>
                      <a:pt x="124039" y="19505"/>
                    </a:cubicBezTo>
                    <a:cubicBezTo>
                      <a:pt x="118863" y="7644"/>
                      <a:pt x="107144" y="-17"/>
                      <a:pt x="94202" y="0"/>
                    </a:cubicBezTo>
                    <a:close/>
                  </a:path>
                </a:pathLst>
              </a:custGeom>
              <a:solidFill>
                <a:srgbClr val="0F354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56" name="Google Shape;356;p37"/>
              <p:cNvSpPr/>
              <p:nvPr/>
            </p:nvSpPr>
            <p:spPr>
              <a:xfrm>
                <a:off x="4863573" y="1349017"/>
                <a:ext cx="130083" cy="102038"/>
              </a:xfrm>
              <a:custGeom>
                <a:avLst/>
                <a:gdLst/>
                <a:ahLst/>
                <a:cxnLst/>
                <a:rect l="l" t="t" r="r" b="b"/>
                <a:pathLst>
                  <a:path w="130083" h="102038" extrusionOk="0">
                    <a:moveTo>
                      <a:pt x="97524" y="37014"/>
                    </a:moveTo>
                    <a:cubicBezTo>
                      <a:pt x="84614" y="37031"/>
                      <a:pt x="72937" y="44686"/>
                      <a:pt x="67773" y="56519"/>
                    </a:cubicBezTo>
                    <a:lnTo>
                      <a:pt x="39010" y="56519"/>
                    </a:lnTo>
                    <a:cubicBezTo>
                      <a:pt x="31828" y="56519"/>
                      <a:pt x="26007" y="50697"/>
                      <a:pt x="26007" y="43515"/>
                    </a:cubicBezTo>
                    <a:lnTo>
                      <a:pt x="26007" y="0"/>
                    </a:lnTo>
                    <a:cubicBezTo>
                      <a:pt x="22292" y="631"/>
                      <a:pt x="18533" y="959"/>
                      <a:pt x="14765" y="982"/>
                    </a:cubicBezTo>
                    <a:lnTo>
                      <a:pt x="0" y="982"/>
                    </a:lnTo>
                    <a:lnTo>
                      <a:pt x="0" y="43515"/>
                    </a:lnTo>
                    <a:cubicBezTo>
                      <a:pt x="25" y="65049"/>
                      <a:pt x="17476" y="82500"/>
                      <a:pt x="39010" y="82525"/>
                    </a:cubicBezTo>
                    <a:lnTo>
                      <a:pt x="67773" y="82525"/>
                    </a:lnTo>
                    <a:cubicBezTo>
                      <a:pt x="74955" y="98980"/>
                      <a:pt x="94116" y="106497"/>
                      <a:pt x="110571" y="99316"/>
                    </a:cubicBezTo>
                    <a:cubicBezTo>
                      <a:pt x="127025" y="92135"/>
                      <a:pt x="134543" y="72974"/>
                      <a:pt x="127362" y="56519"/>
                    </a:cubicBezTo>
                    <a:cubicBezTo>
                      <a:pt x="122185" y="44658"/>
                      <a:pt x="110466" y="36997"/>
                      <a:pt x="97524" y="37014"/>
                    </a:cubicBezTo>
                    <a:close/>
                  </a:path>
                </a:pathLst>
              </a:custGeom>
              <a:solidFill>
                <a:srgbClr val="0F354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57" name="Google Shape;357;p37"/>
              <p:cNvSpPr/>
              <p:nvPr/>
            </p:nvSpPr>
            <p:spPr>
              <a:xfrm>
                <a:off x="4740034" y="1349999"/>
                <a:ext cx="65032" cy="159613"/>
              </a:xfrm>
              <a:custGeom>
                <a:avLst/>
                <a:gdLst/>
                <a:ahLst/>
                <a:cxnLst/>
                <a:rect l="l" t="t" r="r" b="b"/>
                <a:pathLst>
                  <a:path w="65032" h="159613" extrusionOk="0">
                    <a:moveTo>
                      <a:pt x="45520" y="97303"/>
                    </a:moveTo>
                    <a:lnTo>
                      <a:pt x="45520" y="0"/>
                    </a:lnTo>
                    <a:lnTo>
                      <a:pt x="19513" y="0"/>
                    </a:lnTo>
                    <a:lnTo>
                      <a:pt x="19513" y="97303"/>
                    </a:lnTo>
                    <a:cubicBezTo>
                      <a:pt x="3058" y="104485"/>
                      <a:pt x="-4459" y="123646"/>
                      <a:pt x="2722" y="140101"/>
                    </a:cubicBezTo>
                    <a:cubicBezTo>
                      <a:pt x="9904" y="156556"/>
                      <a:pt x="29065" y="164073"/>
                      <a:pt x="45520" y="156891"/>
                    </a:cubicBezTo>
                    <a:cubicBezTo>
                      <a:pt x="61975" y="149710"/>
                      <a:pt x="69492" y="130549"/>
                      <a:pt x="62311" y="114094"/>
                    </a:cubicBezTo>
                    <a:cubicBezTo>
                      <a:pt x="59031" y="106580"/>
                      <a:pt x="53033" y="100583"/>
                      <a:pt x="45520" y="97303"/>
                    </a:cubicBezTo>
                    <a:close/>
                  </a:path>
                </a:pathLst>
              </a:custGeom>
              <a:solidFill>
                <a:srgbClr val="0F354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nvGrpSpPr>
            <p:cNvPr id="358" name="Google Shape;358;p37"/>
            <p:cNvGrpSpPr/>
            <p:nvPr/>
          </p:nvGrpSpPr>
          <p:grpSpPr>
            <a:xfrm>
              <a:off x="4425737" y="1155966"/>
              <a:ext cx="296079" cy="296079"/>
              <a:chOff x="4638854" y="-890833"/>
              <a:chExt cx="436546" cy="436546"/>
            </a:xfrm>
          </p:grpSpPr>
          <p:sp>
            <p:nvSpPr>
              <p:cNvPr id="359" name="Google Shape;359;p37"/>
              <p:cNvSpPr/>
              <p:nvPr/>
            </p:nvSpPr>
            <p:spPr>
              <a:xfrm>
                <a:off x="4780079" y="-745368"/>
                <a:ext cx="150256" cy="150256"/>
              </a:xfrm>
              <a:custGeom>
                <a:avLst/>
                <a:gdLst/>
                <a:ahLst/>
                <a:cxnLst/>
                <a:rect l="l" t="t" r="r" b="b"/>
                <a:pathLst>
                  <a:path w="210189" h="210189" extrusionOk="0">
                    <a:moveTo>
                      <a:pt x="0" y="0"/>
                    </a:moveTo>
                    <a:lnTo>
                      <a:pt x="210189" y="0"/>
                    </a:lnTo>
                    <a:lnTo>
                      <a:pt x="210189" y="210189"/>
                    </a:lnTo>
                    <a:lnTo>
                      <a:pt x="0" y="210189"/>
                    </a:lnTo>
                    <a:close/>
                  </a:path>
                </a:pathLst>
              </a:custGeom>
              <a:solidFill>
                <a:srgbClr val="CCF2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60" name="Google Shape;360;p37"/>
              <p:cNvSpPr/>
              <p:nvPr/>
            </p:nvSpPr>
            <p:spPr>
              <a:xfrm>
                <a:off x="4638854" y="-890833"/>
                <a:ext cx="436546" cy="436546"/>
              </a:xfrm>
              <a:custGeom>
                <a:avLst/>
                <a:gdLst/>
                <a:ahLst/>
                <a:cxnLst/>
                <a:rect l="l" t="t" r="r" b="b"/>
                <a:pathLst>
                  <a:path w="436546" h="436546" extrusionOk="0">
                    <a:moveTo>
                      <a:pt x="404210" y="0"/>
                    </a:moveTo>
                    <a:lnTo>
                      <a:pt x="32337" y="0"/>
                    </a:lnTo>
                    <a:cubicBezTo>
                      <a:pt x="14478" y="0"/>
                      <a:pt x="0" y="14478"/>
                      <a:pt x="0" y="32337"/>
                    </a:cubicBezTo>
                    <a:lnTo>
                      <a:pt x="0" y="404210"/>
                    </a:lnTo>
                    <a:cubicBezTo>
                      <a:pt x="0" y="422069"/>
                      <a:pt x="14478" y="436547"/>
                      <a:pt x="32337" y="436547"/>
                    </a:cubicBezTo>
                    <a:lnTo>
                      <a:pt x="404210" y="436547"/>
                    </a:lnTo>
                    <a:cubicBezTo>
                      <a:pt x="422069" y="436547"/>
                      <a:pt x="436547" y="422069"/>
                      <a:pt x="436547" y="404210"/>
                    </a:cubicBezTo>
                    <a:lnTo>
                      <a:pt x="436547" y="32337"/>
                    </a:lnTo>
                    <a:cubicBezTo>
                      <a:pt x="436547" y="14478"/>
                      <a:pt x="422069" y="0"/>
                      <a:pt x="404210" y="0"/>
                    </a:cubicBezTo>
                    <a:close/>
                    <a:moveTo>
                      <a:pt x="355705" y="355705"/>
                    </a:moveTo>
                    <a:lnTo>
                      <a:pt x="80842" y="355705"/>
                    </a:lnTo>
                    <a:lnTo>
                      <a:pt x="80842" y="80842"/>
                    </a:lnTo>
                    <a:lnTo>
                      <a:pt x="355705" y="80842"/>
                    </a:lnTo>
                    <a:close/>
                  </a:path>
                </a:pathLst>
              </a:custGeom>
              <a:solidFill>
                <a:srgbClr val="CCF2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grpSp>
        <p:nvGrpSpPr>
          <p:cNvPr id="361" name="Google Shape;361;p37"/>
          <p:cNvGrpSpPr/>
          <p:nvPr/>
        </p:nvGrpSpPr>
        <p:grpSpPr>
          <a:xfrm>
            <a:off x="2234086" y="1157948"/>
            <a:ext cx="467121" cy="467121"/>
            <a:chOff x="2181495" y="1082828"/>
            <a:chExt cx="621036" cy="621036"/>
          </a:xfrm>
        </p:grpSpPr>
        <p:sp>
          <p:nvSpPr>
            <p:cNvPr id="362" name="Google Shape;362;p37"/>
            <p:cNvSpPr/>
            <p:nvPr/>
          </p:nvSpPr>
          <p:spPr>
            <a:xfrm>
              <a:off x="2181495" y="1082828"/>
              <a:ext cx="621036" cy="621036"/>
            </a:xfrm>
            <a:prstGeom prst="ellipse">
              <a:avLst/>
            </a:prstGeom>
            <a:solidFill>
              <a:srgbClr val="0E364F"/>
            </a:solidFill>
            <a:ln>
              <a:noFill/>
            </a:ln>
          </p:spPr>
          <p:txBody>
            <a:bodyPr spcFirstLastPara="1" wrap="square" lIns="182875" tIns="182875" rIns="182875" bIns="182875"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63" name="Google Shape;363;p37"/>
            <p:cNvSpPr/>
            <p:nvPr/>
          </p:nvSpPr>
          <p:spPr>
            <a:xfrm>
              <a:off x="2323691" y="1225024"/>
              <a:ext cx="336644" cy="336644"/>
            </a:xfrm>
            <a:custGeom>
              <a:avLst/>
              <a:gdLst/>
              <a:ahLst/>
              <a:cxnLst/>
              <a:rect l="l" t="t" r="r" b="b"/>
              <a:pathLst>
                <a:path w="312078" h="312078" extrusionOk="0">
                  <a:moveTo>
                    <a:pt x="286072" y="104026"/>
                  </a:moveTo>
                  <a:lnTo>
                    <a:pt x="208052" y="104026"/>
                  </a:lnTo>
                  <a:lnTo>
                    <a:pt x="208052" y="26007"/>
                  </a:lnTo>
                  <a:cubicBezTo>
                    <a:pt x="208052" y="11703"/>
                    <a:pt x="196349" y="0"/>
                    <a:pt x="182046" y="0"/>
                  </a:cubicBezTo>
                  <a:lnTo>
                    <a:pt x="130033" y="0"/>
                  </a:lnTo>
                  <a:cubicBezTo>
                    <a:pt x="115729" y="0"/>
                    <a:pt x="104026" y="11703"/>
                    <a:pt x="104026" y="26007"/>
                  </a:cubicBezTo>
                  <a:lnTo>
                    <a:pt x="104026" y="104026"/>
                  </a:lnTo>
                  <a:lnTo>
                    <a:pt x="26007" y="104026"/>
                  </a:lnTo>
                  <a:cubicBezTo>
                    <a:pt x="11703" y="104026"/>
                    <a:pt x="0" y="115729"/>
                    <a:pt x="0" y="130033"/>
                  </a:cubicBezTo>
                  <a:lnTo>
                    <a:pt x="0" y="182046"/>
                  </a:lnTo>
                  <a:cubicBezTo>
                    <a:pt x="0" y="196349"/>
                    <a:pt x="11703" y="208052"/>
                    <a:pt x="26007" y="208052"/>
                  </a:cubicBezTo>
                  <a:lnTo>
                    <a:pt x="104026" y="208052"/>
                  </a:lnTo>
                  <a:lnTo>
                    <a:pt x="104026" y="286072"/>
                  </a:lnTo>
                  <a:cubicBezTo>
                    <a:pt x="104026" y="300375"/>
                    <a:pt x="115729" y="312078"/>
                    <a:pt x="130033" y="312078"/>
                  </a:cubicBezTo>
                  <a:lnTo>
                    <a:pt x="182046" y="312078"/>
                  </a:lnTo>
                  <a:cubicBezTo>
                    <a:pt x="196349" y="312078"/>
                    <a:pt x="208052" y="300375"/>
                    <a:pt x="208052" y="286072"/>
                  </a:cubicBezTo>
                  <a:lnTo>
                    <a:pt x="208052" y="208052"/>
                  </a:lnTo>
                  <a:lnTo>
                    <a:pt x="286072" y="208052"/>
                  </a:lnTo>
                  <a:cubicBezTo>
                    <a:pt x="300375" y="208052"/>
                    <a:pt x="312078" y="196349"/>
                    <a:pt x="312078" y="182046"/>
                  </a:cubicBezTo>
                  <a:lnTo>
                    <a:pt x="312078" y="130033"/>
                  </a:lnTo>
                  <a:cubicBezTo>
                    <a:pt x="312078" y="115729"/>
                    <a:pt x="300375" y="104026"/>
                    <a:pt x="286072" y="104026"/>
                  </a:cubicBezTo>
                  <a:close/>
                </a:path>
              </a:pathLst>
            </a:custGeom>
            <a:solidFill>
              <a:srgbClr val="CAF1F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nvGrpSpPr>
          <p:cNvPr id="364" name="Google Shape;364;p37"/>
          <p:cNvGrpSpPr/>
          <p:nvPr/>
        </p:nvGrpSpPr>
        <p:grpSpPr>
          <a:xfrm>
            <a:off x="6581137" y="1103751"/>
            <a:ext cx="394602" cy="603224"/>
            <a:chOff x="6564550" y="970495"/>
            <a:chExt cx="468602" cy="716347"/>
          </a:xfrm>
        </p:grpSpPr>
        <p:grpSp>
          <p:nvGrpSpPr>
            <p:cNvPr id="365" name="Google Shape;365;p37"/>
            <p:cNvGrpSpPr/>
            <p:nvPr/>
          </p:nvGrpSpPr>
          <p:grpSpPr>
            <a:xfrm>
              <a:off x="6564550" y="970495"/>
              <a:ext cx="468602" cy="716347"/>
              <a:chOff x="-3070516" y="4016261"/>
              <a:chExt cx="348938" cy="533417"/>
            </a:xfrm>
          </p:grpSpPr>
          <p:sp>
            <p:nvSpPr>
              <p:cNvPr id="366" name="Google Shape;366;p37"/>
              <p:cNvSpPr/>
              <p:nvPr/>
            </p:nvSpPr>
            <p:spPr>
              <a:xfrm>
                <a:off x="-3070516" y="4016261"/>
                <a:ext cx="348938" cy="487748"/>
              </a:xfrm>
              <a:custGeom>
                <a:avLst/>
                <a:gdLst/>
                <a:ahLst/>
                <a:cxnLst/>
                <a:rect l="l" t="t" r="r" b="b"/>
                <a:pathLst>
                  <a:path w="348938" h="487748" extrusionOk="0">
                    <a:moveTo>
                      <a:pt x="271210" y="358533"/>
                    </a:moveTo>
                    <a:lnTo>
                      <a:pt x="258094" y="304491"/>
                    </a:lnTo>
                    <a:lnTo>
                      <a:pt x="296187" y="251177"/>
                    </a:lnTo>
                    <a:cubicBezTo>
                      <a:pt x="336871" y="200777"/>
                      <a:pt x="355209" y="136007"/>
                      <a:pt x="347031" y="71764"/>
                    </a:cubicBezTo>
                    <a:lnTo>
                      <a:pt x="339502" y="12823"/>
                    </a:lnTo>
                    <a:cubicBezTo>
                      <a:pt x="339218" y="2379"/>
                      <a:pt x="327479" y="-3572"/>
                      <a:pt x="318897" y="2338"/>
                    </a:cubicBezTo>
                    <a:lnTo>
                      <a:pt x="242752" y="44763"/>
                    </a:lnTo>
                    <a:cubicBezTo>
                      <a:pt x="193607" y="72128"/>
                      <a:pt x="156000" y="116253"/>
                      <a:pt x="136731" y="169081"/>
                    </a:cubicBezTo>
                    <a:lnTo>
                      <a:pt x="113859" y="231300"/>
                    </a:lnTo>
                    <a:lnTo>
                      <a:pt x="60829" y="252108"/>
                    </a:lnTo>
                    <a:cubicBezTo>
                      <a:pt x="58359" y="253079"/>
                      <a:pt x="56416" y="254982"/>
                      <a:pt x="55364" y="257411"/>
                    </a:cubicBezTo>
                    <a:lnTo>
                      <a:pt x="836" y="383348"/>
                    </a:lnTo>
                    <a:cubicBezTo>
                      <a:pt x="-2525" y="391161"/>
                      <a:pt x="4803" y="399298"/>
                      <a:pt x="12940" y="396747"/>
                    </a:cubicBezTo>
                    <a:lnTo>
                      <a:pt x="89449" y="372580"/>
                    </a:lnTo>
                    <a:cubicBezTo>
                      <a:pt x="91959" y="371770"/>
                      <a:pt x="94064" y="370030"/>
                      <a:pt x="95278" y="367682"/>
                    </a:cubicBezTo>
                    <a:lnTo>
                      <a:pt x="101269" y="356185"/>
                    </a:lnTo>
                    <a:cubicBezTo>
                      <a:pt x="102808" y="357157"/>
                      <a:pt x="104346" y="358047"/>
                      <a:pt x="106046" y="358816"/>
                    </a:cubicBezTo>
                    <a:lnTo>
                      <a:pt x="163044" y="384724"/>
                    </a:lnTo>
                    <a:cubicBezTo>
                      <a:pt x="163044" y="384724"/>
                      <a:pt x="163125" y="384724"/>
                      <a:pt x="163165" y="384765"/>
                    </a:cubicBezTo>
                    <a:lnTo>
                      <a:pt x="156931" y="396747"/>
                    </a:lnTo>
                    <a:cubicBezTo>
                      <a:pt x="155717" y="399095"/>
                      <a:pt x="155474" y="401807"/>
                      <a:pt x="156284" y="404317"/>
                    </a:cubicBezTo>
                    <a:lnTo>
                      <a:pt x="180451" y="480827"/>
                    </a:lnTo>
                    <a:cubicBezTo>
                      <a:pt x="183001" y="488923"/>
                      <a:pt x="193931" y="490259"/>
                      <a:pt x="198344" y="483013"/>
                    </a:cubicBezTo>
                    <a:lnTo>
                      <a:pt x="270117" y="366022"/>
                    </a:lnTo>
                    <a:cubicBezTo>
                      <a:pt x="271493" y="363755"/>
                      <a:pt x="271938" y="361083"/>
                      <a:pt x="271291" y="358492"/>
                    </a:cubicBezTo>
                    <a:close/>
                    <a:moveTo>
                      <a:pt x="271817" y="170740"/>
                    </a:moveTo>
                    <a:cubicBezTo>
                      <a:pt x="245464" y="175436"/>
                      <a:pt x="220325" y="157867"/>
                      <a:pt x="215629" y="131514"/>
                    </a:cubicBezTo>
                    <a:cubicBezTo>
                      <a:pt x="210933" y="105161"/>
                      <a:pt x="228502" y="80022"/>
                      <a:pt x="254856" y="75326"/>
                    </a:cubicBezTo>
                    <a:cubicBezTo>
                      <a:pt x="281209" y="70630"/>
                      <a:pt x="306348" y="88199"/>
                      <a:pt x="311044" y="114552"/>
                    </a:cubicBezTo>
                    <a:cubicBezTo>
                      <a:pt x="315739" y="140906"/>
                      <a:pt x="298170" y="166045"/>
                      <a:pt x="271817" y="170740"/>
                    </a:cubicBezTo>
                    <a:close/>
                  </a:path>
                </a:pathLst>
              </a:custGeom>
              <a:solidFill>
                <a:srgbClr val="0E364F"/>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67" name="Google Shape;367;p37"/>
              <p:cNvSpPr/>
              <p:nvPr/>
            </p:nvSpPr>
            <p:spPr>
              <a:xfrm>
                <a:off x="-3026897" y="4418221"/>
                <a:ext cx="82930" cy="131457"/>
              </a:xfrm>
              <a:custGeom>
                <a:avLst/>
                <a:gdLst/>
                <a:ahLst/>
                <a:cxnLst/>
                <a:rect l="l" t="t" r="r" b="b"/>
                <a:pathLst>
                  <a:path w="82930" h="131457" extrusionOk="0">
                    <a:moveTo>
                      <a:pt x="63400" y="2107"/>
                    </a:moveTo>
                    <a:cubicBezTo>
                      <a:pt x="63400" y="2107"/>
                      <a:pt x="35994" y="-12952"/>
                      <a:pt x="10086" y="37447"/>
                    </a:cubicBezTo>
                    <a:cubicBezTo>
                      <a:pt x="5471" y="46394"/>
                      <a:pt x="2921" y="56190"/>
                      <a:pt x="2516" y="65784"/>
                    </a:cubicBezTo>
                    <a:lnTo>
                      <a:pt x="6" y="126142"/>
                    </a:lnTo>
                    <a:cubicBezTo>
                      <a:pt x="-196" y="130918"/>
                      <a:pt x="4459" y="133145"/>
                      <a:pt x="8143" y="129987"/>
                    </a:cubicBezTo>
                    <a:lnTo>
                      <a:pt x="53199" y="91368"/>
                    </a:lnTo>
                    <a:cubicBezTo>
                      <a:pt x="59271" y="86187"/>
                      <a:pt x="64534" y="79831"/>
                      <a:pt x="68743" y="72747"/>
                    </a:cubicBezTo>
                    <a:cubicBezTo>
                      <a:pt x="80159" y="53397"/>
                      <a:pt x="96311" y="16397"/>
                      <a:pt x="63400" y="2148"/>
                    </a:cubicBezTo>
                    <a:close/>
                  </a:path>
                </a:pathLst>
              </a:custGeom>
              <a:solidFill>
                <a:srgbClr val="CCF2F9"/>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sp>
          <p:nvSpPr>
            <p:cNvPr id="368" name="Google Shape;368;p37"/>
            <p:cNvSpPr/>
            <p:nvPr/>
          </p:nvSpPr>
          <p:spPr>
            <a:xfrm>
              <a:off x="6870159" y="1086366"/>
              <a:ext cx="95791" cy="95791"/>
            </a:xfrm>
            <a:prstGeom prst="ellipse">
              <a:avLst/>
            </a:prstGeom>
            <a:solidFill>
              <a:srgbClr val="CCF2F9"/>
            </a:solidFill>
            <a:ln>
              <a:noFill/>
            </a:ln>
          </p:spPr>
          <p:txBody>
            <a:bodyPr spcFirstLastPara="1" wrap="square" lIns="182875" tIns="182875" rIns="182875" bIns="182875" anchor="ctr" anchorCtr="0">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nvGrpSpPr>
          <p:cNvPr id="369" name="Google Shape;369;p37"/>
          <p:cNvGrpSpPr/>
          <p:nvPr/>
        </p:nvGrpSpPr>
        <p:grpSpPr>
          <a:xfrm>
            <a:off x="496825" y="1006695"/>
            <a:ext cx="755075" cy="769625"/>
            <a:chOff x="496825" y="1010977"/>
            <a:chExt cx="755075" cy="769625"/>
          </a:xfrm>
        </p:grpSpPr>
        <p:grpSp>
          <p:nvGrpSpPr>
            <p:cNvPr id="370" name="Google Shape;370;p37" descr="Earth globe: Americas with solid fill"/>
            <p:cNvGrpSpPr/>
            <p:nvPr/>
          </p:nvGrpSpPr>
          <p:grpSpPr>
            <a:xfrm>
              <a:off x="639111" y="1186283"/>
              <a:ext cx="429112" cy="429112"/>
              <a:chOff x="1525647" y="78339"/>
              <a:chExt cx="723900" cy="723902"/>
            </a:xfrm>
          </p:grpSpPr>
          <p:sp>
            <p:nvSpPr>
              <p:cNvPr id="371" name="Google Shape;371;p37"/>
              <p:cNvSpPr/>
              <p:nvPr/>
            </p:nvSpPr>
            <p:spPr>
              <a:xfrm>
                <a:off x="1525647" y="78339"/>
                <a:ext cx="723900" cy="723902"/>
              </a:xfrm>
              <a:custGeom>
                <a:avLst/>
                <a:gdLst/>
                <a:ahLst/>
                <a:cxnLst/>
                <a:rect l="l" t="t" r="r" b="b"/>
                <a:pathLst>
                  <a:path w="723900" h="723900" extrusionOk="0">
                    <a:moveTo>
                      <a:pt x="361950" y="0"/>
                    </a:moveTo>
                    <a:cubicBezTo>
                      <a:pt x="161925" y="0"/>
                      <a:pt x="0" y="161925"/>
                      <a:pt x="0" y="361950"/>
                    </a:cubicBezTo>
                    <a:cubicBezTo>
                      <a:pt x="0" y="561975"/>
                      <a:pt x="161925" y="723900"/>
                      <a:pt x="361950" y="723900"/>
                    </a:cubicBezTo>
                    <a:cubicBezTo>
                      <a:pt x="561975" y="723900"/>
                      <a:pt x="723900" y="561975"/>
                      <a:pt x="723900" y="361950"/>
                    </a:cubicBezTo>
                    <a:cubicBezTo>
                      <a:pt x="723900" y="161925"/>
                      <a:pt x="561975" y="0"/>
                      <a:pt x="361950" y="0"/>
                    </a:cubicBezTo>
                    <a:close/>
                    <a:moveTo>
                      <a:pt x="38100" y="361950"/>
                    </a:moveTo>
                    <a:cubicBezTo>
                      <a:pt x="38100" y="277178"/>
                      <a:pt x="70485" y="200978"/>
                      <a:pt x="123825" y="142875"/>
                    </a:cubicBezTo>
                    <a:cubicBezTo>
                      <a:pt x="132398" y="147638"/>
                      <a:pt x="140970" y="155258"/>
                      <a:pt x="142875" y="161925"/>
                    </a:cubicBezTo>
                    <a:lnTo>
                      <a:pt x="142875" y="221933"/>
                    </a:lnTo>
                    <a:cubicBezTo>
                      <a:pt x="142875" y="225743"/>
                      <a:pt x="143828" y="230505"/>
                      <a:pt x="146685" y="233363"/>
                    </a:cubicBezTo>
                    <a:lnTo>
                      <a:pt x="209550" y="314325"/>
                    </a:lnTo>
                    <a:lnTo>
                      <a:pt x="214313" y="309563"/>
                    </a:lnTo>
                    <a:cubicBezTo>
                      <a:pt x="217170" y="306705"/>
                      <a:pt x="218123" y="301943"/>
                      <a:pt x="216218" y="298133"/>
                    </a:cubicBezTo>
                    <a:lnTo>
                      <a:pt x="204788" y="279083"/>
                    </a:lnTo>
                    <a:cubicBezTo>
                      <a:pt x="200025" y="271463"/>
                      <a:pt x="207645" y="261938"/>
                      <a:pt x="216218" y="264795"/>
                    </a:cubicBezTo>
                    <a:cubicBezTo>
                      <a:pt x="219075" y="265748"/>
                      <a:pt x="220980" y="267653"/>
                      <a:pt x="221933" y="269558"/>
                    </a:cubicBezTo>
                    <a:lnTo>
                      <a:pt x="253365" y="331470"/>
                    </a:lnTo>
                    <a:cubicBezTo>
                      <a:pt x="257175" y="338138"/>
                      <a:pt x="262890" y="343853"/>
                      <a:pt x="269558" y="345758"/>
                    </a:cubicBezTo>
                    <a:lnTo>
                      <a:pt x="311468" y="360045"/>
                    </a:lnTo>
                    <a:cubicBezTo>
                      <a:pt x="314325" y="360998"/>
                      <a:pt x="316230" y="362903"/>
                      <a:pt x="317183" y="364808"/>
                    </a:cubicBezTo>
                    <a:lnTo>
                      <a:pt x="320040" y="369570"/>
                    </a:lnTo>
                    <a:cubicBezTo>
                      <a:pt x="322898" y="376238"/>
                      <a:pt x="329565" y="380048"/>
                      <a:pt x="337185" y="380048"/>
                    </a:cubicBezTo>
                    <a:lnTo>
                      <a:pt x="348615" y="380048"/>
                    </a:lnTo>
                    <a:cubicBezTo>
                      <a:pt x="351473" y="380048"/>
                      <a:pt x="354330" y="381953"/>
                      <a:pt x="356235" y="383858"/>
                    </a:cubicBezTo>
                    <a:lnTo>
                      <a:pt x="368618" y="401955"/>
                    </a:lnTo>
                    <a:cubicBezTo>
                      <a:pt x="371475" y="405765"/>
                      <a:pt x="375285" y="408623"/>
                      <a:pt x="380048" y="409575"/>
                    </a:cubicBezTo>
                    <a:lnTo>
                      <a:pt x="400050" y="414338"/>
                    </a:lnTo>
                    <a:cubicBezTo>
                      <a:pt x="405765" y="415290"/>
                      <a:pt x="408623" y="421958"/>
                      <a:pt x="406718" y="426720"/>
                    </a:cubicBezTo>
                    <a:cubicBezTo>
                      <a:pt x="406718" y="426720"/>
                      <a:pt x="391478" y="441960"/>
                      <a:pt x="391478" y="463868"/>
                    </a:cubicBezTo>
                    <a:cubicBezTo>
                      <a:pt x="391478" y="526733"/>
                      <a:pt x="448628" y="544830"/>
                      <a:pt x="448628" y="559118"/>
                    </a:cubicBezTo>
                    <a:cubicBezTo>
                      <a:pt x="448628" y="598170"/>
                      <a:pt x="442913" y="652463"/>
                      <a:pt x="440055" y="673418"/>
                    </a:cubicBezTo>
                    <a:cubicBezTo>
                      <a:pt x="415290" y="679133"/>
                      <a:pt x="389573" y="682943"/>
                      <a:pt x="362903" y="682943"/>
                    </a:cubicBezTo>
                    <a:cubicBezTo>
                      <a:pt x="183833" y="685800"/>
                      <a:pt x="38100" y="540068"/>
                      <a:pt x="38100" y="361950"/>
                    </a:cubicBezTo>
                    <a:close/>
                    <a:moveTo>
                      <a:pt x="483870" y="661988"/>
                    </a:moveTo>
                    <a:cubicBezTo>
                      <a:pt x="504825" y="643890"/>
                      <a:pt x="540068" y="613410"/>
                      <a:pt x="552450" y="600075"/>
                    </a:cubicBezTo>
                    <a:cubicBezTo>
                      <a:pt x="568643" y="581978"/>
                      <a:pt x="571500" y="552450"/>
                      <a:pt x="571500" y="552450"/>
                    </a:cubicBezTo>
                    <a:cubicBezTo>
                      <a:pt x="571500" y="552450"/>
                      <a:pt x="638175" y="534353"/>
                      <a:pt x="638175" y="485775"/>
                    </a:cubicBezTo>
                    <a:cubicBezTo>
                      <a:pt x="638175" y="452438"/>
                      <a:pt x="571500" y="438150"/>
                      <a:pt x="571500" y="438150"/>
                    </a:cubicBezTo>
                    <a:cubicBezTo>
                      <a:pt x="560070" y="401003"/>
                      <a:pt x="503873" y="381000"/>
                      <a:pt x="457200" y="381000"/>
                    </a:cubicBezTo>
                    <a:cubicBezTo>
                      <a:pt x="446723" y="381000"/>
                      <a:pt x="409575" y="400050"/>
                      <a:pt x="409575" y="400050"/>
                    </a:cubicBezTo>
                    <a:lnTo>
                      <a:pt x="390525" y="390525"/>
                    </a:lnTo>
                    <a:lnTo>
                      <a:pt x="390525" y="361950"/>
                    </a:lnTo>
                    <a:cubicBezTo>
                      <a:pt x="390525" y="356235"/>
                      <a:pt x="386715" y="352425"/>
                      <a:pt x="381000" y="352425"/>
                    </a:cubicBezTo>
                    <a:lnTo>
                      <a:pt x="361950" y="352425"/>
                    </a:lnTo>
                    <a:lnTo>
                      <a:pt x="361950" y="323850"/>
                    </a:lnTo>
                    <a:cubicBezTo>
                      <a:pt x="361950" y="318135"/>
                      <a:pt x="358140" y="314325"/>
                      <a:pt x="352425" y="314325"/>
                    </a:cubicBezTo>
                    <a:lnTo>
                      <a:pt x="342900" y="314325"/>
                    </a:lnTo>
                    <a:lnTo>
                      <a:pt x="332423" y="320993"/>
                    </a:lnTo>
                    <a:cubicBezTo>
                      <a:pt x="322898" y="327660"/>
                      <a:pt x="309563" y="323850"/>
                      <a:pt x="304800" y="313373"/>
                    </a:cubicBezTo>
                    <a:cubicBezTo>
                      <a:pt x="304800" y="313373"/>
                      <a:pt x="295275" y="300038"/>
                      <a:pt x="295275" y="294323"/>
                    </a:cubicBezTo>
                    <a:cubicBezTo>
                      <a:pt x="295275" y="253365"/>
                      <a:pt x="342900" y="256223"/>
                      <a:pt x="342900" y="256223"/>
                    </a:cubicBezTo>
                    <a:lnTo>
                      <a:pt x="363855" y="256223"/>
                    </a:lnTo>
                    <a:cubicBezTo>
                      <a:pt x="368618" y="256223"/>
                      <a:pt x="372428" y="259080"/>
                      <a:pt x="373380" y="263843"/>
                    </a:cubicBezTo>
                    <a:lnTo>
                      <a:pt x="379095" y="287655"/>
                    </a:lnTo>
                    <a:cubicBezTo>
                      <a:pt x="380048" y="291465"/>
                      <a:pt x="383858" y="295275"/>
                      <a:pt x="388620" y="295275"/>
                    </a:cubicBezTo>
                    <a:lnTo>
                      <a:pt x="392430" y="295275"/>
                    </a:lnTo>
                    <a:cubicBezTo>
                      <a:pt x="397193" y="295275"/>
                      <a:pt x="401003" y="292418"/>
                      <a:pt x="401955" y="287655"/>
                    </a:cubicBezTo>
                    <a:lnTo>
                      <a:pt x="408623" y="252413"/>
                    </a:lnTo>
                    <a:cubicBezTo>
                      <a:pt x="409575" y="249555"/>
                      <a:pt x="410528" y="246698"/>
                      <a:pt x="412433" y="243840"/>
                    </a:cubicBezTo>
                    <a:lnTo>
                      <a:pt x="439103" y="210502"/>
                    </a:lnTo>
                    <a:cubicBezTo>
                      <a:pt x="444818" y="203835"/>
                      <a:pt x="452438" y="200025"/>
                      <a:pt x="461010" y="200025"/>
                    </a:cubicBezTo>
                    <a:lnTo>
                      <a:pt x="485775" y="200025"/>
                    </a:lnTo>
                    <a:cubicBezTo>
                      <a:pt x="491490" y="200025"/>
                      <a:pt x="495300" y="196215"/>
                      <a:pt x="495300" y="190500"/>
                    </a:cubicBezTo>
                    <a:lnTo>
                      <a:pt x="495300" y="180975"/>
                    </a:lnTo>
                    <a:lnTo>
                      <a:pt x="492443" y="178118"/>
                    </a:lnTo>
                    <a:cubicBezTo>
                      <a:pt x="486728" y="172403"/>
                      <a:pt x="490538" y="161925"/>
                      <a:pt x="499110" y="161925"/>
                    </a:cubicBezTo>
                    <a:lnTo>
                      <a:pt x="504825" y="161925"/>
                    </a:lnTo>
                    <a:cubicBezTo>
                      <a:pt x="510540" y="161925"/>
                      <a:pt x="514350" y="165735"/>
                      <a:pt x="514350" y="171450"/>
                    </a:cubicBezTo>
                    <a:cubicBezTo>
                      <a:pt x="514350" y="177165"/>
                      <a:pt x="518160" y="180975"/>
                      <a:pt x="523875" y="180975"/>
                    </a:cubicBezTo>
                    <a:lnTo>
                      <a:pt x="533400" y="180975"/>
                    </a:lnTo>
                    <a:lnTo>
                      <a:pt x="539115" y="156210"/>
                    </a:lnTo>
                    <a:cubicBezTo>
                      <a:pt x="541020" y="147638"/>
                      <a:pt x="537210" y="140018"/>
                      <a:pt x="530543" y="135255"/>
                    </a:cubicBezTo>
                    <a:lnTo>
                      <a:pt x="449580" y="86678"/>
                    </a:lnTo>
                    <a:cubicBezTo>
                      <a:pt x="448628" y="85725"/>
                      <a:pt x="446723" y="85725"/>
                      <a:pt x="444818" y="85725"/>
                    </a:cubicBezTo>
                    <a:lnTo>
                      <a:pt x="428625" y="85725"/>
                    </a:lnTo>
                    <a:cubicBezTo>
                      <a:pt x="418148" y="85725"/>
                      <a:pt x="409575" y="94298"/>
                      <a:pt x="409575" y="104775"/>
                    </a:cubicBezTo>
                    <a:lnTo>
                      <a:pt x="409575" y="114300"/>
                    </a:lnTo>
                    <a:cubicBezTo>
                      <a:pt x="409575" y="120015"/>
                      <a:pt x="405765" y="123825"/>
                      <a:pt x="400050" y="123825"/>
                    </a:cubicBezTo>
                    <a:lnTo>
                      <a:pt x="390525" y="123825"/>
                    </a:lnTo>
                    <a:lnTo>
                      <a:pt x="381000" y="114300"/>
                    </a:lnTo>
                    <a:lnTo>
                      <a:pt x="352425" y="114300"/>
                    </a:lnTo>
                    <a:cubicBezTo>
                      <a:pt x="346710" y="114300"/>
                      <a:pt x="342900" y="110490"/>
                      <a:pt x="342900" y="104775"/>
                    </a:cubicBezTo>
                    <a:lnTo>
                      <a:pt x="342900" y="80963"/>
                    </a:lnTo>
                    <a:cubicBezTo>
                      <a:pt x="342900" y="78105"/>
                      <a:pt x="343853" y="75248"/>
                      <a:pt x="346710" y="73343"/>
                    </a:cubicBezTo>
                    <a:lnTo>
                      <a:pt x="407670" y="47625"/>
                    </a:lnTo>
                    <a:lnTo>
                      <a:pt x="417195" y="63818"/>
                    </a:lnTo>
                    <a:cubicBezTo>
                      <a:pt x="419100" y="65723"/>
                      <a:pt x="421005" y="66675"/>
                      <a:pt x="423863" y="66675"/>
                    </a:cubicBezTo>
                    <a:lnTo>
                      <a:pt x="447675" y="66675"/>
                    </a:lnTo>
                    <a:cubicBezTo>
                      <a:pt x="453390" y="66675"/>
                      <a:pt x="457200" y="62865"/>
                      <a:pt x="457200" y="57150"/>
                    </a:cubicBezTo>
                    <a:lnTo>
                      <a:pt x="457200" y="52388"/>
                    </a:lnTo>
                    <a:cubicBezTo>
                      <a:pt x="589598" y="93345"/>
                      <a:pt x="685800" y="216218"/>
                      <a:pt x="685800" y="361950"/>
                    </a:cubicBezTo>
                    <a:cubicBezTo>
                      <a:pt x="685800" y="497205"/>
                      <a:pt x="601980" y="613410"/>
                      <a:pt x="483870" y="661988"/>
                    </a:cubicBezTo>
                    <a:close/>
                  </a:path>
                </a:pathLst>
              </a:custGeom>
              <a:solidFill>
                <a:srgbClr val="CAF1F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72" name="Google Shape;372;p37"/>
              <p:cNvSpPr/>
              <p:nvPr/>
            </p:nvSpPr>
            <p:spPr>
              <a:xfrm>
                <a:off x="1907941" y="378609"/>
                <a:ext cx="97763" cy="32642"/>
              </a:xfrm>
              <a:custGeom>
                <a:avLst/>
                <a:gdLst/>
                <a:ahLst/>
                <a:cxnLst/>
                <a:rect l="l" t="t" r="r" b="b"/>
                <a:pathLst>
                  <a:path w="97762" h="32642" extrusionOk="0">
                    <a:moveTo>
                      <a:pt x="91095" y="15954"/>
                    </a:moveTo>
                    <a:lnTo>
                      <a:pt x="45375" y="714"/>
                    </a:lnTo>
                    <a:cubicBezTo>
                      <a:pt x="41565" y="-238"/>
                      <a:pt x="38708" y="-238"/>
                      <a:pt x="34898" y="714"/>
                    </a:cubicBezTo>
                    <a:lnTo>
                      <a:pt x="2513" y="8334"/>
                    </a:lnTo>
                    <a:cubicBezTo>
                      <a:pt x="-345" y="10239"/>
                      <a:pt x="-1297" y="14049"/>
                      <a:pt x="2513" y="17859"/>
                    </a:cubicBezTo>
                    <a:lnTo>
                      <a:pt x="46328" y="17859"/>
                    </a:lnTo>
                    <a:cubicBezTo>
                      <a:pt x="49185" y="17859"/>
                      <a:pt x="51090" y="17859"/>
                      <a:pt x="52995" y="18812"/>
                    </a:cubicBezTo>
                    <a:lnTo>
                      <a:pt x="86333" y="32147"/>
                    </a:lnTo>
                    <a:cubicBezTo>
                      <a:pt x="92048" y="34052"/>
                      <a:pt x="97763" y="30242"/>
                      <a:pt x="97763" y="24527"/>
                    </a:cubicBezTo>
                    <a:cubicBezTo>
                      <a:pt x="97763" y="20717"/>
                      <a:pt x="94905" y="16907"/>
                      <a:pt x="91095" y="15954"/>
                    </a:cubicBezTo>
                    <a:close/>
                  </a:path>
                </a:pathLst>
              </a:custGeom>
              <a:solidFill>
                <a:srgbClr val="CAF1F8"/>
              </a:solidFill>
              <a:ln>
                <a:noFill/>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nvGrpSpPr>
            <p:cNvPr id="373" name="Google Shape;373;p37"/>
            <p:cNvGrpSpPr/>
            <p:nvPr/>
          </p:nvGrpSpPr>
          <p:grpSpPr>
            <a:xfrm>
              <a:off x="496825" y="1010977"/>
              <a:ext cx="755075" cy="769625"/>
              <a:chOff x="-7894571" y="2172802"/>
              <a:chExt cx="522028" cy="532088"/>
            </a:xfrm>
          </p:grpSpPr>
          <p:grpSp>
            <p:nvGrpSpPr>
              <p:cNvPr id="374" name="Google Shape;374;p37"/>
              <p:cNvGrpSpPr/>
              <p:nvPr/>
            </p:nvGrpSpPr>
            <p:grpSpPr>
              <a:xfrm>
                <a:off x="-7850956" y="2239489"/>
                <a:ext cx="399576" cy="372091"/>
                <a:chOff x="-7850956" y="2239489"/>
                <a:chExt cx="399576" cy="372091"/>
              </a:xfrm>
            </p:grpSpPr>
            <p:sp>
              <p:nvSpPr>
                <p:cNvPr id="375" name="Google Shape;375;p37"/>
                <p:cNvSpPr/>
                <p:nvPr/>
              </p:nvSpPr>
              <p:spPr>
                <a:xfrm>
                  <a:off x="-7850956" y="2470900"/>
                  <a:ext cx="93870" cy="140680"/>
                </a:xfrm>
                <a:custGeom>
                  <a:avLst/>
                  <a:gdLst/>
                  <a:ahLst/>
                  <a:cxnLst/>
                  <a:rect l="l" t="t" r="r" b="b"/>
                  <a:pathLst>
                    <a:path w="93870" h="140680" extrusionOk="0">
                      <a:moveTo>
                        <a:pt x="80917" y="139075"/>
                      </a:moveTo>
                      <a:cubicBezTo>
                        <a:pt x="37967" y="108026"/>
                        <a:pt x="8982" y="61553"/>
                        <a:pt x="117" y="9535"/>
                      </a:cubicBezTo>
                      <a:cubicBezTo>
                        <a:pt x="-653" y="4960"/>
                        <a:pt x="2464" y="629"/>
                        <a:pt x="7079" y="62"/>
                      </a:cubicBezTo>
                      <a:lnTo>
                        <a:pt x="7079" y="62"/>
                      </a:lnTo>
                      <a:cubicBezTo>
                        <a:pt x="11330" y="-464"/>
                        <a:pt x="15338" y="2410"/>
                        <a:pt x="16066" y="6620"/>
                      </a:cubicBezTo>
                      <a:cubicBezTo>
                        <a:pt x="24203" y="54590"/>
                        <a:pt x="50921" y="97460"/>
                        <a:pt x="90592" y="126080"/>
                      </a:cubicBezTo>
                      <a:cubicBezTo>
                        <a:pt x="94074" y="128590"/>
                        <a:pt x="94883" y="133448"/>
                        <a:pt x="92535" y="137051"/>
                      </a:cubicBezTo>
                      <a:lnTo>
                        <a:pt x="92535" y="137051"/>
                      </a:lnTo>
                      <a:cubicBezTo>
                        <a:pt x="89985" y="140937"/>
                        <a:pt x="84722" y="141827"/>
                        <a:pt x="80958" y="139115"/>
                      </a:cubicBezTo>
                      <a:close/>
                    </a:path>
                  </a:pathLst>
                </a:custGeom>
                <a:solidFill>
                  <a:srgbClr val="0E364F"/>
                </a:solidFill>
                <a:ln w="9525" cap="flat" cmpd="sng">
                  <a:solidFill>
                    <a:srgbClr val="0E364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76" name="Google Shape;376;p37"/>
                <p:cNvSpPr/>
                <p:nvPr/>
              </p:nvSpPr>
              <p:spPr>
                <a:xfrm>
                  <a:off x="-7542620" y="2463363"/>
                  <a:ext cx="91240" cy="145385"/>
                </a:xfrm>
                <a:custGeom>
                  <a:avLst/>
                  <a:gdLst/>
                  <a:ahLst/>
                  <a:cxnLst/>
                  <a:rect l="l" t="t" r="r" b="b"/>
                  <a:pathLst>
                    <a:path w="91240" h="145385" extrusionOk="0">
                      <a:moveTo>
                        <a:pt x="1462" y="141957"/>
                      </a:moveTo>
                      <a:lnTo>
                        <a:pt x="1462" y="141957"/>
                      </a:lnTo>
                      <a:cubicBezTo>
                        <a:pt x="-1007" y="138435"/>
                        <a:pt x="-279" y="133537"/>
                        <a:pt x="3122" y="130946"/>
                      </a:cubicBezTo>
                      <a:cubicBezTo>
                        <a:pt x="42915" y="100787"/>
                        <a:pt x="68782" y="56299"/>
                        <a:pt x="75138" y="6952"/>
                      </a:cubicBezTo>
                      <a:cubicBezTo>
                        <a:pt x="75704" y="2701"/>
                        <a:pt x="79550" y="-335"/>
                        <a:pt x="83841" y="30"/>
                      </a:cubicBezTo>
                      <a:lnTo>
                        <a:pt x="83841" y="30"/>
                      </a:lnTo>
                      <a:cubicBezTo>
                        <a:pt x="88456" y="434"/>
                        <a:pt x="91776" y="4644"/>
                        <a:pt x="91168" y="9259"/>
                      </a:cubicBezTo>
                      <a:cubicBezTo>
                        <a:pt x="84206" y="62735"/>
                        <a:pt x="56193" y="110948"/>
                        <a:pt x="13080" y="143698"/>
                      </a:cubicBezTo>
                      <a:cubicBezTo>
                        <a:pt x="9396" y="146491"/>
                        <a:pt x="4093" y="145762"/>
                        <a:pt x="1462" y="141916"/>
                      </a:cubicBezTo>
                      <a:close/>
                    </a:path>
                  </a:pathLst>
                </a:custGeom>
                <a:solidFill>
                  <a:srgbClr val="0E364F"/>
                </a:solidFill>
                <a:ln w="9525" cap="flat" cmpd="sng">
                  <a:solidFill>
                    <a:srgbClr val="0E364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77" name="Google Shape;377;p37"/>
                <p:cNvSpPr/>
                <p:nvPr/>
              </p:nvSpPr>
              <p:spPr>
                <a:xfrm>
                  <a:off x="-7738127" y="2239489"/>
                  <a:ext cx="170179" cy="32656"/>
                </a:xfrm>
                <a:custGeom>
                  <a:avLst/>
                  <a:gdLst/>
                  <a:ahLst/>
                  <a:cxnLst/>
                  <a:rect l="l" t="t" r="r" b="b"/>
                  <a:pathLst>
                    <a:path w="170179" h="32656" extrusionOk="0">
                      <a:moveTo>
                        <a:pt x="837" y="28175"/>
                      </a:moveTo>
                      <a:lnTo>
                        <a:pt x="837" y="28175"/>
                      </a:lnTo>
                      <a:cubicBezTo>
                        <a:pt x="-1228" y="24005"/>
                        <a:pt x="675" y="19026"/>
                        <a:pt x="4925" y="17124"/>
                      </a:cubicBezTo>
                      <a:cubicBezTo>
                        <a:pt x="30591" y="5748"/>
                        <a:pt x="57956" y="0"/>
                        <a:pt x="86414" y="0"/>
                      </a:cubicBezTo>
                      <a:cubicBezTo>
                        <a:pt x="114873" y="0"/>
                        <a:pt x="140254" y="5343"/>
                        <a:pt x="165150" y="15909"/>
                      </a:cubicBezTo>
                      <a:cubicBezTo>
                        <a:pt x="169441" y="17731"/>
                        <a:pt x="171384" y="22710"/>
                        <a:pt x="169401" y="26880"/>
                      </a:cubicBezTo>
                      <a:lnTo>
                        <a:pt x="169401" y="26880"/>
                      </a:lnTo>
                      <a:cubicBezTo>
                        <a:pt x="167539" y="30766"/>
                        <a:pt x="162964" y="32587"/>
                        <a:pt x="159038" y="30887"/>
                      </a:cubicBezTo>
                      <a:cubicBezTo>
                        <a:pt x="136085" y="21131"/>
                        <a:pt x="111715" y="16152"/>
                        <a:pt x="86414" y="16152"/>
                      </a:cubicBezTo>
                      <a:cubicBezTo>
                        <a:pt x="61113" y="16152"/>
                        <a:pt x="34922" y="21455"/>
                        <a:pt x="11241" y="31980"/>
                      </a:cubicBezTo>
                      <a:cubicBezTo>
                        <a:pt x="7314" y="33721"/>
                        <a:pt x="2740" y="31980"/>
                        <a:pt x="837" y="28134"/>
                      </a:cubicBezTo>
                      <a:close/>
                    </a:path>
                  </a:pathLst>
                </a:custGeom>
                <a:solidFill>
                  <a:srgbClr val="0E364F"/>
                </a:solidFill>
                <a:ln w="9525" cap="flat" cmpd="sng">
                  <a:solidFill>
                    <a:srgbClr val="0E364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nvGrpSpPr>
              <p:cNvPr id="378" name="Google Shape;378;p37"/>
              <p:cNvGrpSpPr/>
              <p:nvPr/>
            </p:nvGrpSpPr>
            <p:grpSpPr>
              <a:xfrm rot="3600000">
                <a:off x="-7833345" y="2252801"/>
                <a:ext cx="399576" cy="372091"/>
                <a:chOff x="-7698556" y="2391889"/>
                <a:chExt cx="399576" cy="372091"/>
              </a:xfrm>
            </p:grpSpPr>
            <p:sp>
              <p:nvSpPr>
                <p:cNvPr id="379" name="Google Shape;379;p37"/>
                <p:cNvSpPr/>
                <p:nvPr/>
              </p:nvSpPr>
              <p:spPr>
                <a:xfrm>
                  <a:off x="-7698556" y="2623300"/>
                  <a:ext cx="93870" cy="140680"/>
                </a:xfrm>
                <a:custGeom>
                  <a:avLst/>
                  <a:gdLst/>
                  <a:ahLst/>
                  <a:cxnLst/>
                  <a:rect l="l" t="t" r="r" b="b"/>
                  <a:pathLst>
                    <a:path w="93870" h="140680" extrusionOk="0">
                      <a:moveTo>
                        <a:pt x="80917" y="139075"/>
                      </a:moveTo>
                      <a:cubicBezTo>
                        <a:pt x="37967" y="108026"/>
                        <a:pt x="8982" y="61553"/>
                        <a:pt x="117" y="9535"/>
                      </a:cubicBezTo>
                      <a:cubicBezTo>
                        <a:pt x="-653" y="4960"/>
                        <a:pt x="2464" y="629"/>
                        <a:pt x="7079" y="62"/>
                      </a:cubicBezTo>
                      <a:lnTo>
                        <a:pt x="7079" y="62"/>
                      </a:lnTo>
                      <a:cubicBezTo>
                        <a:pt x="11330" y="-464"/>
                        <a:pt x="15338" y="2410"/>
                        <a:pt x="16066" y="6620"/>
                      </a:cubicBezTo>
                      <a:cubicBezTo>
                        <a:pt x="24203" y="54590"/>
                        <a:pt x="50921" y="97460"/>
                        <a:pt x="90592" y="126080"/>
                      </a:cubicBezTo>
                      <a:cubicBezTo>
                        <a:pt x="94074" y="128590"/>
                        <a:pt x="94883" y="133448"/>
                        <a:pt x="92535" y="137051"/>
                      </a:cubicBezTo>
                      <a:lnTo>
                        <a:pt x="92535" y="137051"/>
                      </a:lnTo>
                      <a:cubicBezTo>
                        <a:pt x="89985" y="140937"/>
                        <a:pt x="84722" y="141827"/>
                        <a:pt x="80958" y="139115"/>
                      </a:cubicBezTo>
                      <a:close/>
                    </a:path>
                  </a:pathLst>
                </a:custGeom>
                <a:solidFill>
                  <a:srgbClr val="0E364F"/>
                </a:solidFill>
                <a:ln w="9525" cap="flat" cmpd="sng">
                  <a:solidFill>
                    <a:srgbClr val="0E364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80" name="Google Shape;380;p37"/>
                <p:cNvSpPr/>
                <p:nvPr/>
              </p:nvSpPr>
              <p:spPr>
                <a:xfrm>
                  <a:off x="-7390220" y="2615763"/>
                  <a:ext cx="91240" cy="145385"/>
                </a:xfrm>
                <a:custGeom>
                  <a:avLst/>
                  <a:gdLst/>
                  <a:ahLst/>
                  <a:cxnLst/>
                  <a:rect l="l" t="t" r="r" b="b"/>
                  <a:pathLst>
                    <a:path w="91240" h="145385" extrusionOk="0">
                      <a:moveTo>
                        <a:pt x="1462" y="141957"/>
                      </a:moveTo>
                      <a:lnTo>
                        <a:pt x="1462" y="141957"/>
                      </a:lnTo>
                      <a:cubicBezTo>
                        <a:pt x="-1007" y="138435"/>
                        <a:pt x="-279" y="133537"/>
                        <a:pt x="3122" y="130946"/>
                      </a:cubicBezTo>
                      <a:cubicBezTo>
                        <a:pt x="42915" y="100787"/>
                        <a:pt x="68782" y="56299"/>
                        <a:pt x="75138" y="6952"/>
                      </a:cubicBezTo>
                      <a:cubicBezTo>
                        <a:pt x="75704" y="2701"/>
                        <a:pt x="79550" y="-335"/>
                        <a:pt x="83841" y="30"/>
                      </a:cubicBezTo>
                      <a:lnTo>
                        <a:pt x="83841" y="30"/>
                      </a:lnTo>
                      <a:cubicBezTo>
                        <a:pt x="88456" y="434"/>
                        <a:pt x="91776" y="4644"/>
                        <a:pt x="91168" y="9259"/>
                      </a:cubicBezTo>
                      <a:cubicBezTo>
                        <a:pt x="84206" y="62735"/>
                        <a:pt x="56193" y="110948"/>
                        <a:pt x="13080" y="143698"/>
                      </a:cubicBezTo>
                      <a:cubicBezTo>
                        <a:pt x="9396" y="146491"/>
                        <a:pt x="4093" y="145762"/>
                        <a:pt x="1462" y="141916"/>
                      </a:cubicBezTo>
                      <a:close/>
                    </a:path>
                  </a:pathLst>
                </a:custGeom>
                <a:solidFill>
                  <a:srgbClr val="0E364F"/>
                </a:solidFill>
                <a:ln w="9525" cap="flat" cmpd="sng">
                  <a:solidFill>
                    <a:srgbClr val="0E364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sp>
              <p:nvSpPr>
                <p:cNvPr id="381" name="Google Shape;381;p37"/>
                <p:cNvSpPr/>
                <p:nvPr/>
              </p:nvSpPr>
              <p:spPr>
                <a:xfrm>
                  <a:off x="-7585727" y="2391889"/>
                  <a:ext cx="170179" cy="32656"/>
                </a:xfrm>
                <a:custGeom>
                  <a:avLst/>
                  <a:gdLst/>
                  <a:ahLst/>
                  <a:cxnLst/>
                  <a:rect l="l" t="t" r="r" b="b"/>
                  <a:pathLst>
                    <a:path w="170179" h="32656" extrusionOk="0">
                      <a:moveTo>
                        <a:pt x="837" y="28175"/>
                      </a:moveTo>
                      <a:lnTo>
                        <a:pt x="837" y="28175"/>
                      </a:lnTo>
                      <a:cubicBezTo>
                        <a:pt x="-1228" y="24005"/>
                        <a:pt x="675" y="19026"/>
                        <a:pt x="4925" y="17124"/>
                      </a:cubicBezTo>
                      <a:cubicBezTo>
                        <a:pt x="30591" y="5748"/>
                        <a:pt x="57956" y="0"/>
                        <a:pt x="86414" y="0"/>
                      </a:cubicBezTo>
                      <a:cubicBezTo>
                        <a:pt x="114873" y="0"/>
                        <a:pt x="140254" y="5343"/>
                        <a:pt x="165150" y="15909"/>
                      </a:cubicBezTo>
                      <a:cubicBezTo>
                        <a:pt x="169441" y="17731"/>
                        <a:pt x="171384" y="22710"/>
                        <a:pt x="169401" y="26880"/>
                      </a:cubicBezTo>
                      <a:lnTo>
                        <a:pt x="169401" y="26880"/>
                      </a:lnTo>
                      <a:cubicBezTo>
                        <a:pt x="167539" y="30766"/>
                        <a:pt x="162964" y="32587"/>
                        <a:pt x="159038" y="30887"/>
                      </a:cubicBezTo>
                      <a:cubicBezTo>
                        <a:pt x="136085" y="21131"/>
                        <a:pt x="111715" y="16152"/>
                        <a:pt x="86414" y="16152"/>
                      </a:cubicBezTo>
                      <a:cubicBezTo>
                        <a:pt x="61113" y="16152"/>
                        <a:pt x="34922" y="21455"/>
                        <a:pt x="11241" y="31980"/>
                      </a:cubicBezTo>
                      <a:cubicBezTo>
                        <a:pt x="7314" y="33721"/>
                        <a:pt x="2740" y="31980"/>
                        <a:pt x="837" y="28134"/>
                      </a:cubicBezTo>
                      <a:close/>
                    </a:path>
                  </a:pathLst>
                </a:custGeom>
                <a:solidFill>
                  <a:srgbClr val="0E364F"/>
                </a:solidFill>
                <a:ln w="9525" cap="flat" cmpd="sng">
                  <a:solidFill>
                    <a:srgbClr val="0E364F"/>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Arial"/>
                    <a:cs typeface="Arial"/>
                    <a:sym typeface="Arial"/>
                  </a:endParaRPr>
                </a:p>
              </p:txBody>
            </p:sp>
          </p:gr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344C21-A279-B84C-921B-A4B5339E2E63}"/>
              </a:ext>
            </a:extLst>
          </p:cNvPr>
          <p:cNvSpPr>
            <a:spLocks noGrp="1"/>
          </p:cNvSpPr>
          <p:nvPr>
            <p:ph type="title"/>
          </p:nvPr>
        </p:nvSpPr>
        <p:spPr>
          <a:xfrm>
            <a:off x="256479" y="211999"/>
            <a:ext cx="11328400" cy="1005840"/>
          </a:xfrm>
        </p:spPr>
        <p:txBody>
          <a:bodyPr/>
          <a:lstStyle/>
          <a:p>
            <a:r>
              <a:rPr lang="en-US" dirty="0">
                <a:latin typeface="Courier" pitchFamily="2" charset="0"/>
              </a:rPr>
              <a:t>Variorum</a:t>
            </a:r>
            <a:r>
              <a:rPr lang="en-US" dirty="0"/>
              <a:t>: </a:t>
            </a:r>
            <a:r>
              <a:rPr lang="en-US" sz="2800" dirty="0"/>
              <a:t>Vendor-neutral user space library for power management</a:t>
            </a:r>
            <a:endParaRPr lang="en-US" dirty="0"/>
          </a:p>
        </p:txBody>
      </p:sp>
      <p:sp>
        <p:nvSpPr>
          <p:cNvPr id="2" name="Content Placeholder 1">
            <a:extLst>
              <a:ext uri="{FF2B5EF4-FFF2-40B4-BE49-F238E27FC236}">
                <a16:creationId xmlns:a16="http://schemas.microsoft.com/office/drawing/2014/main" id="{FC29F560-34AB-E64C-AA26-AA5375A0F35C}"/>
              </a:ext>
            </a:extLst>
          </p:cNvPr>
          <p:cNvSpPr>
            <a:spLocks noGrp="1"/>
          </p:cNvSpPr>
          <p:nvPr>
            <p:ph idx="1"/>
          </p:nvPr>
        </p:nvSpPr>
        <p:spPr>
          <a:xfrm>
            <a:off x="558800" y="1434559"/>
            <a:ext cx="11328400" cy="4578784"/>
          </a:xfrm>
        </p:spPr>
        <p:txBody>
          <a:bodyPr vert="horz" lIns="0" tIns="0" rIns="0" bIns="0" rtlCol="0" anchor="t">
            <a:normAutofit fontScale="85000" lnSpcReduction="20000"/>
          </a:bodyPr>
          <a:lstStyle/>
          <a:p>
            <a:r>
              <a:rPr lang="en-US" sz="2800" dirty="0">
                <a:latin typeface="Calibri"/>
                <a:cs typeface="Calibri"/>
              </a:rPr>
              <a:t>Power management capabilities (and their interfaces, domains, latency, capabilities) widely differ from one vendor to the next, needing common interfaces</a:t>
            </a:r>
          </a:p>
          <a:p>
            <a:r>
              <a:rPr lang="en-US" sz="2800" dirty="0">
                <a:latin typeface="Courier"/>
                <a:cs typeface="Calibri"/>
              </a:rPr>
              <a:t>Variorum</a:t>
            </a:r>
            <a:r>
              <a:rPr lang="en-US" sz="2800" dirty="0">
                <a:latin typeface="Calibri"/>
                <a:cs typeface="Calibri"/>
              </a:rPr>
              <a:t>: Platform-agnostic vendor-neutral, simple front-facing APIs</a:t>
            </a:r>
          </a:p>
          <a:p>
            <a:pPr lvl="1"/>
            <a:r>
              <a:rPr lang="en-US" sz="2400" dirty="0">
                <a:latin typeface="Calibri"/>
                <a:cs typeface="Calibri"/>
              </a:rPr>
              <a:t>Evolved from </a:t>
            </a:r>
            <a:r>
              <a:rPr lang="en-US" sz="2400" i="1" dirty="0" err="1">
                <a:latin typeface="Calibri"/>
                <a:cs typeface="Calibri"/>
              </a:rPr>
              <a:t>libmsr</a:t>
            </a:r>
            <a:r>
              <a:rPr lang="en-US" sz="2400" dirty="0">
                <a:latin typeface="Calibri"/>
                <a:cs typeface="Calibri"/>
              </a:rPr>
              <a:t>, and designed to target several platforms and architectures</a:t>
            </a:r>
          </a:p>
          <a:p>
            <a:pPr lvl="1"/>
            <a:r>
              <a:rPr lang="en-US" sz="2400" dirty="0">
                <a:latin typeface="Calibri"/>
                <a:cs typeface="Calibri"/>
              </a:rPr>
              <a:t>Abstract away tedious and chaotic details of low-level knobs</a:t>
            </a:r>
          </a:p>
          <a:p>
            <a:pPr lvl="1"/>
            <a:r>
              <a:rPr lang="en-US" sz="2400" dirty="0">
                <a:latin typeface="Calibri"/>
                <a:cs typeface="Calibri"/>
              </a:rPr>
              <a:t>Implemented in C, with function pointers to specific target architecture</a:t>
            </a:r>
          </a:p>
          <a:p>
            <a:pPr lvl="1"/>
            <a:r>
              <a:rPr lang="en-US" sz="2400" dirty="0">
                <a:latin typeface="Calibri"/>
                <a:cs typeface="Calibri"/>
              </a:rPr>
              <a:t>Integration with higher-level power management software through JSON</a:t>
            </a:r>
            <a:br>
              <a:rPr lang="en-US" sz="2400" dirty="0">
                <a:latin typeface="Calibri"/>
                <a:cs typeface="Calibri"/>
              </a:rPr>
            </a:br>
            <a:endParaRPr lang="en-US" sz="2400" dirty="0">
              <a:latin typeface="Calibri"/>
              <a:cs typeface="Calibri"/>
            </a:endParaRPr>
          </a:p>
          <a:p>
            <a:r>
              <a:rPr lang="en-US" sz="2800" dirty="0">
                <a:latin typeface="Calibri"/>
                <a:cs typeface="Calibri"/>
              </a:rPr>
              <a:t>Integrated with Flux, GEOPM, LDMS, </a:t>
            </a:r>
            <a:r>
              <a:rPr lang="en-US" sz="2800" dirty="0" err="1">
                <a:latin typeface="Calibri"/>
                <a:cs typeface="Calibri"/>
              </a:rPr>
              <a:t>Kokkos</a:t>
            </a:r>
            <a:r>
              <a:rPr lang="en-US" sz="2800" dirty="0">
                <a:latin typeface="Calibri"/>
                <a:cs typeface="Calibri"/>
              </a:rPr>
              <a:t>, Caliper and </a:t>
            </a:r>
            <a:r>
              <a:rPr lang="en-US" sz="2800" dirty="0" err="1">
                <a:latin typeface="Calibri"/>
                <a:cs typeface="Calibri"/>
              </a:rPr>
              <a:t>PowerAPI</a:t>
            </a:r>
            <a:r>
              <a:rPr lang="en-US" sz="2800" dirty="0">
                <a:latin typeface="Calibri"/>
                <a:cs typeface="Calibri"/>
              </a:rPr>
              <a:t> to enable a PowerStack</a:t>
            </a:r>
            <a:endParaRPr lang="en-US" sz="2400" dirty="0">
              <a:latin typeface="Calibri"/>
              <a:cs typeface="Calibri"/>
            </a:endParaRPr>
          </a:p>
          <a:p>
            <a:r>
              <a:rPr lang="en-US" sz="2800" dirty="0">
                <a:latin typeface="Calibri"/>
                <a:cs typeface="Calibri"/>
              </a:rPr>
              <a:t>Supported on all upcoming exascale systems (Aurora, Frontier, El Capitan) and several other supercomputers: architecture support includes CPU support for ARM, AMD, Intel, IBM;  and GPU support for NVIDIA, AMD and Intel. </a:t>
            </a:r>
          </a:p>
        </p:txBody>
      </p:sp>
    </p:spTree>
    <p:extLst>
      <p:ext uri="{BB962C8B-B14F-4D97-AF65-F5344CB8AC3E}">
        <p14:creationId xmlns:p14="http://schemas.microsoft.com/office/powerpoint/2010/main" val="34086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Content Placeholder 7" descr="Diagram&#10;&#10;Description automatically generated">
            <a:extLst>
              <a:ext uri="{FF2B5EF4-FFF2-40B4-BE49-F238E27FC236}">
                <a16:creationId xmlns:a16="http://schemas.microsoft.com/office/drawing/2014/main" id="{E5DA6FD0-203A-7643-A30B-250A7D489069}"/>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5761304" y="593789"/>
            <a:ext cx="5985556" cy="3330485"/>
          </a:xfrm>
        </p:spPr>
      </p:pic>
      <p:pic>
        <p:nvPicPr>
          <p:cNvPr id="18" name="Picture 17"/>
          <p:cNvPicPr>
            <a:picLocks noChangeAspect="1"/>
          </p:cNvPicPr>
          <p:nvPr/>
        </p:nvPicPr>
        <p:blipFill>
          <a:blip r:embed="rId3"/>
          <a:stretch>
            <a:fillRect/>
          </a:stretch>
        </p:blipFill>
        <p:spPr>
          <a:xfrm>
            <a:off x="4673577" y="4207795"/>
            <a:ext cx="4261645" cy="2059318"/>
          </a:xfrm>
          <a:prstGeom prst="rect">
            <a:avLst/>
          </a:prstGeom>
        </p:spPr>
      </p:pic>
      <p:pic>
        <p:nvPicPr>
          <p:cNvPr id="8" name="Picture 7" descr="grids-pnnl.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35223" y="3962183"/>
            <a:ext cx="2792048" cy="2345321"/>
          </a:xfrm>
          <a:prstGeom prst="rect">
            <a:avLst/>
          </a:prstGeom>
        </p:spPr>
      </p:pic>
      <p:sp>
        <p:nvSpPr>
          <p:cNvPr id="2" name="Title 1"/>
          <p:cNvSpPr>
            <a:spLocks noGrp="1"/>
          </p:cNvSpPr>
          <p:nvPr>
            <p:ph type="title"/>
          </p:nvPr>
        </p:nvSpPr>
        <p:spPr>
          <a:xfrm>
            <a:off x="337373" y="596422"/>
            <a:ext cx="11375435" cy="589280"/>
          </a:xfrm>
        </p:spPr>
        <p:txBody>
          <a:bodyPr>
            <a:noAutofit/>
          </a:bodyPr>
          <a:lstStyle/>
          <a:p>
            <a:r>
              <a:rPr lang="en-US" dirty="0"/>
              <a:t>Systems Engineering Domain</a:t>
            </a:r>
            <a:br>
              <a:rPr lang="en-US" dirty="0"/>
            </a:br>
            <a:br>
              <a:rPr lang="en-US" dirty="0"/>
            </a:br>
            <a:endParaRPr lang="en-US" dirty="0"/>
          </a:p>
        </p:txBody>
      </p:sp>
      <p:sp>
        <p:nvSpPr>
          <p:cNvPr id="12" name="Rectangle 11"/>
          <p:cNvSpPr/>
          <p:nvPr/>
        </p:nvSpPr>
        <p:spPr>
          <a:xfrm>
            <a:off x="4921625" y="6214475"/>
            <a:ext cx="3873690" cy="27699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Gene regulatory networks (source: Peles et  al. 2006)</a:t>
            </a:r>
          </a:p>
        </p:txBody>
      </p:sp>
      <p:sp>
        <p:nvSpPr>
          <p:cNvPr id="15" name="Rectangle 14"/>
          <p:cNvSpPr/>
          <p:nvPr/>
        </p:nvSpPr>
        <p:spPr>
          <a:xfrm>
            <a:off x="7013495" y="3710161"/>
            <a:ext cx="4930588" cy="27699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Solid oxide fuel cell plant (source: </a:t>
            </a:r>
            <a:r>
              <a:rPr kumimoji="0" lang="en-US" sz="1200" b="0" i="0" u="none" strike="noStrike" kern="1200" cap="none" spc="0" normalizeH="0" baseline="0" noProof="0" dirty="0" err="1">
                <a:ln>
                  <a:noFill/>
                </a:ln>
                <a:solidFill>
                  <a:prstClr val="black"/>
                </a:solidFill>
                <a:effectLst/>
                <a:uLnTx/>
                <a:uFillTx/>
                <a:latin typeface="Arial" charset="0"/>
                <a:ea typeface="+mn-ea"/>
                <a:cs typeface="Arial" charset="0"/>
              </a:rPr>
              <a:t>Kameswaran</a:t>
            </a: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 at al. 2010)</a:t>
            </a:r>
          </a:p>
        </p:txBody>
      </p:sp>
      <p:sp>
        <p:nvSpPr>
          <p:cNvPr id="16" name="Rectangle 15"/>
          <p:cNvSpPr/>
          <p:nvPr/>
        </p:nvSpPr>
        <p:spPr>
          <a:xfrm>
            <a:off x="1056257" y="6114305"/>
            <a:ext cx="3439185" cy="276999"/>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Buildings (source: EEB Hub, B661 2014)</a:t>
            </a:r>
          </a:p>
        </p:txBody>
      </p:sp>
      <p:sp>
        <p:nvSpPr>
          <p:cNvPr id="17" name="Rectangle 16"/>
          <p:cNvSpPr/>
          <p:nvPr/>
        </p:nvSpPr>
        <p:spPr>
          <a:xfrm>
            <a:off x="8859726" y="6070349"/>
            <a:ext cx="1751791" cy="461665"/>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Power grids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(source: PNNL)</a:t>
            </a:r>
          </a:p>
        </p:txBody>
      </p:sp>
      <p:pic>
        <p:nvPicPr>
          <p:cNvPr id="7" name="Picture 6" descr="building.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545" y="4093572"/>
            <a:ext cx="3592415" cy="2020733"/>
          </a:xfrm>
          <a:prstGeom prst="rect">
            <a:avLst/>
          </a:prstGeom>
        </p:spPr>
      </p:pic>
      <p:grpSp>
        <p:nvGrpSpPr>
          <p:cNvPr id="4" name="Group 3">
            <a:extLst>
              <a:ext uri="{FF2B5EF4-FFF2-40B4-BE49-F238E27FC236}">
                <a16:creationId xmlns:a16="http://schemas.microsoft.com/office/drawing/2014/main" id="{FF8F28FF-F48D-851A-F605-1F3BC96AF89D}"/>
              </a:ext>
            </a:extLst>
          </p:cNvPr>
          <p:cNvGrpSpPr/>
          <p:nvPr/>
        </p:nvGrpSpPr>
        <p:grpSpPr>
          <a:xfrm>
            <a:off x="699740" y="1076137"/>
            <a:ext cx="4690892" cy="3268508"/>
            <a:chOff x="699740" y="809915"/>
            <a:chExt cx="4690892" cy="3268508"/>
          </a:xfrm>
        </p:grpSpPr>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696" y="809915"/>
              <a:ext cx="4462412" cy="3268508"/>
            </a:xfrm>
            <a:prstGeom prst="rect">
              <a:avLst/>
            </a:prstGeom>
          </p:spPr>
        </p:pic>
        <p:sp>
          <p:nvSpPr>
            <p:cNvPr id="14" name="Rectangle 13"/>
            <p:cNvSpPr/>
            <p:nvPr/>
          </p:nvSpPr>
          <p:spPr>
            <a:xfrm>
              <a:off x="3746970" y="3409743"/>
              <a:ext cx="1643662" cy="461665"/>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(source: </a:t>
              </a:r>
              <a:r>
                <a:rPr kumimoji="0" lang="en-US" sz="1200" b="0" i="0" u="none" strike="noStrike" kern="1200" cap="none" spc="0" normalizeH="0" baseline="0" noProof="0" dirty="0" err="1">
                  <a:ln>
                    <a:noFill/>
                  </a:ln>
                  <a:solidFill>
                    <a:prstClr val="black"/>
                  </a:solidFill>
                  <a:effectLst/>
                  <a:uLnTx/>
                  <a:uFillTx/>
                  <a:latin typeface="Arial" charset="0"/>
                  <a:ea typeface="+mn-ea"/>
                  <a:cs typeface="Arial" charset="0"/>
                </a:rPr>
                <a:t>Alverstone</a:t>
              </a: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      Aviation Society)</a:t>
              </a:r>
            </a:p>
          </p:txBody>
        </p:sp>
        <p:sp>
          <p:nvSpPr>
            <p:cNvPr id="19" name="Rectangle 18"/>
            <p:cNvSpPr/>
            <p:nvPr/>
          </p:nvSpPr>
          <p:spPr>
            <a:xfrm>
              <a:off x="699740" y="3447669"/>
              <a:ext cx="2175550" cy="276999"/>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charset="0"/>
                  <a:ea typeface="+mn-ea"/>
                  <a:cs typeface="Arial" charset="0"/>
                </a:rPr>
                <a:t>Aircraft power systems</a:t>
              </a:r>
            </a:p>
          </p:txBody>
        </p:sp>
      </p:grpSp>
      <p:sp>
        <p:nvSpPr>
          <p:cNvPr id="3" name="Content Placeholder 7">
            <a:extLst>
              <a:ext uri="{FF2B5EF4-FFF2-40B4-BE49-F238E27FC236}">
                <a16:creationId xmlns:a16="http://schemas.microsoft.com/office/drawing/2014/main" id="{D75C8F33-92C6-B2B2-FCFF-C657FD210CE5}"/>
              </a:ext>
            </a:extLst>
          </p:cNvPr>
          <p:cNvSpPr txBox="1">
            <a:spLocks/>
          </p:cNvSpPr>
          <p:nvPr/>
        </p:nvSpPr>
        <p:spPr bwMode="auto">
          <a:xfrm>
            <a:off x="6725321" y="1321963"/>
            <a:ext cx="5392211" cy="1497625"/>
          </a:xfrm>
          <a:prstGeom prst="rect">
            <a:avLst/>
          </a:prstGeom>
          <a:solidFill>
            <a:schemeClr val="bg1"/>
          </a:solidFill>
          <a:ln w="9525">
            <a:solidFill>
              <a:schemeClr val="accent1"/>
            </a:solidFill>
            <a:miter lim="800000"/>
            <a:headEnd/>
            <a:tailEnd/>
          </a:ln>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base" latinLnBrk="0" hangingPunct="1">
              <a:lnSpc>
                <a:spcPct val="100000"/>
              </a:lnSpc>
              <a:spcBef>
                <a:spcPts val="200"/>
              </a:spcBef>
              <a:spcAft>
                <a:spcPct val="0"/>
              </a:spcAft>
              <a:buClr>
                <a:prstClr val="black"/>
              </a:buClr>
              <a:buSzPct val="90000"/>
              <a:buFont typeface="Century Gothic" panose="020B0502020202020204" pitchFamily="34" charset="0"/>
              <a:buChar char="•"/>
              <a:tabLst/>
              <a:defRPr/>
            </a:pP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ExaSGD</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addresses systems engineering problems</a:t>
            </a:r>
          </a:p>
          <a:p>
            <a:pPr marL="228600" marR="0" lvl="0" indent="-228600" algn="l" defTabSz="914400" rtl="0" eaLnBrk="1" fontAlgn="base" latinLnBrk="0" hangingPunct="1">
              <a:lnSpc>
                <a:spcPct val="100000"/>
              </a:lnSpc>
              <a:spcBef>
                <a:spcPts val="200"/>
              </a:spcBef>
              <a:spcAft>
                <a:spcPct val="0"/>
              </a:spcAft>
              <a:buClr>
                <a:prstClr val="black"/>
              </a:buClr>
              <a:buSzPct val="90000"/>
              <a:buFont typeface="Century Gothic" panose="020B0502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Produced new direct sparse solvers using non-</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supernodal</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structures, for GPUs</a:t>
            </a:r>
          </a:p>
          <a:p>
            <a:pPr marL="228600" marR="0" lvl="0" indent="-228600" algn="l" defTabSz="914400" rtl="0" eaLnBrk="1" fontAlgn="base" latinLnBrk="0" hangingPunct="1">
              <a:lnSpc>
                <a:spcPct val="100000"/>
              </a:lnSpc>
              <a:spcBef>
                <a:spcPts val="200"/>
              </a:spcBef>
              <a:spcAft>
                <a:spcPct val="0"/>
              </a:spcAft>
              <a:buClr>
                <a:prstClr val="black"/>
              </a:buClr>
              <a:buSzPct val="90000"/>
              <a:buFont typeface="Century Gothic" panose="020B0502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Cholesky for symmetric, LU for non-symmetric</a:t>
            </a:r>
          </a:p>
          <a:p>
            <a:pPr marL="228600" marR="0" lvl="0" indent="-228600" algn="l" defTabSz="914400" rtl="0" eaLnBrk="1" fontAlgn="base" latinLnBrk="0" hangingPunct="1">
              <a:lnSpc>
                <a:spcPct val="100000"/>
              </a:lnSpc>
              <a:spcBef>
                <a:spcPts val="200"/>
              </a:spcBef>
              <a:spcAft>
                <a:spcPct val="0"/>
              </a:spcAft>
              <a:buClr>
                <a:prstClr val="black"/>
              </a:buClr>
              <a:buSzPct val="90000"/>
              <a:buFont typeface="Century Gothic" panose="020B0502020202020204" pitchFamily="34" charset="0"/>
              <a:buChar char="•"/>
              <a:tabLst/>
              <a:defRPr/>
            </a:pP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Joint effort between SuperLU, Ginkgo, </a:t>
            </a:r>
            <a:r>
              <a:rPr kumimoji="0" lang="en-US" sz="16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ExaSGD</a:t>
            </a:r>
            <a:r>
              <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teams</a:t>
            </a:r>
          </a:p>
        </p:txBody>
      </p:sp>
      <p:grpSp>
        <p:nvGrpSpPr>
          <p:cNvPr id="5" name="Group 4">
            <a:extLst>
              <a:ext uri="{FF2B5EF4-FFF2-40B4-BE49-F238E27FC236}">
                <a16:creationId xmlns:a16="http://schemas.microsoft.com/office/drawing/2014/main" id="{9B610357-4C02-9BB0-8A86-60E9DEEBC847}"/>
              </a:ext>
            </a:extLst>
          </p:cNvPr>
          <p:cNvGrpSpPr/>
          <p:nvPr/>
        </p:nvGrpSpPr>
        <p:grpSpPr>
          <a:xfrm>
            <a:off x="140150" y="54136"/>
            <a:ext cx="11977382" cy="745002"/>
            <a:chOff x="3932813" y="1745930"/>
            <a:chExt cx="1629590" cy="6216177"/>
          </a:xfrm>
        </p:grpSpPr>
        <p:sp>
          <p:nvSpPr>
            <p:cNvPr id="6" name="Round Same Side Corner Rectangle 5">
              <a:extLst>
                <a:ext uri="{FF2B5EF4-FFF2-40B4-BE49-F238E27FC236}">
                  <a16:creationId xmlns:a16="http://schemas.microsoft.com/office/drawing/2014/main" id="{72A01DB3-814C-59CD-5896-0237ED6C882F}"/>
                </a:ext>
              </a:extLst>
            </p:cNvPr>
            <p:cNvSpPr/>
            <p:nvPr/>
          </p:nvSpPr>
          <p:spPr>
            <a:xfrm rot="10800000">
              <a:off x="3932813" y="1745930"/>
              <a:ext cx="1629590" cy="4047789"/>
            </a:xfrm>
            <a:prstGeom prst="round2SameRect">
              <a:avLst>
                <a:gd name="adj1" fmla="val 10500"/>
                <a:gd name="adj2" fmla="val 0"/>
              </a:avLst>
            </a:prstGeom>
          </p:spPr>
          <p:style>
            <a:lnRef idx="2">
              <a:schemeClr val="lt1">
                <a:hueOff val="0"/>
                <a:satOff val="0"/>
                <a:lumOff val="0"/>
                <a:alphaOff val="0"/>
              </a:schemeClr>
            </a:lnRef>
            <a:fillRef idx="1">
              <a:schemeClr val="accent3">
                <a:hueOff val="4046889"/>
                <a:satOff val="-3899"/>
                <a:lumOff val="3137"/>
                <a:alphaOff val="0"/>
              </a:schemeClr>
            </a:fillRef>
            <a:effectRef idx="0">
              <a:schemeClr val="accent3">
                <a:hueOff val="4046889"/>
                <a:satOff val="-3899"/>
                <a:lumOff val="3137"/>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9" name="Round Same Side Corner Rectangle 4">
              <a:extLst>
                <a:ext uri="{FF2B5EF4-FFF2-40B4-BE49-F238E27FC236}">
                  <a16:creationId xmlns:a16="http://schemas.microsoft.com/office/drawing/2014/main" id="{CB701DC2-0D94-408A-ADBF-E879BF2F63DD}"/>
                </a:ext>
              </a:extLst>
            </p:cNvPr>
            <p:cNvSpPr txBox="1"/>
            <p:nvPr/>
          </p:nvSpPr>
          <p:spPr>
            <a:xfrm>
              <a:off x="3982929" y="1745930"/>
              <a:ext cx="1529358" cy="621617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5344" tIns="85344" rIns="85344" bIns="85344" numCol="1" spcCol="1270" anchor="t" anchorCtr="0">
              <a:noAutofit/>
            </a:bodyPr>
            <a:lstStyle/>
            <a:p>
              <a:pPr marL="0" marR="0" lvl="0" indent="0" algn="ctr" defTabSz="533400" rtl="0" eaLnBrk="1" fontAlgn="base" latinLnBrk="0" hangingPunct="1">
                <a:lnSpc>
                  <a:spcPct val="90000"/>
                </a:lnSpc>
                <a:spcBef>
                  <a:spcPct val="0"/>
                </a:spcBef>
                <a:spcAft>
                  <a:spcPct val="35000"/>
                </a:spcAft>
                <a:buClrTx/>
                <a:buSzTx/>
                <a:buFontTx/>
                <a:buNone/>
                <a:tabLst/>
                <a:defRPr/>
              </a:pPr>
              <a:r>
                <a:rPr kumimoji="0" lang="en-US" sz="3200" b="1" i="0" u="none" strike="noStrike" kern="1200" cap="none" spc="0" normalizeH="0" baseline="0" noProof="0" dirty="0">
                  <a:ln>
                    <a:noFill/>
                  </a:ln>
                  <a:solidFill>
                    <a:prstClr val="white"/>
                  </a:solidFill>
                  <a:effectLst/>
                  <a:uLnTx/>
                  <a:uFillTx/>
                  <a:latin typeface="Arial" panose="020B0604020202020204"/>
                  <a:ea typeface="+mn-ea"/>
                  <a:cs typeface="+mn-cs"/>
                </a:rPr>
                <a:t>Math Libraries </a:t>
              </a:r>
              <a:endParaRPr kumimoji="0" lang="en-US" sz="32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173474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89198-DB52-E45E-29D6-045D78491AE6}"/>
              </a:ext>
            </a:extLst>
          </p:cNvPr>
          <p:cNvSpPr>
            <a:spLocks noGrp="1"/>
          </p:cNvSpPr>
          <p:nvPr>
            <p:ph type="title"/>
          </p:nvPr>
        </p:nvSpPr>
        <p:spPr/>
        <p:txBody>
          <a:bodyPr/>
          <a:lstStyle/>
          <a:p>
            <a:r>
              <a:rPr lang="en-US" dirty="0"/>
              <a:t>Linear Solver Performance within Optimization Algorithm</a:t>
            </a:r>
            <a:br>
              <a:rPr lang="en-US" sz="2400" dirty="0"/>
            </a:br>
            <a:r>
              <a:rPr lang="en-US" sz="2400" dirty="0"/>
              <a:t>Average per iteration times (including first iteration on CPU)</a:t>
            </a:r>
            <a:endParaRPr lang="en-US" dirty="0"/>
          </a:p>
        </p:txBody>
      </p:sp>
      <p:sp>
        <p:nvSpPr>
          <p:cNvPr id="10" name="Content Placeholder 9">
            <a:extLst>
              <a:ext uri="{FF2B5EF4-FFF2-40B4-BE49-F238E27FC236}">
                <a16:creationId xmlns:a16="http://schemas.microsoft.com/office/drawing/2014/main" id="{9CD722EB-F256-2B19-F5D1-0BA311160EB7}"/>
              </a:ext>
            </a:extLst>
          </p:cNvPr>
          <p:cNvSpPr>
            <a:spLocks noGrp="1"/>
          </p:cNvSpPr>
          <p:nvPr>
            <p:ph idx="1"/>
          </p:nvPr>
        </p:nvSpPr>
        <p:spPr>
          <a:xfrm>
            <a:off x="190500" y="2117766"/>
            <a:ext cx="3879775" cy="3875530"/>
          </a:xfrm>
        </p:spPr>
        <p:txBody>
          <a:bodyPr/>
          <a:lstStyle/>
          <a:p>
            <a:r>
              <a:rPr lang="en-US" dirty="0"/>
              <a:t>Each GPU solution outperforms all CPU baselines</a:t>
            </a:r>
          </a:p>
          <a:p>
            <a:r>
              <a:rPr lang="en-US" dirty="0"/>
              <a:t>Ginkgo performance improves on a better GPU</a:t>
            </a:r>
          </a:p>
          <a:p>
            <a:r>
              <a:rPr lang="en-US" dirty="0"/>
              <a:t>Iterative refinement configuration affects linear solver performance and optimization solver convergence</a:t>
            </a:r>
          </a:p>
        </p:txBody>
      </p:sp>
      <p:pic>
        <p:nvPicPr>
          <p:cNvPr id="4" name="Picture 3">
            <a:extLst>
              <a:ext uri="{FF2B5EF4-FFF2-40B4-BE49-F238E27FC236}">
                <a16:creationId xmlns:a16="http://schemas.microsoft.com/office/drawing/2014/main" id="{27B84FB2-E416-3A86-886B-6883F5404A39}"/>
              </a:ext>
            </a:extLst>
          </p:cNvPr>
          <p:cNvPicPr>
            <a:picLocks noChangeAspect="1"/>
          </p:cNvPicPr>
          <p:nvPr/>
        </p:nvPicPr>
        <p:blipFill>
          <a:blip r:embed="rId2"/>
          <a:stretch>
            <a:fillRect/>
          </a:stretch>
        </p:blipFill>
        <p:spPr>
          <a:xfrm>
            <a:off x="4082428" y="1858128"/>
            <a:ext cx="7772400" cy="3957289"/>
          </a:xfrm>
          <a:prstGeom prst="rect">
            <a:avLst/>
          </a:prstGeom>
        </p:spPr>
      </p:pic>
      <p:cxnSp>
        <p:nvCxnSpPr>
          <p:cNvPr id="11" name="Straight Arrow Connector 10">
            <a:extLst>
              <a:ext uri="{FF2B5EF4-FFF2-40B4-BE49-F238E27FC236}">
                <a16:creationId xmlns:a16="http://schemas.microsoft.com/office/drawing/2014/main" id="{F7BF73C2-E6A3-166E-65B7-56FEA08A6258}"/>
              </a:ext>
            </a:extLst>
          </p:cNvPr>
          <p:cNvCxnSpPr/>
          <p:nvPr/>
        </p:nvCxnSpPr>
        <p:spPr>
          <a:xfrm flipV="1">
            <a:off x="6341159" y="1812793"/>
            <a:ext cx="0" cy="253557"/>
          </a:xfrm>
          <a:prstGeom prst="straightConnector1">
            <a:avLst/>
          </a:prstGeom>
          <a:ln w="28575">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 name="Oval 2">
            <a:extLst>
              <a:ext uri="{FF2B5EF4-FFF2-40B4-BE49-F238E27FC236}">
                <a16:creationId xmlns:a16="http://schemas.microsoft.com/office/drawing/2014/main" id="{0B83B0EE-C244-CF9C-BB93-81C6EAD28D07}"/>
              </a:ext>
            </a:extLst>
          </p:cNvPr>
          <p:cNvSpPr/>
          <p:nvPr/>
        </p:nvSpPr>
        <p:spPr>
          <a:xfrm>
            <a:off x="9353797" y="5217226"/>
            <a:ext cx="2588821" cy="637309"/>
          </a:xfrm>
          <a:prstGeom prst="ellipse">
            <a:avLst/>
          </a:prstGeom>
          <a:no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F00C4916-4CE9-E658-AEC6-14D259D17CB1}"/>
              </a:ext>
            </a:extLst>
          </p:cNvPr>
          <p:cNvSpPr txBox="1"/>
          <p:nvPr/>
        </p:nvSpPr>
        <p:spPr>
          <a:xfrm>
            <a:off x="1472540" y="6015965"/>
            <a:ext cx="10539659" cy="341632"/>
          </a:xfrm>
          <a:prstGeom prst="rect">
            <a:avLst/>
          </a:prstGeom>
          <a:solidFill>
            <a:schemeClr val="accent1"/>
          </a:solid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Arial" charset="0"/>
              </a:rPr>
              <a:t>Ginkgo provides the first portable GPU-resident sparse direct linear solver for non-</a:t>
            </a:r>
            <a:r>
              <a:rPr kumimoji="0" lang="en-US" sz="1800" b="0" i="0" u="none" strike="noStrike" kern="1200" cap="none" spc="0" normalizeH="0" baseline="0" noProof="0" dirty="0" err="1">
                <a:ln>
                  <a:noFill/>
                </a:ln>
                <a:solidFill>
                  <a:prstClr val="white"/>
                </a:solidFill>
                <a:effectLst/>
                <a:uLnTx/>
                <a:uFillTx/>
                <a:latin typeface="Arial" panose="020B0604020202020204"/>
                <a:ea typeface="+mn-ea"/>
                <a:cs typeface="Arial" charset="0"/>
              </a:rPr>
              <a:t>supernodal</a:t>
            </a: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Arial" charset="0"/>
              </a:rPr>
              <a:t> systems</a:t>
            </a:r>
          </a:p>
        </p:txBody>
      </p:sp>
    </p:spTree>
    <p:extLst>
      <p:ext uri="{BB962C8B-B14F-4D97-AF65-F5344CB8AC3E}">
        <p14:creationId xmlns:p14="http://schemas.microsoft.com/office/powerpoint/2010/main" val="30707696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11"/>
          <p:cNvSpPr txBox="1">
            <a:spLocks noGrp="1"/>
          </p:cNvSpPr>
          <p:nvPr>
            <p:ph type="title"/>
          </p:nvPr>
        </p:nvSpPr>
        <p:spPr>
          <a:xfrm>
            <a:off x="247800" y="701005"/>
            <a:ext cx="11658600" cy="73234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400" dirty="0"/>
              <a:t>ZFP compressed multidimensional array primitive</a:t>
            </a:r>
            <a:br>
              <a:rPr lang="en-US" sz="2400" dirty="0"/>
            </a:br>
            <a:r>
              <a:rPr lang="en-US" sz="2400" dirty="0"/>
              <a:t>Addressing growing gap of ops vs </a:t>
            </a:r>
            <a:r>
              <a:rPr lang="en-US" sz="2400" dirty="0" err="1"/>
              <a:t>bw</a:t>
            </a:r>
            <a:r>
              <a:rPr lang="en-US" sz="2400" dirty="0"/>
              <a:t> vs memory</a:t>
            </a:r>
            <a:endParaRPr sz="2400" dirty="0"/>
          </a:p>
        </p:txBody>
      </p:sp>
      <p:sp>
        <p:nvSpPr>
          <p:cNvPr id="289" name="Google Shape;289;p11"/>
          <p:cNvSpPr txBox="1">
            <a:spLocks noGrp="1"/>
          </p:cNvSpPr>
          <p:nvPr>
            <p:ph type="body" idx="1"/>
          </p:nvPr>
        </p:nvSpPr>
        <p:spPr>
          <a:xfrm>
            <a:off x="190500" y="3653503"/>
            <a:ext cx="8133380" cy="2721487"/>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chemeClr val="dk1"/>
              </a:buClr>
              <a:buSzPts val="1530"/>
              <a:buFont typeface="Century Gothic"/>
              <a:buChar char="•"/>
            </a:pPr>
            <a:r>
              <a:rPr lang="en-US" sz="1700" dirty="0"/>
              <a:t>Fixed-length compressed blocks enable fine-grained read &amp; write </a:t>
            </a:r>
            <a:r>
              <a:rPr lang="en-US" sz="1700" b="1" dirty="0">
                <a:solidFill>
                  <a:srgbClr val="5EABDE"/>
                </a:solidFill>
              </a:rPr>
              <a:t>random access</a:t>
            </a:r>
            <a:endParaRPr dirty="0"/>
          </a:p>
          <a:p>
            <a:pPr marL="571500" lvl="1" indent="-228599" algn="l" rtl="0">
              <a:lnSpc>
                <a:spcPct val="70000"/>
              </a:lnSpc>
              <a:spcBef>
                <a:spcPts val="800"/>
              </a:spcBef>
              <a:spcAft>
                <a:spcPts val="0"/>
              </a:spcAft>
              <a:buSzPts val="1377"/>
              <a:buChar char="–"/>
            </a:pPr>
            <a:r>
              <a:rPr lang="en-US" sz="1530" dirty="0"/>
              <a:t>C++ compressed-array classes hide complexity of compression &amp; caching from user</a:t>
            </a:r>
            <a:endParaRPr dirty="0"/>
          </a:p>
          <a:p>
            <a:pPr marL="571500" lvl="1" indent="-228599" algn="l" rtl="0">
              <a:lnSpc>
                <a:spcPct val="70000"/>
              </a:lnSpc>
              <a:spcBef>
                <a:spcPts val="800"/>
              </a:spcBef>
              <a:spcAft>
                <a:spcPts val="0"/>
              </a:spcAft>
              <a:buSzPts val="1377"/>
              <a:buChar char="–"/>
            </a:pPr>
            <a:r>
              <a:rPr lang="en-US" sz="1530" dirty="0"/>
              <a:t>User specifies per-array storage footprint in bits/value</a:t>
            </a:r>
            <a:endParaRPr dirty="0"/>
          </a:p>
          <a:p>
            <a:pPr marL="228600" lvl="0" indent="-228600" algn="l" rtl="0">
              <a:lnSpc>
                <a:spcPct val="70000"/>
              </a:lnSpc>
              <a:spcBef>
                <a:spcPts val="1800"/>
              </a:spcBef>
              <a:spcAft>
                <a:spcPts val="0"/>
              </a:spcAft>
              <a:buClr>
                <a:schemeClr val="dk1"/>
              </a:buClr>
              <a:buSzPts val="1530"/>
              <a:buFont typeface="Century Gothic"/>
              <a:buChar char="•"/>
            </a:pPr>
            <a:r>
              <a:rPr lang="en-US" sz="1700" dirty="0"/>
              <a:t>Absolute and relative </a:t>
            </a:r>
            <a:r>
              <a:rPr lang="en-US" sz="1700" b="1" dirty="0">
                <a:solidFill>
                  <a:srgbClr val="5EABDE"/>
                </a:solidFill>
              </a:rPr>
              <a:t>error tolerances </a:t>
            </a:r>
            <a:r>
              <a:rPr lang="en-US" sz="1700" dirty="0"/>
              <a:t>supported for offline storage, sequential access</a:t>
            </a:r>
            <a:endParaRPr dirty="0"/>
          </a:p>
          <a:p>
            <a:pPr marL="228600" lvl="0" indent="-228600" algn="l" rtl="0">
              <a:lnSpc>
                <a:spcPct val="70000"/>
              </a:lnSpc>
              <a:spcBef>
                <a:spcPts val="1800"/>
              </a:spcBef>
              <a:spcAft>
                <a:spcPts val="0"/>
              </a:spcAft>
              <a:buClr>
                <a:schemeClr val="dk1"/>
              </a:buClr>
              <a:buSzPts val="1530"/>
              <a:buFont typeface="Century Gothic"/>
              <a:buChar char="•"/>
            </a:pPr>
            <a:r>
              <a:rPr lang="en-US" sz="1700" dirty="0"/>
              <a:t>Fast, hardware friendly, and parallelizable: </a:t>
            </a:r>
            <a:r>
              <a:rPr lang="en-US" sz="1700" b="1" dirty="0">
                <a:solidFill>
                  <a:srgbClr val="5EABDE"/>
                </a:solidFill>
              </a:rPr>
              <a:t>150 GB/s throughput </a:t>
            </a:r>
            <a:r>
              <a:rPr lang="en-US" sz="1700" dirty="0"/>
              <a:t>on NVIDIA Volta</a:t>
            </a:r>
            <a:endParaRPr dirty="0"/>
          </a:p>
          <a:p>
            <a:pPr marL="228600" lvl="0" indent="-228600" algn="l" rtl="0">
              <a:lnSpc>
                <a:spcPct val="70000"/>
              </a:lnSpc>
              <a:spcBef>
                <a:spcPts val="1800"/>
              </a:spcBef>
              <a:spcAft>
                <a:spcPts val="0"/>
              </a:spcAft>
              <a:buClr>
                <a:schemeClr val="dk1"/>
              </a:buClr>
              <a:buSzPts val="1530"/>
              <a:buFont typeface="Century Gothic"/>
              <a:buChar char="•"/>
            </a:pPr>
            <a:r>
              <a:rPr lang="en-US" sz="1700" b="1" dirty="0">
                <a:solidFill>
                  <a:srgbClr val="5EABDE"/>
                </a:solidFill>
              </a:rPr>
              <a:t>HPC tool support</a:t>
            </a:r>
            <a:r>
              <a:rPr lang="en-US" sz="1700" dirty="0"/>
              <a:t>: </a:t>
            </a:r>
            <a:endParaRPr dirty="0"/>
          </a:p>
        </p:txBody>
      </p:sp>
      <p:grpSp>
        <p:nvGrpSpPr>
          <p:cNvPr id="290" name="Google Shape;290;p11"/>
          <p:cNvGrpSpPr/>
          <p:nvPr/>
        </p:nvGrpSpPr>
        <p:grpSpPr>
          <a:xfrm>
            <a:off x="1963961" y="1438023"/>
            <a:ext cx="8019082" cy="2103468"/>
            <a:chOff x="562459" y="1371600"/>
            <a:chExt cx="8019082" cy="2103468"/>
          </a:xfrm>
        </p:grpSpPr>
        <p:grpSp>
          <p:nvGrpSpPr>
            <p:cNvPr id="291" name="Google Shape;291;p11"/>
            <p:cNvGrpSpPr/>
            <p:nvPr/>
          </p:nvGrpSpPr>
          <p:grpSpPr>
            <a:xfrm>
              <a:off x="2415619" y="1621197"/>
              <a:ext cx="1390403" cy="1853871"/>
              <a:chOff x="457200" y="2743200"/>
              <a:chExt cx="1371600" cy="1828800"/>
            </a:xfrm>
          </p:grpSpPr>
          <p:grpSp>
            <p:nvGrpSpPr>
              <p:cNvPr id="292" name="Google Shape;292;p11"/>
              <p:cNvGrpSpPr/>
              <p:nvPr/>
            </p:nvGrpSpPr>
            <p:grpSpPr>
              <a:xfrm>
                <a:off x="457200" y="2743200"/>
                <a:ext cx="1371600" cy="457200"/>
                <a:chOff x="457200" y="2743200"/>
                <a:chExt cx="1371600" cy="457200"/>
              </a:xfrm>
            </p:grpSpPr>
            <p:grpSp>
              <p:nvGrpSpPr>
                <p:cNvPr id="293" name="Google Shape;293;p11"/>
                <p:cNvGrpSpPr/>
                <p:nvPr/>
              </p:nvGrpSpPr>
              <p:grpSpPr>
                <a:xfrm>
                  <a:off x="457200" y="2743200"/>
                  <a:ext cx="457200" cy="457200"/>
                  <a:chOff x="549565" y="2821840"/>
                  <a:chExt cx="457200" cy="457200"/>
                </a:xfrm>
              </p:grpSpPr>
              <p:sp>
                <p:nvSpPr>
                  <p:cNvPr id="294" name="Google Shape;294;p11"/>
                  <p:cNvSpPr/>
                  <p:nvPr/>
                </p:nvSpPr>
                <p:spPr>
                  <a:xfrm>
                    <a:off x="549565" y="2821840"/>
                    <a:ext cx="457200" cy="4572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295" name="Google Shape;295;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296" name="Google Shape;296;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297" name="Google Shape;297;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298" name="Google Shape;298;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299" name="Google Shape;299;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00" name="Google Shape;300;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nvGrpSpPr>
                <p:cNvPr id="301" name="Google Shape;301;p11"/>
                <p:cNvGrpSpPr/>
                <p:nvPr/>
              </p:nvGrpSpPr>
              <p:grpSpPr>
                <a:xfrm>
                  <a:off x="914400" y="2743200"/>
                  <a:ext cx="457200" cy="457200"/>
                  <a:chOff x="549565" y="2821840"/>
                  <a:chExt cx="457200" cy="457200"/>
                </a:xfrm>
              </p:grpSpPr>
              <p:sp>
                <p:nvSpPr>
                  <p:cNvPr id="302" name="Google Shape;302;p11"/>
                  <p:cNvSpPr/>
                  <p:nvPr/>
                </p:nvSpPr>
                <p:spPr>
                  <a:xfrm>
                    <a:off x="549565" y="2821840"/>
                    <a:ext cx="457200" cy="4572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03" name="Google Shape;303;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04" name="Google Shape;304;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05" name="Google Shape;305;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06" name="Google Shape;306;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07" name="Google Shape;307;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08" name="Google Shape;308;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nvGrpSpPr>
                <p:cNvPr id="309" name="Google Shape;309;p11"/>
                <p:cNvGrpSpPr/>
                <p:nvPr/>
              </p:nvGrpSpPr>
              <p:grpSpPr>
                <a:xfrm>
                  <a:off x="1371600" y="2743200"/>
                  <a:ext cx="457200" cy="457200"/>
                  <a:chOff x="549565" y="2821840"/>
                  <a:chExt cx="457200" cy="457200"/>
                </a:xfrm>
              </p:grpSpPr>
              <p:sp>
                <p:nvSpPr>
                  <p:cNvPr id="310" name="Google Shape;310;p11"/>
                  <p:cNvSpPr/>
                  <p:nvPr/>
                </p:nvSpPr>
                <p:spPr>
                  <a:xfrm>
                    <a:off x="549565" y="2821840"/>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11" name="Google Shape;311;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12" name="Google Shape;312;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13" name="Google Shape;313;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14" name="Google Shape;314;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15" name="Google Shape;315;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16" name="Google Shape;316;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grpSp>
            <p:nvGrpSpPr>
              <p:cNvPr id="317" name="Google Shape;317;p11"/>
              <p:cNvGrpSpPr/>
              <p:nvPr/>
            </p:nvGrpSpPr>
            <p:grpSpPr>
              <a:xfrm>
                <a:off x="457200" y="3200400"/>
                <a:ext cx="1371600" cy="457200"/>
                <a:chOff x="457200" y="2743200"/>
                <a:chExt cx="1371600" cy="457200"/>
              </a:xfrm>
            </p:grpSpPr>
            <p:grpSp>
              <p:nvGrpSpPr>
                <p:cNvPr id="318" name="Google Shape;318;p11"/>
                <p:cNvGrpSpPr/>
                <p:nvPr/>
              </p:nvGrpSpPr>
              <p:grpSpPr>
                <a:xfrm>
                  <a:off x="457200" y="2743200"/>
                  <a:ext cx="457200" cy="457200"/>
                  <a:chOff x="549565" y="2821840"/>
                  <a:chExt cx="457200" cy="457200"/>
                </a:xfrm>
              </p:grpSpPr>
              <p:sp>
                <p:nvSpPr>
                  <p:cNvPr id="319" name="Google Shape;319;p11"/>
                  <p:cNvSpPr/>
                  <p:nvPr/>
                </p:nvSpPr>
                <p:spPr>
                  <a:xfrm>
                    <a:off x="549565" y="2821840"/>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20" name="Google Shape;320;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21" name="Google Shape;321;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22" name="Google Shape;322;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23" name="Google Shape;323;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24" name="Google Shape;324;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25" name="Google Shape;325;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nvGrpSpPr>
                <p:cNvPr id="326" name="Google Shape;326;p11"/>
                <p:cNvGrpSpPr/>
                <p:nvPr/>
              </p:nvGrpSpPr>
              <p:grpSpPr>
                <a:xfrm>
                  <a:off x="914400" y="2743200"/>
                  <a:ext cx="457200" cy="457200"/>
                  <a:chOff x="549565" y="2821840"/>
                  <a:chExt cx="457200" cy="457200"/>
                </a:xfrm>
              </p:grpSpPr>
              <p:sp>
                <p:nvSpPr>
                  <p:cNvPr id="327" name="Google Shape;327;p11"/>
                  <p:cNvSpPr/>
                  <p:nvPr/>
                </p:nvSpPr>
                <p:spPr>
                  <a:xfrm>
                    <a:off x="549565" y="2821840"/>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28" name="Google Shape;328;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29" name="Google Shape;329;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30" name="Google Shape;330;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31" name="Google Shape;331;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32" name="Google Shape;332;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33" name="Google Shape;333;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nvGrpSpPr>
                <p:cNvPr id="334" name="Google Shape;334;p11"/>
                <p:cNvGrpSpPr/>
                <p:nvPr/>
              </p:nvGrpSpPr>
              <p:grpSpPr>
                <a:xfrm>
                  <a:off x="1371600" y="2743200"/>
                  <a:ext cx="457200" cy="457200"/>
                  <a:chOff x="549565" y="2821840"/>
                  <a:chExt cx="457200" cy="457200"/>
                </a:xfrm>
              </p:grpSpPr>
              <p:sp>
                <p:nvSpPr>
                  <p:cNvPr id="335" name="Google Shape;335;p11"/>
                  <p:cNvSpPr/>
                  <p:nvPr/>
                </p:nvSpPr>
                <p:spPr>
                  <a:xfrm>
                    <a:off x="549565" y="2821840"/>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36" name="Google Shape;336;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37" name="Google Shape;337;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38" name="Google Shape;338;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39" name="Google Shape;339;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40" name="Google Shape;340;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41" name="Google Shape;341;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grpSp>
            <p:nvGrpSpPr>
              <p:cNvPr id="342" name="Google Shape;342;p11"/>
              <p:cNvGrpSpPr/>
              <p:nvPr/>
            </p:nvGrpSpPr>
            <p:grpSpPr>
              <a:xfrm>
                <a:off x="457200" y="3657600"/>
                <a:ext cx="1371600" cy="457200"/>
                <a:chOff x="457200" y="2743200"/>
                <a:chExt cx="1371600" cy="457200"/>
              </a:xfrm>
            </p:grpSpPr>
            <p:grpSp>
              <p:nvGrpSpPr>
                <p:cNvPr id="343" name="Google Shape;343;p11"/>
                <p:cNvGrpSpPr/>
                <p:nvPr/>
              </p:nvGrpSpPr>
              <p:grpSpPr>
                <a:xfrm>
                  <a:off x="457200" y="2743200"/>
                  <a:ext cx="457200" cy="457200"/>
                  <a:chOff x="549565" y="2821840"/>
                  <a:chExt cx="457200" cy="457200"/>
                </a:xfrm>
              </p:grpSpPr>
              <p:sp>
                <p:nvSpPr>
                  <p:cNvPr id="344" name="Google Shape;344;p11"/>
                  <p:cNvSpPr/>
                  <p:nvPr/>
                </p:nvSpPr>
                <p:spPr>
                  <a:xfrm>
                    <a:off x="549565" y="2821840"/>
                    <a:ext cx="457200" cy="4572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45" name="Google Shape;345;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46" name="Google Shape;346;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47" name="Google Shape;347;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48" name="Google Shape;348;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49" name="Google Shape;349;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50" name="Google Shape;350;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nvGrpSpPr>
                <p:cNvPr id="351" name="Google Shape;351;p11"/>
                <p:cNvGrpSpPr/>
                <p:nvPr/>
              </p:nvGrpSpPr>
              <p:grpSpPr>
                <a:xfrm>
                  <a:off x="914400" y="2743200"/>
                  <a:ext cx="457200" cy="457200"/>
                  <a:chOff x="549565" y="2821840"/>
                  <a:chExt cx="457200" cy="457200"/>
                </a:xfrm>
              </p:grpSpPr>
              <p:sp>
                <p:nvSpPr>
                  <p:cNvPr id="352" name="Google Shape;352;p11"/>
                  <p:cNvSpPr/>
                  <p:nvPr/>
                </p:nvSpPr>
                <p:spPr>
                  <a:xfrm>
                    <a:off x="549565" y="2821840"/>
                    <a:ext cx="457200" cy="4572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53" name="Google Shape;353;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54" name="Google Shape;354;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55" name="Google Shape;355;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56" name="Google Shape;356;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57" name="Google Shape;357;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58" name="Google Shape;358;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nvGrpSpPr>
                <p:cNvPr id="359" name="Google Shape;359;p11"/>
                <p:cNvGrpSpPr/>
                <p:nvPr/>
              </p:nvGrpSpPr>
              <p:grpSpPr>
                <a:xfrm>
                  <a:off x="1371600" y="2743200"/>
                  <a:ext cx="457200" cy="457200"/>
                  <a:chOff x="549565" y="2821840"/>
                  <a:chExt cx="457200" cy="457200"/>
                </a:xfrm>
              </p:grpSpPr>
              <p:sp>
                <p:nvSpPr>
                  <p:cNvPr id="360" name="Google Shape;360;p11"/>
                  <p:cNvSpPr/>
                  <p:nvPr/>
                </p:nvSpPr>
                <p:spPr>
                  <a:xfrm>
                    <a:off x="549565" y="2821840"/>
                    <a:ext cx="457200" cy="4572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61" name="Google Shape;361;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62" name="Google Shape;362;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63" name="Google Shape;363;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64" name="Google Shape;364;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65" name="Google Shape;365;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66" name="Google Shape;366;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grpSp>
            <p:nvGrpSpPr>
              <p:cNvPr id="367" name="Google Shape;367;p11"/>
              <p:cNvGrpSpPr/>
              <p:nvPr/>
            </p:nvGrpSpPr>
            <p:grpSpPr>
              <a:xfrm>
                <a:off x="457200" y="4114800"/>
                <a:ext cx="1371600" cy="457200"/>
                <a:chOff x="457200" y="2743200"/>
                <a:chExt cx="1371600" cy="457200"/>
              </a:xfrm>
            </p:grpSpPr>
            <p:grpSp>
              <p:nvGrpSpPr>
                <p:cNvPr id="368" name="Google Shape;368;p11"/>
                <p:cNvGrpSpPr/>
                <p:nvPr/>
              </p:nvGrpSpPr>
              <p:grpSpPr>
                <a:xfrm>
                  <a:off x="457200" y="2743200"/>
                  <a:ext cx="457200" cy="457200"/>
                  <a:chOff x="549565" y="2821840"/>
                  <a:chExt cx="457200" cy="457200"/>
                </a:xfrm>
              </p:grpSpPr>
              <p:sp>
                <p:nvSpPr>
                  <p:cNvPr id="369" name="Google Shape;369;p11"/>
                  <p:cNvSpPr/>
                  <p:nvPr/>
                </p:nvSpPr>
                <p:spPr>
                  <a:xfrm>
                    <a:off x="549565" y="2821840"/>
                    <a:ext cx="457200" cy="4572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70" name="Google Shape;370;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71" name="Google Shape;371;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72" name="Google Shape;372;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73" name="Google Shape;373;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74" name="Google Shape;374;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75" name="Google Shape;375;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nvGrpSpPr>
                <p:cNvPr id="376" name="Google Shape;376;p11"/>
                <p:cNvGrpSpPr/>
                <p:nvPr/>
              </p:nvGrpSpPr>
              <p:grpSpPr>
                <a:xfrm>
                  <a:off x="914400" y="2743200"/>
                  <a:ext cx="457200" cy="457200"/>
                  <a:chOff x="549565" y="2821840"/>
                  <a:chExt cx="457200" cy="457200"/>
                </a:xfrm>
              </p:grpSpPr>
              <p:sp>
                <p:nvSpPr>
                  <p:cNvPr id="377" name="Google Shape;377;p11"/>
                  <p:cNvSpPr/>
                  <p:nvPr/>
                </p:nvSpPr>
                <p:spPr>
                  <a:xfrm>
                    <a:off x="549565" y="2821840"/>
                    <a:ext cx="457200" cy="4572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78" name="Google Shape;378;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79" name="Google Shape;379;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80" name="Google Shape;380;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81" name="Google Shape;381;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82" name="Google Shape;382;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83" name="Google Shape;383;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nvGrpSpPr>
                <p:cNvPr id="384" name="Google Shape;384;p11"/>
                <p:cNvGrpSpPr/>
                <p:nvPr/>
              </p:nvGrpSpPr>
              <p:grpSpPr>
                <a:xfrm>
                  <a:off x="1371600" y="2743200"/>
                  <a:ext cx="457200" cy="457200"/>
                  <a:chOff x="549565" y="2821840"/>
                  <a:chExt cx="457200" cy="457200"/>
                </a:xfrm>
              </p:grpSpPr>
              <p:sp>
                <p:nvSpPr>
                  <p:cNvPr id="385" name="Google Shape;385;p11"/>
                  <p:cNvSpPr/>
                  <p:nvPr/>
                </p:nvSpPr>
                <p:spPr>
                  <a:xfrm>
                    <a:off x="549565" y="2821840"/>
                    <a:ext cx="457200" cy="457200"/>
                  </a:xfrm>
                  <a:prstGeom prst="rect">
                    <a:avLst/>
                  </a:prstGeom>
                  <a:solidFill>
                    <a:srgbClr val="FFFFFF"/>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386" name="Google Shape;386;p11"/>
                  <p:cNvCxnSpPr/>
                  <p:nvPr/>
                </p:nvCxnSpPr>
                <p:spPr>
                  <a:xfrm rot="10800000">
                    <a:off x="663407"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87" name="Google Shape;387;p11"/>
                  <p:cNvCxnSpPr/>
                  <p:nvPr/>
                </p:nvCxnSpPr>
                <p:spPr>
                  <a:xfrm rot="10800000">
                    <a:off x="891092"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88" name="Google Shape;388;p11"/>
                  <p:cNvCxnSpPr/>
                  <p:nvPr/>
                </p:nvCxnSpPr>
                <p:spPr>
                  <a:xfrm rot="10800000">
                    <a:off x="777249" y="2821840"/>
                    <a:ext cx="0" cy="457200"/>
                  </a:xfrm>
                  <a:prstGeom prst="straightConnector1">
                    <a:avLst/>
                  </a:prstGeom>
                  <a:noFill/>
                  <a:ln w="9525" cap="flat" cmpd="sng">
                    <a:solidFill>
                      <a:srgbClr val="000000"/>
                    </a:solidFill>
                    <a:prstDash val="dash"/>
                    <a:round/>
                    <a:headEnd type="none" w="sm" len="sm"/>
                    <a:tailEnd type="none" w="sm" len="sm"/>
                  </a:ln>
                </p:spPr>
              </p:cxnSp>
              <p:cxnSp>
                <p:nvCxnSpPr>
                  <p:cNvPr id="389" name="Google Shape;389;p11"/>
                  <p:cNvCxnSpPr/>
                  <p:nvPr/>
                </p:nvCxnSpPr>
                <p:spPr>
                  <a:xfrm>
                    <a:off x="549565" y="3163368"/>
                    <a:ext cx="457200" cy="0"/>
                  </a:xfrm>
                  <a:prstGeom prst="straightConnector1">
                    <a:avLst/>
                  </a:prstGeom>
                  <a:noFill/>
                  <a:ln w="9525" cap="flat" cmpd="sng">
                    <a:solidFill>
                      <a:srgbClr val="000000"/>
                    </a:solidFill>
                    <a:prstDash val="dash"/>
                    <a:round/>
                    <a:headEnd type="none" w="sm" len="sm"/>
                    <a:tailEnd type="none" w="sm" len="sm"/>
                  </a:ln>
                </p:spPr>
              </p:cxnSp>
              <p:cxnSp>
                <p:nvCxnSpPr>
                  <p:cNvPr id="390" name="Google Shape;390;p11"/>
                  <p:cNvCxnSpPr/>
                  <p:nvPr/>
                </p:nvCxnSpPr>
                <p:spPr>
                  <a:xfrm>
                    <a:off x="549565" y="3049526"/>
                    <a:ext cx="457200" cy="0"/>
                  </a:xfrm>
                  <a:prstGeom prst="straightConnector1">
                    <a:avLst/>
                  </a:prstGeom>
                  <a:noFill/>
                  <a:ln w="9525" cap="flat" cmpd="sng">
                    <a:solidFill>
                      <a:srgbClr val="000000"/>
                    </a:solidFill>
                    <a:prstDash val="dash"/>
                    <a:round/>
                    <a:headEnd type="none" w="sm" len="sm"/>
                    <a:tailEnd type="none" w="sm" len="sm"/>
                  </a:ln>
                </p:spPr>
              </p:cxnSp>
              <p:cxnSp>
                <p:nvCxnSpPr>
                  <p:cNvPr id="391" name="Google Shape;391;p11"/>
                  <p:cNvCxnSpPr/>
                  <p:nvPr/>
                </p:nvCxnSpPr>
                <p:spPr>
                  <a:xfrm>
                    <a:off x="549565" y="2935683"/>
                    <a:ext cx="457200" cy="0"/>
                  </a:xfrm>
                  <a:prstGeom prst="straightConnector1">
                    <a:avLst/>
                  </a:prstGeom>
                  <a:noFill/>
                  <a:ln w="9525" cap="flat" cmpd="sng">
                    <a:solidFill>
                      <a:srgbClr val="000000"/>
                    </a:solidFill>
                    <a:prstDash val="dash"/>
                    <a:round/>
                    <a:headEnd type="none" w="sm" len="sm"/>
                    <a:tailEnd type="none" w="sm" len="sm"/>
                  </a:ln>
                </p:spPr>
              </p:cxnSp>
            </p:grpSp>
          </p:grpSp>
        </p:grpSp>
        <p:sp>
          <p:nvSpPr>
            <p:cNvPr id="392" name="Google Shape;392;p11"/>
            <p:cNvSpPr txBox="1"/>
            <p:nvPr/>
          </p:nvSpPr>
          <p:spPr>
            <a:xfrm>
              <a:off x="2648351" y="1371600"/>
              <a:ext cx="924933" cy="215444"/>
            </a:xfrm>
            <a:prstGeom prst="rect">
              <a:avLst/>
            </a:prstGeom>
            <a:noFill/>
            <a:ln>
              <a:noFill/>
            </a:ln>
          </p:spPr>
          <p:txBody>
            <a:bodyPr spcFirstLastPara="1" wrap="square" lIns="0" tIns="0" rIns="0" bIns="0" anchor="t" anchorCtr="0">
              <a:spAutoFit/>
            </a:bodyPr>
            <a:lstStyle/>
            <a:p>
              <a:pPr marL="0" marR="0" lvl="0" indent="0" algn="ctr" defTabSz="914400" rtl="0" eaLnBrk="1" fontAlgn="base" latinLnBrk="0" hangingPunct="1">
                <a:lnSpc>
                  <a:spcPct val="100000"/>
                </a:lnSpc>
                <a:spcBef>
                  <a:spcPts val="0"/>
                </a:spcBef>
                <a:spcAft>
                  <a:spcPts val="0"/>
                </a:spcAft>
                <a:buClr>
                  <a:srgbClr val="000000"/>
                </a:buClr>
                <a:buSzPts val="1400"/>
                <a:buFont typeface="Candara"/>
                <a:buNone/>
                <a:tabLst/>
                <a:defRPr/>
              </a:pPr>
              <a:r>
                <a:rPr kumimoji="0" lang="en-US" sz="1400" b="1" i="1" u="none" strike="noStrike" kern="1200" cap="none" spc="0" normalizeH="0" baseline="0" noProof="0">
                  <a:ln>
                    <a:noFill/>
                  </a:ln>
                  <a:solidFill>
                    <a:srgbClr val="000000"/>
                  </a:solidFill>
                  <a:effectLst/>
                  <a:uLnTx/>
                  <a:uFillTx/>
                  <a:latin typeface="Candara"/>
                  <a:ea typeface="Candara"/>
                  <a:cs typeface="Candara"/>
                  <a:sym typeface="Candara"/>
                </a:rPr>
                <a:t>virtual array</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393" name="Google Shape;393;p11"/>
            <p:cNvGrpSpPr/>
            <p:nvPr/>
          </p:nvGrpSpPr>
          <p:grpSpPr>
            <a:xfrm>
              <a:off x="7514476" y="1725478"/>
              <a:ext cx="926936" cy="1645311"/>
              <a:chOff x="7315200" y="2743200"/>
              <a:chExt cx="914400" cy="1623060"/>
            </a:xfrm>
          </p:grpSpPr>
          <p:sp>
            <p:nvSpPr>
              <p:cNvPr id="394" name="Google Shape;394;p11"/>
              <p:cNvSpPr/>
              <p:nvPr/>
            </p:nvSpPr>
            <p:spPr>
              <a:xfrm>
                <a:off x="7315200" y="2743200"/>
                <a:ext cx="914400" cy="1143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395" name="Google Shape;395;p11"/>
              <p:cNvSpPr/>
              <p:nvPr/>
            </p:nvSpPr>
            <p:spPr>
              <a:xfrm>
                <a:off x="7315200" y="2880360"/>
                <a:ext cx="914400" cy="1143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396" name="Google Shape;396;p11"/>
              <p:cNvSpPr/>
              <p:nvPr/>
            </p:nvSpPr>
            <p:spPr>
              <a:xfrm>
                <a:off x="7315200" y="3017520"/>
                <a:ext cx="914400" cy="1143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397" name="Google Shape;397;p11"/>
              <p:cNvSpPr/>
              <p:nvPr/>
            </p:nvSpPr>
            <p:spPr>
              <a:xfrm>
                <a:off x="7315200" y="3154680"/>
                <a:ext cx="914400" cy="1143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398" name="Google Shape;398;p11"/>
              <p:cNvSpPr/>
              <p:nvPr/>
            </p:nvSpPr>
            <p:spPr>
              <a:xfrm>
                <a:off x="7315200" y="3291840"/>
                <a:ext cx="914400" cy="1143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399" name="Google Shape;399;p11"/>
              <p:cNvSpPr/>
              <p:nvPr/>
            </p:nvSpPr>
            <p:spPr>
              <a:xfrm>
                <a:off x="7315200" y="3429000"/>
                <a:ext cx="914400" cy="1143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400" name="Google Shape;400;p11"/>
              <p:cNvSpPr/>
              <p:nvPr/>
            </p:nvSpPr>
            <p:spPr>
              <a:xfrm>
                <a:off x="7315200" y="3566160"/>
                <a:ext cx="914400" cy="1143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401" name="Google Shape;401;p11"/>
              <p:cNvSpPr/>
              <p:nvPr/>
            </p:nvSpPr>
            <p:spPr>
              <a:xfrm>
                <a:off x="7315200" y="3703320"/>
                <a:ext cx="914400" cy="1143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402" name="Google Shape;402;p11"/>
              <p:cNvSpPr/>
              <p:nvPr/>
            </p:nvSpPr>
            <p:spPr>
              <a:xfrm>
                <a:off x="7315200" y="3840480"/>
                <a:ext cx="914400" cy="1143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403" name="Google Shape;403;p11"/>
              <p:cNvSpPr/>
              <p:nvPr/>
            </p:nvSpPr>
            <p:spPr>
              <a:xfrm>
                <a:off x="7315200" y="3977640"/>
                <a:ext cx="914400" cy="1143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404" name="Google Shape;404;p11"/>
              <p:cNvSpPr/>
              <p:nvPr/>
            </p:nvSpPr>
            <p:spPr>
              <a:xfrm>
                <a:off x="7315200" y="4114800"/>
                <a:ext cx="914400" cy="1143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405" name="Google Shape;405;p11"/>
              <p:cNvSpPr/>
              <p:nvPr/>
            </p:nvSpPr>
            <p:spPr>
              <a:xfrm>
                <a:off x="7315200" y="4251960"/>
                <a:ext cx="914400" cy="114300"/>
              </a:xfrm>
              <a:prstGeom prst="rect">
                <a:avLst/>
              </a:prstGeom>
              <a:solidFill>
                <a:srgbClr val="FFFFFF"/>
              </a:solidFill>
              <a:ln w="9525"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grpSp>
        <p:sp>
          <p:nvSpPr>
            <p:cNvPr id="406" name="Google Shape;406;p11"/>
            <p:cNvSpPr txBox="1"/>
            <p:nvPr/>
          </p:nvSpPr>
          <p:spPr>
            <a:xfrm>
              <a:off x="7384097" y="1487005"/>
              <a:ext cx="1197444" cy="184665"/>
            </a:xfrm>
            <a:prstGeom prst="rect">
              <a:avLst/>
            </a:prstGeom>
            <a:noFill/>
            <a:ln>
              <a:noFill/>
            </a:ln>
          </p:spPr>
          <p:txBody>
            <a:bodyPr spcFirstLastPara="1" wrap="square" lIns="0" tIns="0" rIns="0" bIns="0" anchor="t" anchorCtr="0">
              <a:spAutoFit/>
            </a:bodyPr>
            <a:lstStyle/>
            <a:p>
              <a:pPr marL="0" marR="0" lvl="0" indent="0" algn="ctr" defTabSz="914400" rtl="0" eaLnBrk="1" fontAlgn="base" latinLnBrk="0" hangingPunct="1">
                <a:lnSpc>
                  <a:spcPct val="100000"/>
                </a:lnSpc>
                <a:spcBef>
                  <a:spcPts val="0"/>
                </a:spcBef>
                <a:spcAft>
                  <a:spcPts val="0"/>
                </a:spcAft>
                <a:buClr>
                  <a:srgbClr val="000000"/>
                </a:buClr>
                <a:buSzPts val="1200"/>
                <a:buFont typeface="Candara"/>
                <a:buNone/>
                <a:tabLst/>
                <a:defRPr/>
              </a:pPr>
              <a:r>
                <a:rPr kumimoji="0" lang="en-US" sz="1200" b="1" i="1" u="none" strike="noStrike" kern="1200" cap="none" spc="0" normalizeH="0" baseline="0" noProof="0">
                  <a:ln>
                    <a:noFill/>
                  </a:ln>
                  <a:solidFill>
                    <a:srgbClr val="000000"/>
                  </a:solidFill>
                  <a:effectLst/>
                  <a:uLnTx/>
                  <a:uFillTx/>
                  <a:latin typeface="Candara"/>
                  <a:ea typeface="Candara"/>
                  <a:cs typeface="Candara"/>
                  <a:sym typeface="Candara"/>
                </a:rPr>
                <a:t>compressed blocks</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07" name="Google Shape;407;p11"/>
            <p:cNvSpPr txBox="1"/>
            <p:nvPr/>
          </p:nvSpPr>
          <p:spPr>
            <a:xfrm>
              <a:off x="4403163" y="2844285"/>
              <a:ext cx="200375" cy="206660"/>
            </a:xfrm>
            <a:prstGeom prst="rect">
              <a:avLst/>
            </a:prstGeom>
            <a:noFill/>
            <a:ln>
              <a:noFill/>
            </a:ln>
          </p:spPr>
          <p:txBody>
            <a:bodyPr spcFirstLastPara="1" wrap="square" lIns="0" tIns="0" rIns="0" bIns="0" anchor="t" anchorCtr="0">
              <a:spAutoFit/>
            </a:bodyPr>
            <a:lstStyle/>
            <a:p>
              <a:pPr marL="0" marR="0" lvl="0" indent="0" algn="ctr" defTabSz="914400" rtl="0" eaLnBrk="1" fontAlgn="base" latinLnBrk="0" hangingPunct="1">
                <a:lnSpc>
                  <a:spcPct val="93750"/>
                </a:lnSpc>
                <a:spcBef>
                  <a:spcPts val="0"/>
                </a:spcBef>
                <a:spcAft>
                  <a:spcPts val="0"/>
                </a:spcAft>
                <a:buClr>
                  <a:srgbClr val="000000"/>
                </a:buClr>
                <a:buSzPts val="800"/>
                <a:buFont typeface="Candara"/>
                <a:buNone/>
                <a:tabLst/>
                <a:defRPr/>
              </a:pPr>
              <a:r>
                <a:rPr kumimoji="0" lang="en-US" sz="800" b="0" i="1" u="none" strike="noStrike" kern="1200" cap="none" spc="0" normalizeH="0" baseline="0" noProof="0">
                  <a:ln>
                    <a:noFill/>
                  </a:ln>
                  <a:solidFill>
                    <a:srgbClr val="000000"/>
                  </a:solidFill>
                  <a:effectLst/>
                  <a:uLnTx/>
                  <a:uFillTx/>
                  <a:latin typeface="Candara"/>
                  <a:ea typeface="Candara"/>
                  <a:cs typeface="Candara"/>
                  <a:sym typeface="Candara"/>
                </a:rPr>
                <a:t>dirty</a:t>
              </a:r>
              <a:br>
                <a:rPr kumimoji="0" lang="en-US" sz="800" b="0" i="1" u="none" strike="noStrike" kern="1200" cap="none" spc="0" normalizeH="0" baseline="0" noProof="0">
                  <a:ln>
                    <a:noFill/>
                  </a:ln>
                  <a:solidFill>
                    <a:srgbClr val="000000"/>
                  </a:solidFill>
                  <a:effectLst/>
                  <a:uLnTx/>
                  <a:uFillTx/>
                  <a:latin typeface="Candara"/>
                  <a:ea typeface="Candara"/>
                  <a:cs typeface="Candara"/>
                  <a:sym typeface="Candara"/>
                </a:rPr>
              </a:br>
              <a:r>
                <a:rPr kumimoji="0" lang="en-US" sz="800" b="0" i="1" u="none" strike="noStrike" kern="1200" cap="none" spc="0" normalizeH="0" baseline="0" noProof="0">
                  <a:ln>
                    <a:noFill/>
                  </a:ln>
                  <a:solidFill>
                    <a:srgbClr val="000000"/>
                  </a:solidFill>
                  <a:effectLst/>
                  <a:uLnTx/>
                  <a:uFillTx/>
                  <a:latin typeface="Candara"/>
                  <a:ea typeface="Candara"/>
                  <a:cs typeface="Candara"/>
                  <a:sym typeface="Candara"/>
                </a:rPr>
                <a:t>bit</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08" name="Google Shape;408;p11"/>
            <p:cNvSpPr txBox="1"/>
            <p:nvPr/>
          </p:nvSpPr>
          <p:spPr>
            <a:xfrm>
              <a:off x="5434105" y="2870671"/>
              <a:ext cx="1029128" cy="153888"/>
            </a:xfrm>
            <a:prstGeom prst="rect">
              <a:avLst/>
            </a:prstGeom>
            <a:noFill/>
            <a:ln>
              <a:noFill/>
            </a:ln>
          </p:spPr>
          <p:txBody>
            <a:bodyPr spcFirstLastPara="1" wrap="square" lIns="0" tIns="0" rIns="0" bIns="0" anchor="t" anchorCtr="0">
              <a:spAutoFit/>
            </a:bodyPr>
            <a:lstStyle/>
            <a:p>
              <a:pPr marL="0" marR="0" lvl="0" indent="0" algn="ctr" defTabSz="914400" rtl="0" eaLnBrk="1" fontAlgn="base" latinLnBrk="0" hangingPunct="1">
                <a:lnSpc>
                  <a:spcPct val="100000"/>
                </a:lnSpc>
                <a:spcBef>
                  <a:spcPts val="0"/>
                </a:spcBef>
                <a:spcAft>
                  <a:spcPts val="0"/>
                </a:spcAft>
                <a:buClr>
                  <a:srgbClr val="000000"/>
                </a:buClr>
                <a:buSzPts val="1000"/>
                <a:buFont typeface="Candara"/>
                <a:buNone/>
                <a:tabLst/>
                <a:defRPr/>
              </a:pPr>
              <a:r>
                <a:rPr kumimoji="0" lang="en-US" sz="1000" b="0" i="1" u="none" strike="noStrike" kern="1200" cap="none" spc="0" normalizeH="0" baseline="0" noProof="0">
                  <a:ln>
                    <a:noFill/>
                  </a:ln>
                  <a:solidFill>
                    <a:srgbClr val="000000"/>
                  </a:solidFill>
                  <a:effectLst/>
                  <a:uLnTx/>
                  <a:uFillTx/>
                  <a:latin typeface="Candara"/>
                  <a:ea typeface="Candara"/>
                  <a:cs typeface="Candara"/>
                  <a:sym typeface="Candara"/>
                </a:rPr>
                <a:t>uncompressed data</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09" name="Google Shape;409;p11"/>
            <p:cNvSpPr txBox="1"/>
            <p:nvPr/>
          </p:nvSpPr>
          <p:spPr>
            <a:xfrm>
              <a:off x="5175341" y="2022107"/>
              <a:ext cx="969817" cy="184666"/>
            </a:xfrm>
            <a:prstGeom prst="rect">
              <a:avLst/>
            </a:prstGeom>
            <a:noFill/>
            <a:ln>
              <a:noFill/>
            </a:ln>
          </p:spPr>
          <p:txBody>
            <a:bodyPr spcFirstLastPara="1" wrap="square" lIns="0" tIns="0" rIns="0" bIns="0" anchor="t" anchorCtr="0">
              <a:spAutoFit/>
            </a:bodyPr>
            <a:lstStyle/>
            <a:p>
              <a:pPr marL="0" marR="0" lvl="0" indent="0" algn="ctr" defTabSz="914400" rtl="0" eaLnBrk="1" fontAlgn="base" latinLnBrk="0" hangingPunct="1">
                <a:lnSpc>
                  <a:spcPct val="100000"/>
                </a:lnSpc>
                <a:spcBef>
                  <a:spcPts val="0"/>
                </a:spcBef>
                <a:spcAft>
                  <a:spcPts val="0"/>
                </a:spcAft>
                <a:buClr>
                  <a:srgbClr val="000000"/>
                </a:buClr>
                <a:buSzPts val="1200"/>
                <a:buFont typeface="Candara"/>
                <a:buNone/>
                <a:tabLst/>
                <a:defRPr/>
              </a:pPr>
              <a:r>
                <a:rPr kumimoji="0" lang="en-US" sz="1200" b="1" i="1" u="none" strike="noStrike" kern="1200" cap="none" spc="0" normalizeH="0" baseline="0" noProof="0">
                  <a:ln>
                    <a:noFill/>
                  </a:ln>
                  <a:solidFill>
                    <a:srgbClr val="000000"/>
                  </a:solidFill>
                  <a:effectLst/>
                  <a:uLnTx/>
                  <a:uFillTx/>
                  <a:latin typeface="Candara"/>
                  <a:ea typeface="Candara"/>
                  <a:cs typeface="Candara"/>
                  <a:sym typeface="Candara"/>
                </a:rPr>
                <a:t>software cache</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410" name="Google Shape;410;p11"/>
            <p:cNvSpPr txBox="1"/>
            <p:nvPr/>
          </p:nvSpPr>
          <p:spPr>
            <a:xfrm>
              <a:off x="4675598" y="2844285"/>
              <a:ext cx="230832" cy="206660"/>
            </a:xfrm>
            <a:prstGeom prst="rect">
              <a:avLst/>
            </a:prstGeom>
            <a:noFill/>
            <a:ln>
              <a:noFill/>
            </a:ln>
          </p:spPr>
          <p:txBody>
            <a:bodyPr spcFirstLastPara="1" wrap="square" lIns="0" tIns="0" rIns="0" bIns="0" anchor="t" anchorCtr="0">
              <a:spAutoFit/>
            </a:bodyPr>
            <a:lstStyle/>
            <a:p>
              <a:pPr marL="0" marR="0" lvl="0" indent="0" algn="ctr" defTabSz="914400" rtl="0" eaLnBrk="1" fontAlgn="base" latinLnBrk="0" hangingPunct="1">
                <a:lnSpc>
                  <a:spcPct val="93750"/>
                </a:lnSpc>
                <a:spcBef>
                  <a:spcPts val="0"/>
                </a:spcBef>
                <a:spcAft>
                  <a:spcPts val="0"/>
                </a:spcAft>
                <a:buClr>
                  <a:srgbClr val="000000"/>
                </a:buClr>
                <a:buSzPts val="800"/>
                <a:buFont typeface="Candara"/>
                <a:buNone/>
                <a:tabLst/>
                <a:defRPr/>
              </a:pPr>
              <a:r>
                <a:rPr kumimoji="0" lang="en-US" sz="800" b="0" i="1" u="none" strike="noStrike" kern="1200" cap="none" spc="0" normalizeH="0" baseline="0" noProof="0">
                  <a:ln>
                    <a:noFill/>
                  </a:ln>
                  <a:solidFill>
                    <a:srgbClr val="000000"/>
                  </a:solidFill>
                  <a:effectLst/>
                  <a:uLnTx/>
                  <a:uFillTx/>
                  <a:latin typeface="Candara"/>
                  <a:ea typeface="Candara"/>
                  <a:cs typeface="Candara"/>
                  <a:sym typeface="Candara"/>
                </a:rPr>
                <a:t>block</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a:p>
              <a:pPr marL="0" marR="0" lvl="0" indent="0" algn="ctr" defTabSz="914400" rtl="0" eaLnBrk="1" fontAlgn="base" latinLnBrk="0" hangingPunct="1">
                <a:lnSpc>
                  <a:spcPct val="93750"/>
                </a:lnSpc>
                <a:spcBef>
                  <a:spcPts val="0"/>
                </a:spcBef>
                <a:spcAft>
                  <a:spcPts val="0"/>
                </a:spcAft>
                <a:buClr>
                  <a:srgbClr val="000000"/>
                </a:buClr>
                <a:buSzPts val="800"/>
                <a:buFont typeface="Candara"/>
                <a:buNone/>
                <a:tabLst/>
                <a:defRPr/>
              </a:pPr>
              <a:r>
                <a:rPr kumimoji="0" lang="en-US" sz="800" b="0" i="1" u="none" strike="noStrike" kern="1200" cap="none" spc="0" normalizeH="0" baseline="0" noProof="0">
                  <a:ln>
                    <a:noFill/>
                  </a:ln>
                  <a:solidFill>
                    <a:srgbClr val="000000"/>
                  </a:solidFill>
                  <a:effectLst/>
                  <a:uLnTx/>
                  <a:uFillTx/>
                  <a:latin typeface="Candara"/>
                  <a:ea typeface="Candara"/>
                  <a:cs typeface="Candara"/>
                  <a:sym typeface="Candara"/>
                </a:rPr>
                <a:t>index</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411" name="Google Shape;411;p11"/>
            <p:cNvGrpSpPr/>
            <p:nvPr/>
          </p:nvGrpSpPr>
          <p:grpSpPr>
            <a:xfrm>
              <a:off x="4444896" y="2281639"/>
              <a:ext cx="2430708" cy="532989"/>
              <a:chOff x="2174164" y="2743199"/>
              <a:chExt cx="2397836" cy="525781"/>
            </a:xfrm>
          </p:grpSpPr>
          <p:grpSp>
            <p:nvGrpSpPr>
              <p:cNvPr id="412" name="Google Shape;412;p11"/>
              <p:cNvGrpSpPr/>
              <p:nvPr/>
            </p:nvGrpSpPr>
            <p:grpSpPr>
              <a:xfrm>
                <a:off x="2174164" y="2743199"/>
                <a:ext cx="2397836" cy="114301"/>
                <a:chOff x="2174164" y="2743199"/>
                <a:chExt cx="2397836" cy="114301"/>
              </a:xfrm>
            </p:grpSpPr>
            <p:grpSp>
              <p:nvGrpSpPr>
                <p:cNvPr id="413" name="Google Shape;413;p11"/>
                <p:cNvGrpSpPr/>
                <p:nvPr/>
              </p:nvGrpSpPr>
              <p:grpSpPr>
                <a:xfrm>
                  <a:off x="2743200" y="2743200"/>
                  <a:ext cx="1828800" cy="114300"/>
                  <a:chOff x="2743200" y="2743200"/>
                  <a:chExt cx="1828800" cy="114300"/>
                </a:xfrm>
              </p:grpSpPr>
              <p:grpSp>
                <p:nvGrpSpPr>
                  <p:cNvPr id="414" name="Google Shape;414;p11"/>
                  <p:cNvGrpSpPr/>
                  <p:nvPr/>
                </p:nvGrpSpPr>
                <p:grpSpPr>
                  <a:xfrm>
                    <a:off x="2743200" y="2743200"/>
                    <a:ext cx="457200" cy="114300"/>
                    <a:chOff x="2980035" y="3123286"/>
                    <a:chExt cx="457200" cy="457200"/>
                  </a:xfrm>
                </p:grpSpPr>
                <p:sp>
                  <p:nvSpPr>
                    <p:cNvPr id="415" name="Google Shape;415;p11"/>
                    <p:cNvSpPr/>
                    <p:nvPr/>
                  </p:nvSpPr>
                  <p:spPr>
                    <a:xfrm>
                      <a:off x="2980035" y="3123286"/>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16" name="Google Shape;416;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17" name="Google Shape;417;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18" name="Google Shape;418;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19" name="Google Shape;419;p11"/>
                  <p:cNvGrpSpPr/>
                  <p:nvPr/>
                </p:nvGrpSpPr>
                <p:grpSpPr>
                  <a:xfrm>
                    <a:off x="3200400" y="2743200"/>
                    <a:ext cx="457200" cy="114300"/>
                    <a:chOff x="2980035" y="3123286"/>
                    <a:chExt cx="457200" cy="457200"/>
                  </a:xfrm>
                </p:grpSpPr>
                <p:sp>
                  <p:nvSpPr>
                    <p:cNvPr id="420" name="Google Shape;420;p11"/>
                    <p:cNvSpPr/>
                    <p:nvPr/>
                  </p:nvSpPr>
                  <p:spPr>
                    <a:xfrm>
                      <a:off x="2980035" y="3123286"/>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21" name="Google Shape;421;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22" name="Google Shape;422;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23" name="Google Shape;423;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24" name="Google Shape;424;p11"/>
                  <p:cNvGrpSpPr/>
                  <p:nvPr/>
                </p:nvGrpSpPr>
                <p:grpSpPr>
                  <a:xfrm>
                    <a:off x="3657600" y="2743200"/>
                    <a:ext cx="457200" cy="114300"/>
                    <a:chOff x="2980035" y="3123286"/>
                    <a:chExt cx="457200" cy="457200"/>
                  </a:xfrm>
                </p:grpSpPr>
                <p:sp>
                  <p:nvSpPr>
                    <p:cNvPr id="425" name="Google Shape;425;p11"/>
                    <p:cNvSpPr/>
                    <p:nvPr/>
                  </p:nvSpPr>
                  <p:spPr>
                    <a:xfrm>
                      <a:off x="2980035" y="3123286"/>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26" name="Google Shape;426;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27" name="Google Shape;427;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28" name="Google Shape;428;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29" name="Google Shape;429;p11"/>
                  <p:cNvGrpSpPr/>
                  <p:nvPr/>
                </p:nvGrpSpPr>
                <p:grpSpPr>
                  <a:xfrm>
                    <a:off x="4114800" y="2743200"/>
                    <a:ext cx="457200" cy="114300"/>
                    <a:chOff x="2980035" y="3123286"/>
                    <a:chExt cx="457200" cy="457200"/>
                  </a:xfrm>
                </p:grpSpPr>
                <p:sp>
                  <p:nvSpPr>
                    <p:cNvPr id="430" name="Google Shape;430;p11"/>
                    <p:cNvSpPr/>
                    <p:nvPr/>
                  </p:nvSpPr>
                  <p:spPr>
                    <a:xfrm>
                      <a:off x="2980035" y="3123286"/>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31" name="Google Shape;431;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32" name="Google Shape;432;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33" name="Google Shape;433;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sp>
              <p:nvSpPr>
                <p:cNvPr id="434" name="Google Shape;434;p11"/>
                <p:cNvSpPr/>
                <p:nvPr/>
              </p:nvSpPr>
              <p:spPr>
                <a:xfrm>
                  <a:off x="2174164" y="2743657"/>
                  <a:ext cx="113842" cy="113843"/>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435" name="Google Shape;435;p11"/>
                <p:cNvSpPr/>
                <p:nvPr/>
              </p:nvSpPr>
              <p:spPr>
                <a:xfrm>
                  <a:off x="2344840" y="2743199"/>
                  <a:ext cx="341526" cy="113843"/>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grpSp>
          <p:grpSp>
            <p:nvGrpSpPr>
              <p:cNvPr id="436" name="Google Shape;436;p11"/>
              <p:cNvGrpSpPr/>
              <p:nvPr/>
            </p:nvGrpSpPr>
            <p:grpSpPr>
              <a:xfrm>
                <a:off x="2174164" y="2880360"/>
                <a:ext cx="2397836" cy="114300"/>
                <a:chOff x="2174164" y="2880360"/>
                <a:chExt cx="2397836" cy="114300"/>
              </a:xfrm>
            </p:grpSpPr>
            <p:grpSp>
              <p:nvGrpSpPr>
                <p:cNvPr id="437" name="Google Shape;437;p11"/>
                <p:cNvGrpSpPr/>
                <p:nvPr/>
              </p:nvGrpSpPr>
              <p:grpSpPr>
                <a:xfrm>
                  <a:off x="2743200" y="2880360"/>
                  <a:ext cx="1828800" cy="114300"/>
                  <a:chOff x="2743200" y="2880360"/>
                  <a:chExt cx="1828800" cy="114300"/>
                </a:xfrm>
              </p:grpSpPr>
              <p:grpSp>
                <p:nvGrpSpPr>
                  <p:cNvPr id="438" name="Google Shape;438;p11"/>
                  <p:cNvGrpSpPr/>
                  <p:nvPr/>
                </p:nvGrpSpPr>
                <p:grpSpPr>
                  <a:xfrm>
                    <a:off x="2743200" y="2880360"/>
                    <a:ext cx="457200" cy="114300"/>
                    <a:chOff x="2980035" y="3123286"/>
                    <a:chExt cx="457200" cy="457200"/>
                  </a:xfrm>
                </p:grpSpPr>
                <p:sp>
                  <p:nvSpPr>
                    <p:cNvPr id="439" name="Google Shape;439;p11"/>
                    <p:cNvSpPr/>
                    <p:nvPr/>
                  </p:nvSpPr>
                  <p:spPr>
                    <a:xfrm>
                      <a:off x="2980035" y="3123286"/>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40" name="Google Shape;440;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41" name="Google Shape;441;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42" name="Google Shape;442;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43" name="Google Shape;443;p11"/>
                  <p:cNvGrpSpPr/>
                  <p:nvPr/>
                </p:nvGrpSpPr>
                <p:grpSpPr>
                  <a:xfrm>
                    <a:off x="3200400" y="2880360"/>
                    <a:ext cx="457200" cy="114300"/>
                    <a:chOff x="2980035" y="3123286"/>
                    <a:chExt cx="457200" cy="457200"/>
                  </a:xfrm>
                </p:grpSpPr>
                <p:sp>
                  <p:nvSpPr>
                    <p:cNvPr id="444" name="Google Shape;444;p11"/>
                    <p:cNvSpPr/>
                    <p:nvPr/>
                  </p:nvSpPr>
                  <p:spPr>
                    <a:xfrm>
                      <a:off x="2980035" y="3123286"/>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45" name="Google Shape;445;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46" name="Google Shape;446;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47" name="Google Shape;447;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48" name="Google Shape;448;p11"/>
                  <p:cNvGrpSpPr/>
                  <p:nvPr/>
                </p:nvGrpSpPr>
                <p:grpSpPr>
                  <a:xfrm>
                    <a:off x="3657600" y="2880360"/>
                    <a:ext cx="457200" cy="114300"/>
                    <a:chOff x="2980035" y="3123286"/>
                    <a:chExt cx="457200" cy="457200"/>
                  </a:xfrm>
                </p:grpSpPr>
                <p:sp>
                  <p:nvSpPr>
                    <p:cNvPr id="449" name="Google Shape;449;p11"/>
                    <p:cNvSpPr/>
                    <p:nvPr/>
                  </p:nvSpPr>
                  <p:spPr>
                    <a:xfrm>
                      <a:off x="2980035" y="3123286"/>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50" name="Google Shape;450;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51" name="Google Shape;451;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52" name="Google Shape;452;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53" name="Google Shape;453;p11"/>
                  <p:cNvGrpSpPr/>
                  <p:nvPr/>
                </p:nvGrpSpPr>
                <p:grpSpPr>
                  <a:xfrm>
                    <a:off x="4114800" y="2880360"/>
                    <a:ext cx="457200" cy="114300"/>
                    <a:chOff x="2980035" y="3123286"/>
                    <a:chExt cx="457200" cy="457200"/>
                  </a:xfrm>
                </p:grpSpPr>
                <p:sp>
                  <p:nvSpPr>
                    <p:cNvPr id="454" name="Google Shape;454;p11"/>
                    <p:cNvSpPr/>
                    <p:nvPr/>
                  </p:nvSpPr>
                  <p:spPr>
                    <a:xfrm>
                      <a:off x="2980035" y="3123286"/>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55" name="Google Shape;455;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56" name="Google Shape;456;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57" name="Google Shape;457;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sp>
              <p:nvSpPr>
                <p:cNvPr id="458" name="Google Shape;458;p11"/>
                <p:cNvSpPr/>
                <p:nvPr/>
              </p:nvSpPr>
              <p:spPr>
                <a:xfrm>
                  <a:off x="2174164" y="2880360"/>
                  <a:ext cx="113842" cy="113843"/>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459" name="Google Shape;459;p11"/>
                <p:cNvSpPr/>
                <p:nvPr/>
              </p:nvSpPr>
              <p:spPr>
                <a:xfrm>
                  <a:off x="2344840" y="2880360"/>
                  <a:ext cx="341526" cy="113843"/>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grpSp>
          <p:grpSp>
            <p:nvGrpSpPr>
              <p:cNvPr id="460" name="Google Shape;460;p11"/>
              <p:cNvGrpSpPr/>
              <p:nvPr/>
            </p:nvGrpSpPr>
            <p:grpSpPr>
              <a:xfrm>
                <a:off x="2174164" y="3017520"/>
                <a:ext cx="2397836" cy="114300"/>
                <a:chOff x="2174164" y="3017520"/>
                <a:chExt cx="2397836" cy="114300"/>
              </a:xfrm>
            </p:grpSpPr>
            <p:grpSp>
              <p:nvGrpSpPr>
                <p:cNvPr id="461" name="Google Shape;461;p11"/>
                <p:cNvGrpSpPr/>
                <p:nvPr/>
              </p:nvGrpSpPr>
              <p:grpSpPr>
                <a:xfrm>
                  <a:off x="2743200" y="3017520"/>
                  <a:ext cx="1828800" cy="114300"/>
                  <a:chOff x="2743200" y="3017520"/>
                  <a:chExt cx="1828800" cy="114300"/>
                </a:xfrm>
              </p:grpSpPr>
              <p:grpSp>
                <p:nvGrpSpPr>
                  <p:cNvPr id="462" name="Google Shape;462;p11"/>
                  <p:cNvGrpSpPr/>
                  <p:nvPr/>
                </p:nvGrpSpPr>
                <p:grpSpPr>
                  <a:xfrm>
                    <a:off x="2743200" y="3017520"/>
                    <a:ext cx="457200" cy="114300"/>
                    <a:chOff x="2980035" y="3123286"/>
                    <a:chExt cx="457200" cy="457200"/>
                  </a:xfrm>
                </p:grpSpPr>
                <p:sp>
                  <p:nvSpPr>
                    <p:cNvPr id="463" name="Google Shape;463;p11"/>
                    <p:cNvSpPr/>
                    <p:nvPr/>
                  </p:nvSpPr>
                  <p:spPr>
                    <a:xfrm>
                      <a:off x="2980035" y="3123286"/>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64" name="Google Shape;464;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65" name="Google Shape;465;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66" name="Google Shape;466;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67" name="Google Shape;467;p11"/>
                  <p:cNvGrpSpPr/>
                  <p:nvPr/>
                </p:nvGrpSpPr>
                <p:grpSpPr>
                  <a:xfrm>
                    <a:off x="3200400" y="3017520"/>
                    <a:ext cx="457200" cy="114300"/>
                    <a:chOff x="2980035" y="3123286"/>
                    <a:chExt cx="457200" cy="457200"/>
                  </a:xfrm>
                </p:grpSpPr>
                <p:sp>
                  <p:nvSpPr>
                    <p:cNvPr id="468" name="Google Shape;468;p11"/>
                    <p:cNvSpPr/>
                    <p:nvPr/>
                  </p:nvSpPr>
                  <p:spPr>
                    <a:xfrm>
                      <a:off x="2980035" y="3123286"/>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69" name="Google Shape;469;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70" name="Google Shape;470;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71" name="Google Shape;471;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72" name="Google Shape;472;p11"/>
                  <p:cNvGrpSpPr/>
                  <p:nvPr/>
                </p:nvGrpSpPr>
                <p:grpSpPr>
                  <a:xfrm>
                    <a:off x="3657600" y="3017520"/>
                    <a:ext cx="457200" cy="114300"/>
                    <a:chOff x="2980035" y="3123286"/>
                    <a:chExt cx="457200" cy="457200"/>
                  </a:xfrm>
                </p:grpSpPr>
                <p:sp>
                  <p:nvSpPr>
                    <p:cNvPr id="473" name="Google Shape;473;p11"/>
                    <p:cNvSpPr/>
                    <p:nvPr/>
                  </p:nvSpPr>
                  <p:spPr>
                    <a:xfrm>
                      <a:off x="2980035" y="3123286"/>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74" name="Google Shape;474;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75" name="Google Shape;475;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76" name="Google Shape;476;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77" name="Google Shape;477;p11"/>
                  <p:cNvGrpSpPr/>
                  <p:nvPr/>
                </p:nvGrpSpPr>
                <p:grpSpPr>
                  <a:xfrm>
                    <a:off x="4114800" y="3017520"/>
                    <a:ext cx="457200" cy="114300"/>
                    <a:chOff x="2980035" y="3123286"/>
                    <a:chExt cx="457200" cy="457200"/>
                  </a:xfrm>
                </p:grpSpPr>
                <p:sp>
                  <p:nvSpPr>
                    <p:cNvPr id="478" name="Google Shape;478;p11"/>
                    <p:cNvSpPr/>
                    <p:nvPr/>
                  </p:nvSpPr>
                  <p:spPr>
                    <a:xfrm>
                      <a:off x="2980035" y="3123286"/>
                      <a:ext cx="457200" cy="457200"/>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79" name="Google Shape;479;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80" name="Google Shape;480;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81" name="Google Shape;481;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sp>
              <p:nvSpPr>
                <p:cNvPr id="482" name="Google Shape;482;p11"/>
                <p:cNvSpPr/>
                <p:nvPr/>
              </p:nvSpPr>
              <p:spPr>
                <a:xfrm>
                  <a:off x="2174164" y="3017520"/>
                  <a:ext cx="113842" cy="113843"/>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483" name="Google Shape;483;p11"/>
                <p:cNvSpPr/>
                <p:nvPr/>
              </p:nvSpPr>
              <p:spPr>
                <a:xfrm>
                  <a:off x="2344840" y="3017520"/>
                  <a:ext cx="341526" cy="113843"/>
                </a:xfrm>
                <a:prstGeom prst="rect">
                  <a:avLst/>
                </a:prstGeom>
                <a:solidFill>
                  <a:srgbClr val="C2D59B"/>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grpSp>
          <p:grpSp>
            <p:nvGrpSpPr>
              <p:cNvPr id="484" name="Google Shape;484;p11"/>
              <p:cNvGrpSpPr/>
              <p:nvPr/>
            </p:nvGrpSpPr>
            <p:grpSpPr>
              <a:xfrm>
                <a:off x="2174164" y="3154680"/>
                <a:ext cx="2397836" cy="114300"/>
                <a:chOff x="2174164" y="3154680"/>
                <a:chExt cx="2397836" cy="114300"/>
              </a:xfrm>
            </p:grpSpPr>
            <p:grpSp>
              <p:nvGrpSpPr>
                <p:cNvPr id="485" name="Google Shape;485;p11"/>
                <p:cNvGrpSpPr/>
                <p:nvPr/>
              </p:nvGrpSpPr>
              <p:grpSpPr>
                <a:xfrm>
                  <a:off x="2743200" y="3154680"/>
                  <a:ext cx="1828800" cy="114300"/>
                  <a:chOff x="2743200" y="3154680"/>
                  <a:chExt cx="1828800" cy="114300"/>
                </a:xfrm>
              </p:grpSpPr>
              <p:grpSp>
                <p:nvGrpSpPr>
                  <p:cNvPr id="486" name="Google Shape;486;p11"/>
                  <p:cNvGrpSpPr/>
                  <p:nvPr/>
                </p:nvGrpSpPr>
                <p:grpSpPr>
                  <a:xfrm>
                    <a:off x="2743200" y="3154680"/>
                    <a:ext cx="457200" cy="114300"/>
                    <a:chOff x="2980035" y="3123286"/>
                    <a:chExt cx="457200" cy="457200"/>
                  </a:xfrm>
                </p:grpSpPr>
                <p:sp>
                  <p:nvSpPr>
                    <p:cNvPr id="487" name="Google Shape;487;p11"/>
                    <p:cNvSpPr/>
                    <p:nvPr/>
                  </p:nvSpPr>
                  <p:spPr>
                    <a:xfrm>
                      <a:off x="2980035" y="3123286"/>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88" name="Google Shape;488;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89" name="Google Shape;489;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90" name="Google Shape;490;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91" name="Google Shape;491;p11"/>
                  <p:cNvGrpSpPr/>
                  <p:nvPr/>
                </p:nvGrpSpPr>
                <p:grpSpPr>
                  <a:xfrm>
                    <a:off x="3200400" y="3154680"/>
                    <a:ext cx="457200" cy="114300"/>
                    <a:chOff x="2980035" y="3123286"/>
                    <a:chExt cx="457200" cy="457200"/>
                  </a:xfrm>
                </p:grpSpPr>
                <p:sp>
                  <p:nvSpPr>
                    <p:cNvPr id="492" name="Google Shape;492;p11"/>
                    <p:cNvSpPr/>
                    <p:nvPr/>
                  </p:nvSpPr>
                  <p:spPr>
                    <a:xfrm>
                      <a:off x="2980035" y="3123286"/>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93" name="Google Shape;493;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94" name="Google Shape;494;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95" name="Google Shape;495;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496" name="Google Shape;496;p11"/>
                  <p:cNvGrpSpPr/>
                  <p:nvPr/>
                </p:nvGrpSpPr>
                <p:grpSpPr>
                  <a:xfrm>
                    <a:off x="3657600" y="3154680"/>
                    <a:ext cx="457200" cy="114300"/>
                    <a:chOff x="2980035" y="3123286"/>
                    <a:chExt cx="457200" cy="457200"/>
                  </a:xfrm>
                </p:grpSpPr>
                <p:sp>
                  <p:nvSpPr>
                    <p:cNvPr id="497" name="Google Shape;497;p11"/>
                    <p:cNvSpPr/>
                    <p:nvPr/>
                  </p:nvSpPr>
                  <p:spPr>
                    <a:xfrm>
                      <a:off x="2980035" y="3123286"/>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498" name="Google Shape;498;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499" name="Google Shape;499;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500" name="Google Shape;500;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nvGrpSpPr>
                  <p:cNvPr id="501" name="Google Shape;501;p11"/>
                  <p:cNvGrpSpPr/>
                  <p:nvPr/>
                </p:nvGrpSpPr>
                <p:grpSpPr>
                  <a:xfrm>
                    <a:off x="4114800" y="3154680"/>
                    <a:ext cx="457200" cy="114300"/>
                    <a:chOff x="2980035" y="3123286"/>
                    <a:chExt cx="457200" cy="457200"/>
                  </a:xfrm>
                </p:grpSpPr>
                <p:sp>
                  <p:nvSpPr>
                    <p:cNvPr id="502" name="Google Shape;502;p11"/>
                    <p:cNvSpPr/>
                    <p:nvPr/>
                  </p:nvSpPr>
                  <p:spPr>
                    <a:xfrm>
                      <a:off x="2980035" y="3123286"/>
                      <a:ext cx="457200" cy="457200"/>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cxnSp>
                  <p:nvCxnSpPr>
                    <p:cNvPr id="503" name="Google Shape;503;p11"/>
                    <p:cNvCxnSpPr/>
                    <p:nvPr/>
                  </p:nvCxnSpPr>
                  <p:spPr>
                    <a:xfrm rot="10800000">
                      <a:off x="3093877"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504" name="Google Shape;504;p11"/>
                    <p:cNvCxnSpPr/>
                    <p:nvPr/>
                  </p:nvCxnSpPr>
                  <p:spPr>
                    <a:xfrm rot="10800000">
                      <a:off x="3321562" y="3123286"/>
                      <a:ext cx="0" cy="457200"/>
                    </a:xfrm>
                    <a:prstGeom prst="straightConnector1">
                      <a:avLst/>
                    </a:prstGeom>
                    <a:noFill/>
                    <a:ln w="9525" cap="flat" cmpd="sng">
                      <a:solidFill>
                        <a:srgbClr val="000000"/>
                      </a:solidFill>
                      <a:prstDash val="dash"/>
                      <a:round/>
                      <a:headEnd type="none" w="sm" len="sm"/>
                      <a:tailEnd type="none" w="sm" len="sm"/>
                    </a:ln>
                  </p:spPr>
                </p:cxnSp>
                <p:cxnSp>
                  <p:nvCxnSpPr>
                    <p:cNvPr id="505" name="Google Shape;505;p11"/>
                    <p:cNvCxnSpPr/>
                    <p:nvPr/>
                  </p:nvCxnSpPr>
                  <p:spPr>
                    <a:xfrm rot="10800000">
                      <a:off x="3207719" y="3123286"/>
                      <a:ext cx="0" cy="457200"/>
                    </a:xfrm>
                    <a:prstGeom prst="straightConnector1">
                      <a:avLst/>
                    </a:prstGeom>
                    <a:noFill/>
                    <a:ln w="9525" cap="flat" cmpd="sng">
                      <a:solidFill>
                        <a:srgbClr val="000000"/>
                      </a:solidFill>
                      <a:prstDash val="dash"/>
                      <a:round/>
                      <a:headEnd type="none" w="sm" len="sm"/>
                      <a:tailEnd type="none" w="sm" len="sm"/>
                    </a:ln>
                  </p:spPr>
                </p:cxnSp>
              </p:grpSp>
            </p:grpSp>
            <p:sp>
              <p:nvSpPr>
                <p:cNvPr id="506" name="Google Shape;506;p11"/>
                <p:cNvSpPr/>
                <p:nvPr/>
              </p:nvSpPr>
              <p:spPr>
                <a:xfrm>
                  <a:off x="2174164" y="3154680"/>
                  <a:ext cx="113842" cy="113843"/>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507" name="Google Shape;507;p11"/>
                <p:cNvSpPr/>
                <p:nvPr/>
              </p:nvSpPr>
              <p:spPr>
                <a:xfrm>
                  <a:off x="2344840" y="3154680"/>
                  <a:ext cx="341526" cy="113843"/>
                </a:xfrm>
                <a:prstGeom prst="rect">
                  <a:avLst/>
                </a:prstGeom>
                <a:solidFill>
                  <a:srgbClr val="8064A2"/>
                </a:solidFill>
                <a:ln w="19050" cap="flat" cmpd="sng">
                  <a:solidFill>
                    <a:srgbClr val="000000"/>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grpSp>
        </p:grpSp>
        <p:sp>
          <p:nvSpPr>
            <p:cNvPr id="508" name="Google Shape;508;p11"/>
            <p:cNvSpPr/>
            <p:nvPr/>
          </p:nvSpPr>
          <p:spPr>
            <a:xfrm>
              <a:off x="3893725" y="2432265"/>
              <a:ext cx="463468" cy="231734"/>
            </a:xfrm>
            <a:prstGeom prst="leftRightArrow">
              <a:avLst>
                <a:gd name="adj1" fmla="val 50000"/>
                <a:gd name="adj2" fmla="val 50000"/>
              </a:avLst>
            </a:prstGeom>
            <a:solidFill>
              <a:srgbClr val="DAE5F1"/>
            </a:solidFill>
            <a:ln w="9525" cap="flat" cmpd="sng">
              <a:solidFill>
                <a:srgbClr val="000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sp>
          <p:nvSpPr>
            <p:cNvPr id="509" name="Google Shape;509;p11"/>
            <p:cNvSpPr/>
            <p:nvPr/>
          </p:nvSpPr>
          <p:spPr>
            <a:xfrm>
              <a:off x="6963307" y="2432265"/>
              <a:ext cx="463468" cy="231734"/>
            </a:xfrm>
            <a:prstGeom prst="leftRightArrow">
              <a:avLst>
                <a:gd name="adj1" fmla="val 50000"/>
                <a:gd name="adj2" fmla="val 50000"/>
              </a:avLst>
            </a:prstGeom>
            <a:solidFill>
              <a:srgbClr val="DAE5F1"/>
            </a:solidFill>
            <a:ln w="9525" cap="flat" cmpd="sng">
              <a:solidFill>
                <a:srgbClr val="000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pic>
          <p:nvPicPr>
            <p:cNvPr id="510" name="Google Shape;510;p11" descr="https://cdn3.iconfinder.com/data/icons/picons-social/57/68-appstore-512.png"/>
            <p:cNvPicPr preferRelativeResize="0"/>
            <p:nvPr/>
          </p:nvPicPr>
          <p:blipFill rotWithShape="1">
            <a:blip r:embed="rId3">
              <a:alphaModFix/>
            </a:blip>
            <a:srcRect l="6001" t="8667" r="6665" b="3998"/>
            <a:stretch/>
          </p:blipFill>
          <p:spPr>
            <a:xfrm>
              <a:off x="562459" y="1940990"/>
              <a:ext cx="1214286" cy="1214286"/>
            </a:xfrm>
            <a:prstGeom prst="rect">
              <a:avLst/>
            </a:prstGeom>
            <a:noFill/>
            <a:ln>
              <a:noFill/>
            </a:ln>
          </p:spPr>
        </p:pic>
        <p:sp>
          <p:nvSpPr>
            <p:cNvPr id="511" name="Google Shape;511;p11"/>
            <p:cNvSpPr txBox="1"/>
            <p:nvPr/>
          </p:nvSpPr>
          <p:spPr>
            <a:xfrm>
              <a:off x="749616" y="1691393"/>
              <a:ext cx="839974" cy="215444"/>
            </a:xfrm>
            <a:prstGeom prst="rect">
              <a:avLst/>
            </a:prstGeom>
            <a:noFill/>
            <a:ln>
              <a:noFill/>
            </a:ln>
          </p:spPr>
          <p:txBody>
            <a:bodyPr spcFirstLastPara="1" wrap="square" lIns="0" tIns="0" rIns="0" bIns="0" anchor="t" anchorCtr="0">
              <a:spAutoFit/>
            </a:bodyPr>
            <a:lstStyle/>
            <a:p>
              <a:pPr marL="0" marR="0" lvl="0" indent="0" algn="ctr" defTabSz="914400" rtl="0" eaLnBrk="1" fontAlgn="base" latinLnBrk="0" hangingPunct="1">
                <a:lnSpc>
                  <a:spcPct val="100000"/>
                </a:lnSpc>
                <a:spcBef>
                  <a:spcPts val="0"/>
                </a:spcBef>
                <a:spcAft>
                  <a:spcPts val="0"/>
                </a:spcAft>
                <a:buClr>
                  <a:srgbClr val="000000"/>
                </a:buClr>
                <a:buSzPts val="1400"/>
                <a:buFont typeface="Candara"/>
                <a:buNone/>
                <a:tabLst/>
                <a:defRPr/>
              </a:pPr>
              <a:r>
                <a:rPr kumimoji="0" lang="en-US" sz="1400" b="1" i="1" u="none" strike="noStrike" kern="1200" cap="none" spc="0" normalizeH="0" baseline="0" noProof="0">
                  <a:ln>
                    <a:noFill/>
                  </a:ln>
                  <a:solidFill>
                    <a:srgbClr val="000000"/>
                  </a:solidFill>
                  <a:effectLst/>
                  <a:uLnTx/>
                  <a:uFillTx/>
                  <a:latin typeface="Candara"/>
                  <a:ea typeface="Candara"/>
                  <a:cs typeface="Candara"/>
                  <a:sym typeface="Candara"/>
                </a:rPr>
                <a:t>application</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512" name="Google Shape;512;p11"/>
            <p:cNvSpPr/>
            <p:nvPr/>
          </p:nvSpPr>
          <p:spPr>
            <a:xfrm>
              <a:off x="1864448" y="2432265"/>
              <a:ext cx="463468" cy="231734"/>
            </a:xfrm>
            <a:prstGeom prst="leftRightArrow">
              <a:avLst>
                <a:gd name="adj1" fmla="val 50000"/>
                <a:gd name="adj2" fmla="val 50000"/>
              </a:avLst>
            </a:prstGeom>
            <a:solidFill>
              <a:srgbClr val="DAE5F1"/>
            </a:solidFill>
            <a:ln w="9525" cap="flat" cmpd="sng">
              <a:solidFill>
                <a:srgbClr val="000000"/>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91425" tIns="45700" rIns="91425" bIns="45700" anchor="b" anchorCtr="0">
              <a:noAutofit/>
            </a:bodyPr>
            <a:lstStyle/>
            <a:p>
              <a:pPr marL="0" marR="0" lvl="0" indent="0" algn="ctr" defTabSz="914400" rtl="0" eaLnBrk="1" fontAlgn="base" latinLnBrk="0" hangingPunct="1">
                <a:lnSpc>
                  <a:spcPct val="100000"/>
                </a:lnSpc>
                <a:spcBef>
                  <a:spcPts val="0"/>
                </a:spcBef>
                <a:spcAft>
                  <a:spcPts val="0"/>
                </a:spcAft>
                <a:buClr>
                  <a:prstClr val="black"/>
                </a:buClr>
                <a:buSzPts val="1200"/>
                <a:buFont typeface="Arial"/>
                <a:buNone/>
                <a:tabLst/>
                <a:defRPr/>
              </a:pPr>
              <a:endParaRPr kumimoji="0" sz="1200" b="0" i="0" u="none" strike="noStrike" kern="1200" cap="none" spc="0" normalizeH="0" baseline="0" noProof="0">
                <a:ln>
                  <a:noFill/>
                </a:ln>
                <a:solidFill>
                  <a:srgbClr val="000000"/>
                </a:solidFill>
                <a:effectLst/>
                <a:uLnTx/>
                <a:uFillTx/>
                <a:latin typeface="Candara"/>
                <a:ea typeface="Candara"/>
                <a:cs typeface="Candara"/>
                <a:sym typeface="Candara"/>
              </a:endParaRPr>
            </a:p>
          </p:txBody>
        </p:sp>
      </p:grpSp>
      <p:pic>
        <p:nvPicPr>
          <p:cNvPr id="513" name="Google Shape;513;p11"/>
          <p:cNvPicPr preferRelativeResize="0"/>
          <p:nvPr/>
        </p:nvPicPr>
        <p:blipFill rotWithShape="1">
          <a:blip r:embed="rId4">
            <a:alphaModFix/>
          </a:blip>
          <a:srcRect/>
          <a:stretch/>
        </p:blipFill>
        <p:spPr>
          <a:xfrm>
            <a:off x="5456901" y="5906149"/>
            <a:ext cx="653901" cy="366185"/>
          </a:xfrm>
          <a:prstGeom prst="rect">
            <a:avLst/>
          </a:prstGeom>
          <a:noFill/>
          <a:ln>
            <a:noFill/>
          </a:ln>
        </p:spPr>
      </p:pic>
      <p:pic>
        <p:nvPicPr>
          <p:cNvPr id="514" name="Google Shape;514;p11"/>
          <p:cNvPicPr preferRelativeResize="0"/>
          <p:nvPr/>
        </p:nvPicPr>
        <p:blipFill rotWithShape="1">
          <a:blip r:embed="rId5">
            <a:alphaModFix/>
          </a:blip>
          <a:srcRect/>
          <a:stretch/>
        </p:blipFill>
        <p:spPr>
          <a:xfrm>
            <a:off x="2544296" y="5844424"/>
            <a:ext cx="839636" cy="366185"/>
          </a:xfrm>
          <a:prstGeom prst="rect">
            <a:avLst/>
          </a:prstGeom>
          <a:noFill/>
          <a:ln>
            <a:noFill/>
          </a:ln>
        </p:spPr>
      </p:pic>
      <p:pic>
        <p:nvPicPr>
          <p:cNvPr id="515" name="Google Shape;515;p11"/>
          <p:cNvPicPr preferRelativeResize="0"/>
          <p:nvPr/>
        </p:nvPicPr>
        <p:blipFill rotWithShape="1">
          <a:blip r:embed="rId6">
            <a:alphaModFix/>
          </a:blip>
          <a:srcRect/>
          <a:stretch/>
        </p:blipFill>
        <p:spPr>
          <a:xfrm>
            <a:off x="6205574" y="5881882"/>
            <a:ext cx="552038" cy="366185"/>
          </a:xfrm>
          <a:prstGeom prst="rect">
            <a:avLst/>
          </a:prstGeom>
          <a:noFill/>
          <a:ln>
            <a:noFill/>
          </a:ln>
        </p:spPr>
      </p:pic>
      <p:pic>
        <p:nvPicPr>
          <p:cNvPr id="516" name="Google Shape;516;p11"/>
          <p:cNvPicPr preferRelativeResize="0"/>
          <p:nvPr/>
        </p:nvPicPr>
        <p:blipFill rotWithShape="1">
          <a:blip r:embed="rId7">
            <a:alphaModFix/>
          </a:blip>
          <a:srcRect/>
          <a:stretch/>
        </p:blipFill>
        <p:spPr>
          <a:xfrm>
            <a:off x="7004742" y="5896793"/>
            <a:ext cx="732370" cy="366185"/>
          </a:xfrm>
          <a:prstGeom prst="rect">
            <a:avLst/>
          </a:prstGeom>
          <a:noFill/>
          <a:ln>
            <a:noFill/>
          </a:ln>
        </p:spPr>
      </p:pic>
      <p:pic>
        <p:nvPicPr>
          <p:cNvPr id="517" name="Google Shape;517;p11"/>
          <p:cNvPicPr preferRelativeResize="0"/>
          <p:nvPr/>
        </p:nvPicPr>
        <p:blipFill rotWithShape="1">
          <a:blip r:embed="rId8">
            <a:alphaModFix/>
          </a:blip>
          <a:srcRect/>
          <a:stretch/>
        </p:blipFill>
        <p:spPr>
          <a:xfrm>
            <a:off x="3487490" y="5896793"/>
            <a:ext cx="1148816" cy="366185"/>
          </a:xfrm>
          <a:prstGeom prst="rect">
            <a:avLst/>
          </a:prstGeom>
          <a:noFill/>
          <a:ln>
            <a:noFill/>
          </a:ln>
        </p:spPr>
      </p:pic>
      <p:pic>
        <p:nvPicPr>
          <p:cNvPr id="518" name="Google Shape;518;p11"/>
          <p:cNvPicPr preferRelativeResize="0"/>
          <p:nvPr/>
        </p:nvPicPr>
        <p:blipFill rotWithShape="1">
          <a:blip r:embed="rId9">
            <a:alphaModFix/>
          </a:blip>
          <a:srcRect/>
          <a:stretch/>
        </p:blipFill>
        <p:spPr>
          <a:xfrm>
            <a:off x="4631986" y="5896793"/>
            <a:ext cx="902195" cy="366185"/>
          </a:xfrm>
          <a:prstGeom prst="rect">
            <a:avLst/>
          </a:prstGeom>
          <a:noFill/>
          <a:ln>
            <a:noFill/>
          </a:ln>
        </p:spPr>
      </p:pic>
      <p:sp>
        <p:nvSpPr>
          <p:cNvPr id="519" name="Google Shape;519;p11"/>
          <p:cNvSpPr txBox="1"/>
          <p:nvPr/>
        </p:nvSpPr>
        <p:spPr>
          <a:xfrm>
            <a:off x="5112398" y="6400800"/>
            <a:ext cx="1967205" cy="17543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base" latinLnBrk="0" hangingPunct="1">
              <a:lnSpc>
                <a:spcPct val="90000"/>
              </a:lnSpc>
              <a:spcBef>
                <a:spcPts val="0"/>
              </a:spcBef>
              <a:spcAft>
                <a:spcPts val="0"/>
              </a:spcAft>
              <a:buClrTx/>
              <a:buSzTx/>
              <a:buFontTx/>
              <a:buNone/>
              <a:tabLst/>
              <a:defRPr/>
            </a:pPr>
            <a:r>
              <a:rPr kumimoji="0" lang="en-US" sz="600" b="0" i="0" u="none" strike="noStrike" kern="1200" cap="none" spc="0" normalizeH="0" baseline="0" noProof="0">
                <a:ln>
                  <a:noFill/>
                </a:ln>
                <a:solidFill>
                  <a:srgbClr val="7F7F7F"/>
                </a:solidFill>
                <a:effectLst/>
                <a:uLnTx/>
                <a:uFillTx/>
                <a:latin typeface="Candara"/>
                <a:ea typeface="Candara"/>
                <a:cs typeface="Candara"/>
                <a:sym typeface="Candara"/>
              </a:rPr>
              <a:t>Prepared by LLNL under Contract DE-AC52-07NA27344.</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grpSp>
        <p:nvGrpSpPr>
          <p:cNvPr id="520" name="Google Shape;520;p11"/>
          <p:cNvGrpSpPr/>
          <p:nvPr/>
        </p:nvGrpSpPr>
        <p:grpSpPr>
          <a:xfrm>
            <a:off x="8323880" y="3717036"/>
            <a:ext cx="3657600" cy="2514600"/>
            <a:chOff x="8229600" y="1143000"/>
            <a:chExt cx="3657600" cy="2514600"/>
          </a:xfrm>
        </p:grpSpPr>
        <p:sp>
          <p:nvSpPr>
            <p:cNvPr id="521" name="Google Shape;521;p11"/>
            <p:cNvSpPr/>
            <p:nvPr/>
          </p:nvSpPr>
          <p:spPr>
            <a:xfrm>
              <a:off x="8229600" y="1143000"/>
              <a:ext cx="3657600" cy="2514600"/>
            </a:xfrm>
            <a:prstGeom prst="roundRect">
              <a:avLst>
                <a:gd name="adj" fmla="val 8730"/>
              </a:avLst>
            </a:prstGeom>
            <a:solidFill>
              <a:schemeClr val="lt1"/>
            </a:solidFill>
            <a:ln w="19050" cap="flat" cmpd="sng">
              <a:solidFill>
                <a:srgbClr val="D8D8D8"/>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0" tIns="0" rIns="0" bIns="0" anchor="t" anchorCtr="0">
              <a:noAutofit/>
            </a:bodyPr>
            <a:lstStyle/>
            <a:p>
              <a:pPr marL="0" marR="0" lvl="0" indent="0" algn="ctr" defTabSz="914400" rtl="0" eaLnBrk="1" fontAlgn="base" latinLnBrk="0" hangingPunct="1">
                <a:lnSpc>
                  <a:spcPct val="9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ndara"/>
                  <a:ea typeface="Candara"/>
                  <a:cs typeface="Candara"/>
                  <a:sym typeface="Candara"/>
                </a:rPr>
                <a:t>Inline compression boosts solution accuracy by 40x over IEEE in CEED code</a:t>
              </a:r>
              <a:endParaRPr kumimoji="0" sz="1800" b="0" i="0" u="none" strike="noStrike" kern="1200" cap="none" spc="0" normalizeH="0" baseline="0" noProof="0">
                <a:ln>
                  <a:noFill/>
                </a:ln>
                <a:solidFill>
                  <a:prstClr val="black"/>
                </a:solidFill>
                <a:effectLst/>
                <a:uLnTx/>
                <a:uFillTx/>
                <a:latin typeface="Arial" charset="0"/>
                <a:ea typeface="+mn-ea"/>
                <a:cs typeface="Arial" charset="0"/>
              </a:endParaRPr>
            </a:p>
          </p:txBody>
        </p:sp>
        <p:pic>
          <p:nvPicPr>
            <p:cNvPr id="522" name="Google Shape;522;p11"/>
            <p:cNvPicPr preferRelativeResize="0"/>
            <p:nvPr/>
          </p:nvPicPr>
          <p:blipFill rotWithShape="1">
            <a:blip r:embed="rId10">
              <a:alphaModFix/>
            </a:blip>
            <a:srcRect/>
            <a:stretch/>
          </p:blipFill>
          <p:spPr>
            <a:xfrm>
              <a:off x="8686800" y="1669483"/>
              <a:ext cx="2743200" cy="1988117"/>
            </a:xfrm>
            <a:prstGeom prst="rect">
              <a:avLst/>
            </a:prstGeom>
            <a:noFill/>
            <a:ln>
              <a:noFill/>
            </a:ln>
          </p:spPr>
        </p:pic>
        <p:pic>
          <p:nvPicPr>
            <p:cNvPr id="523" name="Google Shape;523;p11"/>
            <p:cNvPicPr preferRelativeResize="0"/>
            <p:nvPr/>
          </p:nvPicPr>
          <p:blipFill rotWithShape="1">
            <a:blip r:embed="rId11">
              <a:alphaModFix/>
            </a:blip>
            <a:srcRect/>
            <a:stretch/>
          </p:blipFill>
          <p:spPr>
            <a:xfrm rot="10800000">
              <a:off x="10058400" y="1669484"/>
              <a:ext cx="1371600" cy="1371600"/>
            </a:xfrm>
            <a:prstGeom prst="rect">
              <a:avLst/>
            </a:prstGeom>
            <a:noFill/>
            <a:ln>
              <a:noFill/>
            </a:ln>
          </p:spPr>
        </p:pic>
      </p:grpSp>
      <p:pic>
        <p:nvPicPr>
          <p:cNvPr id="2" name="Picture 1">
            <a:extLst>
              <a:ext uri="{FF2B5EF4-FFF2-40B4-BE49-F238E27FC236}">
                <a16:creationId xmlns:a16="http://schemas.microsoft.com/office/drawing/2014/main" id="{809C2F30-3898-1A2C-80DF-CE33A3B6A9A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174029" y="2236938"/>
            <a:ext cx="761942" cy="986041"/>
          </a:xfrm>
          <a:prstGeom prst="rect">
            <a:avLst/>
          </a:prstGeom>
        </p:spPr>
      </p:pic>
      <p:grpSp>
        <p:nvGrpSpPr>
          <p:cNvPr id="5" name="Group 4">
            <a:extLst>
              <a:ext uri="{FF2B5EF4-FFF2-40B4-BE49-F238E27FC236}">
                <a16:creationId xmlns:a16="http://schemas.microsoft.com/office/drawing/2014/main" id="{451684DE-3F1A-0048-E59C-E46C9F4F1EE7}"/>
              </a:ext>
            </a:extLst>
          </p:cNvPr>
          <p:cNvGrpSpPr/>
          <p:nvPr/>
        </p:nvGrpSpPr>
        <p:grpSpPr>
          <a:xfrm>
            <a:off x="190500" y="50419"/>
            <a:ext cx="11790980" cy="594543"/>
            <a:chOff x="5725362" y="1745930"/>
            <a:chExt cx="1629590" cy="4047789"/>
          </a:xfrm>
        </p:grpSpPr>
        <p:sp>
          <p:nvSpPr>
            <p:cNvPr id="6" name="Round Same Side Corner Rectangle 5">
              <a:extLst>
                <a:ext uri="{FF2B5EF4-FFF2-40B4-BE49-F238E27FC236}">
                  <a16:creationId xmlns:a16="http://schemas.microsoft.com/office/drawing/2014/main" id="{A3C03CEB-4402-51BA-246F-BD18EA50A71E}"/>
                </a:ext>
              </a:extLst>
            </p:cNvPr>
            <p:cNvSpPr/>
            <p:nvPr/>
          </p:nvSpPr>
          <p:spPr>
            <a:xfrm rot="10800000">
              <a:off x="5725362" y="1745930"/>
              <a:ext cx="1629590" cy="4047789"/>
            </a:xfrm>
            <a:prstGeom prst="round2SameRect">
              <a:avLst>
                <a:gd name="adj1" fmla="val 10500"/>
                <a:gd name="adj2" fmla="val 0"/>
              </a:avLst>
            </a:prstGeom>
          </p:spPr>
          <p:style>
            <a:lnRef idx="2">
              <a:schemeClr val="lt1">
                <a:hueOff val="0"/>
                <a:satOff val="0"/>
                <a:lumOff val="0"/>
                <a:alphaOff val="0"/>
              </a:schemeClr>
            </a:lnRef>
            <a:fillRef idx="1">
              <a:schemeClr val="accent3">
                <a:hueOff val="6070333"/>
                <a:satOff val="-5848"/>
                <a:lumOff val="4706"/>
                <a:alphaOff val="0"/>
              </a:schemeClr>
            </a:fillRef>
            <a:effectRef idx="0">
              <a:schemeClr val="accent3">
                <a:hueOff val="6070333"/>
                <a:satOff val="-5848"/>
                <a:lumOff val="4706"/>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7" name="Round Same Side Corner Rectangle 4">
              <a:extLst>
                <a:ext uri="{FF2B5EF4-FFF2-40B4-BE49-F238E27FC236}">
                  <a16:creationId xmlns:a16="http://schemas.microsoft.com/office/drawing/2014/main" id="{6F9D8A65-9C15-010B-7156-5E3EC6B0C0FC}"/>
                </a:ext>
              </a:extLst>
            </p:cNvPr>
            <p:cNvSpPr txBox="1"/>
            <p:nvPr/>
          </p:nvSpPr>
          <p:spPr>
            <a:xfrm rot="21600000">
              <a:off x="5775478" y="1745930"/>
              <a:ext cx="1529358" cy="399767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9568" tIns="99568" rIns="99568" bIns="99568" numCol="1" spcCol="1270" anchor="t" anchorCtr="0">
              <a:noAutofit/>
            </a:bodyPr>
            <a:lstStyle/>
            <a:p>
              <a:pPr marL="0" marR="0" lvl="0" indent="0" algn="ctr" defTabSz="622300" rtl="0" eaLnBrk="1" fontAlgn="base" latinLnBrk="0" hangingPunct="1">
                <a:lnSpc>
                  <a:spcPct val="90000"/>
                </a:lnSpc>
                <a:spcBef>
                  <a:spcPct val="0"/>
                </a:spcBef>
                <a:spcAft>
                  <a:spcPct val="3500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Data and Visualization</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DA87D-B682-0A03-95F1-7A8E7F6D5F6B}"/>
              </a:ext>
            </a:extLst>
          </p:cNvPr>
          <p:cNvSpPr>
            <a:spLocks noGrp="1"/>
          </p:cNvSpPr>
          <p:nvPr>
            <p:ph type="title"/>
          </p:nvPr>
        </p:nvSpPr>
        <p:spPr/>
        <p:txBody>
          <a:bodyPr/>
          <a:lstStyle/>
          <a:p>
            <a:r>
              <a:rPr lang="en-US" dirty="0"/>
              <a:t>And Many More…</a:t>
            </a:r>
          </a:p>
        </p:txBody>
      </p:sp>
      <p:sp>
        <p:nvSpPr>
          <p:cNvPr id="3" name="Content Placeholder 2">
            <a:extLst>
              <a:ext uri="{FF2B5EF4-FFF2-40B4-BE49-F238E27FC236}">
                <a16:creationId xmlns:a16="http://schemas.microsoft.com/office/drawing/2014/main" id="{BC1AD101-D992-3698-D665-3576761CDF8B}"/>
              </a:ext>
            </a:extLst>
          </p:cNvPr>
          <p:cNvSpPr>
            <a:spLocks noGrp="1"/>
          </p:cNvSpPr>
          <p:nvPr>
            <p:ph idx="1"/>
          </p:nvPr>
        </p:nvSpPr>
        <p:spPr/>
        <p:txBody>
          <a:bodyPr/>
          <a:lstStyle/>
          <a:p>
            <a:r>
              <a:rPr lang="en-US" sz="2400" dirty="0"/>
              <a:t>ECP generated a </a:t>
            </a:r>
          </a:p>
          <a:p>
            <a:pPr lvl="1"/>
            <a:r>
              <a:rPr lang="en-US" sz="2000" dirty="0"/>
              <a:t>Collection of portable GPU-capable libraries and tools for AMD, Intel, and NVIDIA devices</a:t>
            </a:r>
          </a:p>
          <a:p>
            <a:pPr lvl="1"/>
            <a:r>
              <a:rPr lang="en-US" sz="2000" dirty="0"/>
              <a:t>Designed for future adaptation to next-generation highly-concurrent node architectures</a:t>
            </a:r>
          </a:p>
          <a:p>
            <a:pPr lvl="1"/>
            <a:r>
              <a:rPr lang="en-US" sz="2000" dirty="0"/>
              <a:t>Foundation for others who will make the transition from CPU to GPU and beyond</a:t>
            </a:r>
          </a:p>
          <a:p>
            <a:endParaRPr lang="en-US" sz="2400" dirty="0"/>
          </a:p>
        </p:txBody>
      </p:sp>
    </p:spTree>
    <p:extLst>
      <p:ext uri="{BB962C8B-B14F-4D97-AF65-F5344CB8AC3E}">
        <p14:creationId xmlns:p14="http://schemas.microsoft.com/office/powerpoint/2010/main" val="464261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7D820-3BD6-C340-A280-F77A7E98AEF6}"/>
              </a:ext>
            </a:extLst>
          </p:cNvPr>
          <p:cNvSpPr>
            <a:spLocks noGrp="1"/>
          </p:cNvSpPr>
          <p:nvPr>
            <p:ph type="title"/>
          </p:nvPr>
        </p:nvSpPr>
        <p:spPr>
          <a:xfrm>
            <a:off x="287997" y="86546"/>
            <a:ext cx="11372473" cy="914400"/>
          </a:xfrm>
        </p:spPr>
        <p:txBody>
          <a:bodyPr/>
          <a:lstStyle/>
          <a:p>
            <a:r>
              <a:rPr lang="en-US" sz="2400" dirty="0"/>
              <a:t>ECP Software Technology works on products that apps need now and in the future</a:t>
            </a:r>
          </a:p>
        </p:txBody>
      </p:sp>
      <p:graphicFrame>
        <p:nvGraphicFramePr>
          <p:cNvPr id="4" name="Content Placeholder 3">
            <a:extLst>
              <a:ext uri="{FF2B5EF4-FFF2-40B4-BE49-F238E27FC236}">
                <a16:creationId xmlns:a16="http://schemas.microsoft.com/office/drawing/2014/main" id="{5B57390A-541A-2A49-8E0F-249A99058B99}"/>
              </a:ext>
            </a:extLst>
          </p:cNvPr>
          <p:cNvGraphicFramePr>
            <a:graphicFrameLocks noGrp="1"/>
          </p:cNvGraphicFramePr>
          <p:nvPr>
            <p:ph idx="1"/>
          </p:nvPr>
        </p:nvGraphicFramePr>
        <p:xfrm>
          <a:off x="339898" y="3277584"/>
          <a:ext cx="11268672" cy="3437244"/>
        </p:xfrm>
        <a:graphic>
          <a:graphicData uri="http://schemas.openxmlformats.org/drawingml/2006/table">
            <a:tbl>
              <a:tblPr firstRow="1" bandRow="1">
                <a:tableStyleId>{5C22544A-7EE6-4342-B048-85BDC9FD1C3A}</a:tableStyleId>
              </a:tblPr>
              <a:tblGrid>
                <a:gridCol w="4444827">
                  <a:extLst>
                    <a:ext uri="{9D8B030D-6E8A-4147-A177-3AD203B41FA5}">
                      <a16:colId xmlns:a16="http://schemas.microsoft.com/office/drawing/2014/main" val="2824763517"/>
                    </a:ext>
                  </a:extLst>
                </a:gridCol>
                <a:gridCol w="6823845">
                  <a:extLst>
                    <a:ext uri="{9D8B030D-6E8A-4147-A177-3AD203B41FA5}">
                      <a16:colId xmlns:a16="http://schemas.microsoft.com/office/drawing/2014/main" val="92405284"/>
                    </a:ext>
                  </a:extLst>
                </a:gridCol>
              </a:tblGrid>
              <a:tr h="381916">
                <a:tc>
                  <a:txBody>
                    <a:bodyPr/>
                    <a:lstStyle/>
                    <a:p>
                      <a:r>
                        <a:rPr lang="en-US" sz="1600" dirty="0"/>
                        <a:t>Example Products</a:t>
                      </a:r>
                    </a:p>
                  </a:txBody>
                  <a:tcPr/>
                </a:tc>
                <a:tc>
                  <a:txBody>
                    <a:bodyPr/>
                    <a:lstStyle/>
                    <a:p>
                      <a:r>
                        <a:rPr lang="en-US" sz="1600" dirty="0"/>
                        <a:t>Engagement</a:t>
                      </a:r>
                    </a:p>
                  </a:txBody>
                  <a:tcPr/>
                </a:tc>
                <a:extLst>
                  <a:ext uri="{0D108BD9-81ED-4DB2-BD59-A6C34878D82A}">
                    <a16:rowId xmlns:a16="http://schemas.microsoft.com/office/drawing/2014/main" val="341161789"/>
                  </a:ext>
                </a:extLst>
              </a:tr>
              <a:tr h="381916">
                <a:tc>
                  <a:txBody>
                    <a:bodyPr/>
                    <a:lstStyle/>
                    <a:p>
                      <a:r>
                        <a:rPr lang="en-US" sz="1600" dirty="0"/>
                        <a:t>MPI – Backbone of HPC apps</a:t>
                      </a:r>
                    </a:p>
                  </a:txBody>
                  <a:tcPr/>
                </a:tc>
                <a:tc>
                  <a:txBody>
                    <a:bodyPr/>
                    <a:lstStyle/>
                    <a:p>
                      <a:r>
                        <a:rPr lang="en-US" sz="1600" dirty="0"/>
                        <a:t>Explore/develop MPICH and OpenMPI new features &amp; standards</a:t>
                      </a:r>
                    </a:p>
                  </a:txBody>
                  <a:tcPr/>
                </a:tc>
                <a:extLst>
                  <a:ext uri="{0D108BD9-81ED-4DB2-BD59-A6C34878D82A}">
                    <a16:rowId xmlns:a16="http://schemas.microsoft.com/office/drawing/2014/main" val="2346982433"/>
                  </a:ext>
                </a:extLst>
              </a:tr>
              <a:tr h="381916">
                <a:tc>
                  <a:txBody>
                    <a:bodyPr/>
                    <a:lstStyle/>
                    <a:p>
                      <a:r>
                        <a:rPr lang="en-US" sz="1600" dirty="0"/>
                        <a:t>OpenMP/OpenACC –On-node parallelism </a:t>
                      </a:r>
                    </a:p>
                  </a:txBody>
                  <a:tcPr/>
                </a:tc>
                <a:tc>
                  <a:txBody>
                    <a:bodyPr/>
                    <a:lstStyle/>
                    <a:p>
                      <a:r>
                        <a:rPr lang="en-US" sz="1600" dirty="0"/>
                        <a:t>Explore/develop new features and standards</a:t>
                      </a:r>
                    </a:p>
                  </a:txBody>
                  <a:tcPr/>
                </a:tc>
                <a:extLst>
                  <a:ext uri="{0D108BD9-81ED-4DB2-BD59-A6C34878D82A}">
                    <a16:rowId xmlns:a16="http://schemas.microsoft.com/office/drawing/2014/main" val="4002576595"/>
                  </a:ext>
                </a:extLst>
              </a:tr>
              <a:tr h="381916">
                <a:tc>
                  <a:txBody>
                    <a:bodyPr/>
                    <a:lstStyle/>
                    <a:p>
                      <a:r>
                        <a:rPr lang="en-US" sz="1600" dirty="0"/>
                        <a:t>C++ Performance Portability Abstractions</a:t>
                      </a:r>
                    </a:p>
                  </a:txBody>
                  <a:tcPr/>
                </a:tc>
                <a:tc>
                  <a:txBody>
                    <a:bodyPr/>
                    <a:lstStyle/>
                    <a:p>
                      <a:r>
                        <a:rPr lang="en-US" sz="1600" dirty="0"/>
                        <a:t>Lightweight APIs for compile-time polymorphisms</a:t>
                      </a:r>
                    </a:p>
                  </a:txBody>
                  <a:tcPr/>
                </a:tc>
                <a:extLst>
                  <a:ext uri="{0D108BD9-81ED-4DB2-BD59-A6C34878D82A}">
                    <a16:rowId xmlns:a16="http://schemas.microsoft.com/office/drawing/2014/main" val="682534612"/>
                  </a:ext>
                </a:extLst>
              </a:tr>
              <a:tr h="381916">
                <a:tc>
                  <a:txBody>
                    <a:bodyPr/>
                    <a:lstStyle/>
                    <a:p>
                      <a:r>
                        <a:rPr lang="en-US" sz="1600" dirty="0"/>
                        <a:t>LLVM/Vendor compilers</a:t>
                      </a:r>
                    </a:p>
                  </a:txBody>
                  <a:tcPr/>
                </a:tc>
                <a:tc>
                  <a:txBody>
                    <a:bodyPr/>
                    <a:lstStyle/>
                    <a:p>
                      <a:r>
                        <a:rPr lang="en-US" sz="1600" dirty="0"/>
                        <a:t>Injecting HPC features, testing/feedback to vendors</a:t>
                      </a:r>
                    </a:p>
                  </a:txBody>
                  <a:tcPr/>
                </a:tc>
                <a:extLst>
                  <a:ext uri="{0D108BD9-81ED-4DB2-BD59-A6C34878D82A}">
                    <a16:rowId xmlns:a16="http://schemas.microsoft.com/office/drawing/2014/main" val="2183464385"/>
                  </a:ext>
                </a:extLst>
              </a:tr>
              <a:tr h="381916">
                <a:tc>
                  <a:txBody>
                    <a:bodyPr/>
                    <a:lstStyle/>
                    <a:p>
                      <a:r>
                        <a:rPr lang="en-US" sz="1600" dirty="0"/>
                        <a:t>Perf Tools - PAPI, TAU, </a:t>
                      </a:r>
                      <a:r>
                        <a:rPr lang="en-US" sz="1600" dirty="0" err="1"/>
                        <a:t>HPCToolkit</a:t>
                      </a:r>
                      <a:endParaRPr lang="en-US" sz="1600" dirty="0"/>
                    </a:p>
                  </a:txBody>
                  <a:tcPr/>
                </a:tc>
                <a:tc>
                  <a:txBody>
                    <a:bodyPr/>
                    <a:lstStyle/>
                    <a:p>
                      <a:r>
                        <a:rPr lang="en-US" sz="1600" dirty="0"/>
                        <a:t>Explore/develop new features</a:t>
                      </a:r>
                    </a:p>
                  </a:txBody>
                  <a:tcPr/>
                </a:tc>
                <a:extLst>
                  <a:ext uri="{0D108BD9-81ED-4DB2-BD59-A6C34878D82A}">
                    <a16:rowId xmlns:a16="http://schemas.microsoft.com/office/drawing/2014/main" val="1274468805"/>
                  </a:ext>
                </a:extLst>
              </a:tr>
              <a:tr h="381916">
                <a:tc>
                  <a:txBody>
                    <a:bodyPr/>
                    <a:lstStyle/>
                    <a:p>
                      <a:r>
                        <a:rPr lang="en-US" sz="1600" dirty="0"/>
                        <a:t>Math Libraries: BLAS, sparse solvers, etc.</a:t>
                      </a:r>
                    </a:p>
                  </a:txBody>
                  <a:tcPr/>
                </a:tc>
                <a:tc>
                  <a:txBody>
                    <a:bodyPr/>
                    <a:lstStyle/>
                    <a:p>
                      <a:r>
                        <a:rPr lang="en-US" sz="1600" dirty="0"/>
                        <a:t>Scalable algorithms and software, critical enabling technologies</a:t>
                      </a:r>
                    </a:p>
                  </a:txBody>
                  <a:tcPr/>
                </a:tc>
                <a:extLst>
                  <a:ext uri="{0D108BD9-81ED-4DB2-BD59-A6C34878D82A}">
                    <a16:rowId xmlns:a16="http://schemas.microsoft.com/office/drawing/2014/main" val="3972160478"/>
                  </a:ext>
                </a:extLst>
              </a:tr>
              <a:tr h="381916">
                <a:tc>
                  <a:txBody>
                    <a:bodyPr/>
                    <a:lstStyle/>
                    <a:p>
                      <a:r>
                        <a:rPr lang="en-US" sz="1600" dirty="0"/>
                        <a:t>IO: HDF5, MPI-IO, ADIOS</a:t>
                      </a:r>
                    </a:p>
                  </a:txBody>
                  <a:tcPr/>
                </a:tc>
                <a:tc>
                  <a:txBody>
                    <a:bodyPr/>
                    <a:lstStyle/>
                    <a:p>
                      <a:r>
                        <a:rPr lang="en-US" sz="1600" dirty="0"/>
                        <a:t>Standard and next-gen IO, leveraging non-volatile storage</a:t>
                      </a:r>
                    </a:p>
                  </a:txBody>
                  <a:tcPr/>
                </a:tc>
                <a:extLst>
                  <a:ext uri="{0D108BD9-81ED-4DB2-BD59-A6C34878D82A}">
                    <a16:rowId xmlns:a16="http://schemas.microsoft.com/office/drawing/2014/main" val="4191732866"/>
                  </a:ext>
                </a:extLst>
              </a:tr>
              <a:tr h="381916">
                <a:tc>
                  <a:txBody>
                    <a:bodyPr/>
                    <a:lstStyle/>
                    <a:p>
                      <a:r>
                        <a:rPr lang="en-US" sz="1600" dirty="0"/>
                        <a:t>Viz/Data Analysis</a:t>
                      </a:r>
                    </a:p>
                  </a:txBody>
                  <a:tcPr/>
                </a:tc>
                <a:tc>
                  <a:txBody>
                    <a:bodyPr/>
                    <a:lstStyle/>
                    <a:p>
                      <a:r>
                        <a:rPr lang="en-US" sz="1600" dirty="0"/>
                        <a:t>ParaView-related product development, node concurrency</a:t>
                      </a:r>
                    </a:p>
                  </a:txBody>
                  <a:tcPr/>
                </a:tc>
                <a:extLst>
                  <a:ext uri="{0D108BD9-81ED-4DB2-BD59-A6C34878D82A}">
                    <a16:rowId xmlns:a16="http://schemas.microsoft.com/office/drawing/2014/main" val="2916755827"/>
                  </a:ext>
                </a:extLst>
              </a:tr>
            </a:tbl>
          </a:graphicData>
        </a:graphic>
      </p:graphicFrame>
      <p:sp>
        <p:nvSpPr>
          <p:cNvPr id="3" name="TextBox 2">
            <a:extLst>
              <a:ext uri="{FF2B5EF4-FFF2-40B4-BE49-F238E27FC236}">
                <a16:creationId xmlns:a16="http://schemas.microsoft.com/office/drawing/2014/main" id="{1EEB6195-BA47-034E-9F90-7E1A45BE7858}"/>
              </a:ext>
            </a:extLst>
          </p:cNvPr>
          <p:cNvSpPr txBox="1"/>
          <p:nvPr/>
        </p:nvSpPr>
        <p:spPr>
          <a:xfrm>
            <a:off x="343998" y="611217"/>
            <a:ext cx="11268672" cy="2677656"/>
          </a:xfrm>
          <a:prstGeom prst="rect">
            <a:avLst/>
          </a:prstGeom>
          <a:solidFill>
            <a:srgbClr val="F3DFFF"/>
          </a:solidFill>
          <a:ln>
            <a:solidFill>
              <a:schemeClr val="tx1"/>
            </a:solidFill>
          </a:ln>
        </p:spPr>
        <p:txBody>
          <a:bodyPr wrap="square" lIns="118872" tIns="91440" rIns="118872" bIns="91440" rtlCol="0" anchor="ctr" anchorCtr="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Key themes</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Focus: GPU node architectures and advanced memory &amp; storage technologies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Create: New high-concurrency, latency tolerant algorithms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Develop: New portable (Nvidia, Intel, AMD GPUs) software product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Enable: Access and use via standard APIs</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Software categories</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Next generation established products: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Widely used HPC products (e.g., MPICH, OpenMPI, PETSc)</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Robust </a:t>
            </a:r>
            <a:r>
              <a:rPr kumimoji="0" lang="en-US" sz="1800" b="1" i="0" u="none" strike="sngStrike" kern="1200" cap="none" spc="0" normalizeH="0" baseline="0" noProof="0" dirty="0">
                <a:ln>
                  <a:noFill/>
                </a:ln>
                <a:solidFill>
                  <a:prstClr val="black"/>
                </a:solidFill>
                <a:effectLst/>
                <a:uLnTx/>
                <a:uFillTx/>
                <a:latin typeface="Arial" charset="0"/>
                <a:ea typeface="+mn-ea"/>
                <a:cs typeface="Arial" charset="0"/>
              </a:rPr>
              <a:t>emerging</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 products: </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Address key new requirements (e.g., </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Kokkos, RAJA, Ginkgo, Spack</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New products:</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Enable exploration of emerging HPC requirements (e.g., </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Variorum, zfp</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t>
            </a:r>
          </a:p>
        </p:txBody>
      </p:sp>
      <p:sp>
        <p:nvSpPr>
          <p:cNvPr id="5" name="TextBox 4">
            <a:extLst>
              <a:ext uri="{FF2B5EF4-FFF2-40B4-BE49-F238E27FC236}">
                <a16:creationId xmlns:a16="http://schemas.microsoft.com/office/drawing/2014/main" id="{ABA5BC2C-E1B5-3B14-ACEF-59AAF1C43BE0}"/>
              </a:ext>
            </a:extLst>
          </p:cNvPr>
          <p:cNvSpPr txBox="1"/>
          <p:nvPr/>
        </p:nvSpPr>
        <p:spPr>
          <a:xfrm>
            <a:off x="9354781" y="782966"/>
            <a:ext cx="2588821" cy="133882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Legacy: A stack that enables performance portable application development on leadership platforms</a:t>
            </a:r>
          </a:p>
        </p:txBody>
      </p:sp>
      <p:pic>
        <p:nvPicPr>
          <p:cNvPr id="6" name="Picture 5">
            <a:extLst>
              <a:ext uri="{FF2B5EF4-FFF2-40B4-BE49-F238E27FC236}">
                <a16:creationId xmlns:a16="http://schemas.microsoft.com/office/drawing/2014/main" id="{53F7DE7A-7258-11D3-0430-6545188702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3554" y="2933508"/>
            <a:ext cx="529937" cy="685800"/>
          </a:xfrm>
          <a:prstGeom prst="rect">
            <a:avLst/>
          </a:prstGeom>
        </p:spPr>
      </p:pic>
    </p:spTree>
    <p:extLst>
      <p:ext uri="{BB962C8B-B14F-4D97-AF65-F5344CB8AC3E}">
        <p14:creationId xmlns:p14="http://schemas.microsoft.com/office/powerpoint/2010/main" val="485725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D731-F628-2C5C-7D3D-C18D78C6A9D5}"/>
              </a:ext>
            </a:extLst>
          </p:cNvPr>
          <p:cNvSpPr>
            <a:spLocks noGrp="1"/>
          </p:cNvSpPr>
          <p:nvPr>
            <p:ph type="title"/>
          </p:nvPr>
        </p:nvSpPr>
        <p:spPr>
          <a:xfrm>
            <a:off x="2549448" y="3429000"/>
            <a:ext cx="7349118" cy="570225"/>
          </a:xfrm>
        </p:spPr>
        <p:txBody>
          <a:bodyPr>
            <a:normAutofit fontScale="90000"/>
          </a:bodyPr>
          <a:lstStyle/>
          <a:p>
            <a:pPr algn="ctr"/>
            <a:r>
              <a:rPr lang="en-US" dirty="0"/>
              <a:t>Spack: How we build and test our software</a:t>
            </a:r>
          </a:p>
        </p:txBody>
      </p:sp>
    </p:spTree>
    <p:extLst>
      <p:ext uri="{BB962C8B-B14F-4D97-AF65-F5344CB8AC3E}">
        <p14:creationId xmlns:p14="http://schemas.microsoft.com/office/powerpoint/2010/main" val="3221766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res-fig.pdf"/>
          <p:cNvPicPr>
            <a:picLocks noChangeAspect="1"/>
          </p:cNvPicPr>
          <p:nvPr/>
        </p:nvPicPr>
        <p:blipFill rotWithShape="1">
          <a:blip r:embed="rId2" cstate="print">
            <a:extLst>
              <a:ext uri="{28A0092B-C50C-407E-A947-70E740481C1C}">
                <a14:useLocalDpi xmlns:a14="http://schemas.microsoft.com/office/drawing/2010/main"/>
              </a:ext>
            </a:extLst>
          </a:blip>
          <a:srcRect t="4474"/>
          <a:stretch/>
        </p:blipFill>
        <p:spPr>
          <a:xfrm>
            <a:off x="0" y="1228965"/>
            <a:ext cx="8108841" cy="2471131"/>
          </a:xfrm>
          <a:prstGeom prst="rect">
            <a:avLst/>
          </a:prstGeom>
        </p:spPr>
      </p:pic>
      <p:sp>
        <p:nvSpPr>
          <p:cNvPr id="2" name="Content Placeholder 1"/>
          <p:cNvSpPr>
            <a:spLocks noGrp="1"/>
          </p:cNvSpPr>
          <p:nvPr>
            <p:ph idx="1"/>
          </p:nvPr>
        </p:nvSpPr>
        <p:spPr>
          <a:xfrm>
            <a:off x="8128000" y="1749777"/>
            <a:ext cx="4064000" cy="3883379"/>
          </a:xfrm>
        </p:spPr>
        <p:txBody>
          <a:bodyPr>
            <a:normAutofit lnSpcReduction="10000"/>
          </a:bodyPr>
          <a:lstStyle/>
          <a:p>
            <a:r>
              <a:rPr lang="en-US" sz="2133" dirty="0"/>
              <a:t>ARES is a 1, 2, and 3-D radiation hydrodynamics code</a:t>
            </a:r>
          </a:p>
          <a:p>
            <a:r>
              <a:rPr lang="en-US" sz="2133" dirty="0"/>
              <a:t>The ARES configuration shown here has </a:t>
            </a:r>
            <a:r>
              <a:rPr lang="en-US" sz="2133" b="1" dirty="0"/>
              <a:t>47 dependencies</a:t>
            </a:r>
          </a:p>
          <a:p>
            <a:pPr>
              <a:lnSpc>
                <a:spcPct val="90000"/>
              </a:lnSpc>
            </a:pPr>
            <a:r>
              <a:rPr lang="en-US" sz="2133" dirty="0"/>
              <a:t>ARES team runs nightly builds for 36 different configurations</a:t>
            </a:r>
          </a:p>
          <a:p>
            <a:pPr marL="550320" lvl="1" indent="0">
              <a:buNone/>
            </a:pPr>
            <a:r>
              <a:rPr lang="en-US" dirty="0"/>
              <a:t>4 code versions:</a:t>
            </a:r>
            <a:endParaRPr lang="en-US" sz="1333" dirty="0"/>
          </a:p>
          <a:p>
            <a:pPr lvl="1">
              <a:lnSpc>
                <a:spcPct val="90000"/>
              </a:lnSpc>
            </a:pPr>
            <a:r>
              <a:rPr lang="en-US" sz="1600" b="1" dirty="0"/>
              <a:t>(C)</a:t>
            </a:r>
            <a:r>
              <a:rPr lang="en-US" sz="1600" dirty="0" err="1"/>
              <a:t>urrent</a:t>
            </a:r>
            <a:r>
              <a:rPr lang="en-US" sz="1600" dirty="0"/>
              <a:t> Production</a:t>
            </a:r>
          </a:p>
          <a:p>
            <a:pPr lvl="1">
              <a:lnSpc>
                <a:spcPct val="90000"/>
              </a:lnSpc>
            </a:pPr>
            <a:r>
              <a:rPr lang="en-US" sz="1600" b="1" dirty="0"/>
              <a:t>(P)</a:t>
            </a:r>
            <a:r>
              <a:rPr lang="en-US" sz="1600" dirty="0" err="1"/>
              <a:t>revious</a:t>
            </a:r>
            <a:r>
              <a:rPr lang="en-US" sz="1600" dirty="0"/>
              <a:t> Production</a:t>
            </a:r>
          </a:p>
          <a:p>
            <a:pPr lvl="1">
              <a:lnSpc>
                <a:spcPct val="90000"/>
              </a:lnSpc>
            </a:pPr>
            <a:r>
              <a:rPr lang="en-US" sz="1600" b="1" dirty="0"/>
              <a:t>(L)</a:t>
            </a:r>
            <a:r>
              <a:rPr lang="en-US" sz="1600" dirty="0" err="1"/>
              <a:t>ite</a:t>
            </a:r>
            <a:endParaRPr lang="en-US" sz="1600" dirty="0"/>
          </a:p>
          <a:p>
            <a:pPr lvl="1">
              <a:lnSpc>
                <a:spcPct val="90000"/>
              </a:lnSpc>
            </a:pPr>
            <a:r>
              <a:rPr lang="en-US" sz="1600" b="1" dirty="0"/>
              <a:t>(D)</a:t>
            </a:r>
            <a:r>
              <a:rPr lang="en-US" sz="1600" dirty="0" err="1"/>
              <a:t>evelopment</a:t>
            </a:r>
            <a:endParaRPr lang="en-US" sz="1600" dirty="0"/>
          </a:p>
        </p:txBody>
      </p:sp>
      <p:sp>
        <p:nvSpPr>
          <p:cNvPr id="3" name="Title 2"/>
          <p:cNvSpPr>
            <a:spLocks noGrp="1"/>
          </p:cNvSpPr>
          <p:nvPr>
            <p:ph type="title"/>
          </p:nvPr>
        </p:nvSpPr>
        <p:spPr/>
        <p:txBody>
          <a:bodyPr/>
          <a:lstStyle/>
          <a:p>
            <a:r>
              <a:rPr lang="en-US" dirty="0" err="1"/>
              <a:t>Spack</a:t>
            </a:r>
            <a:r>
              <a:rPr lang="en-US" dirty="0"/>
              <a:t> automates the build of LLNL multi-physics codes</a:t>
            </a:r>
          </a:p>
        </p:txBody>
      </p:sp>
      <p:pic>
        <p:nvPicPr>
          <p:cNvPr id="5" name="Picture 4"/>
          <p:cNvPicPr>
            <a:picLocks noChangeAspect="1"/>
          </p:cNvPicPr>
          <p:nvPr/>
        </p:nvPicPr>
        <p:blipFill>
          <a:blip r:embed="rId3"/>
          <a:stretch>
            <a:fillRect/>
          </a:stretch>
        </p:blipFill>
        <p:spPr>
          <a:xfrm>
            <a:off x="1314789" y="3829274"/>
            <a:ext cx="5729940" cy="1894193"/>
          </a:xfrm>
          <a:prstGeom prst="rect">
            <a:avLst/>
          </a:prstGeom>
        </p:spPr>
      </p:pic>
      <p:sp>
        <p:nvSpPr>
          <p:cNvPr id="6" name="Rectangle 7"/>
          <p:cNvSpPr>
            <a:spLocks noChangeArrowheads="1"/>
          </p:cNvSpPr>
          <p:nvPr/>
        </p:nvSpPr>
        <p:spPr bwMode="auto">
          <a:xfrm>
            <a:off x="0" y="5891512"/>
            <a:ext cx="12192000" cy="461665"/>
          </a:xfrm>
          <a:prstGeom prst="rect">
            <a:avLst/>
          </a:prstGeom>
          <a:solidFill>
            <a:schemeClr val="accent1">
              <a:lumMod val="75000"/>
            </a:schemeClr>
          </a:solidFill>
          <a:ln w="9525">
            <a:noFill/>
            <a:miter lim="800000"/>
            <a:headEnd/>
            <a:tailEnd/>
          </a:ln>
        </p:spPr>
        <p:txBody>
          <a:bodyPr wrap="square" anchor="b" anchorCtr="0">
            <a:spAutoFit/>
          </a:bodyPr>
          <a:lstStyle/>
          <a:p>
            <a:pPr algn="ctr"/>
            <a:r>
              <a:rPr lang="en-US" sz="2400" dirty="0" err="1">
                <a:solidFill>
                  <a:schemeClr val="bg1"/>
                </a:solidFill>
              </a:rPr>
              <a:t>Spack</a:t>
            </a:r>
            <a:r>
              <a:rPr lang="en-US" sz="2400" dirty="0">
                <a:solidFill>
                  <a:schemeClr val="bg1"/>
                </a:solidFill>
              </a:rPr>
              <a:t> enabled testing on 3 platforms, 6 compilers, and 3 MPI implementations.</a:t>
            </a:r>
          </a:p>
        </p:txBody>
      </p:sp>
    </p:spTree>
    <p:extLst>
      <p:ext uri="{BB962C8B-B14F-4D97-AF65-F5344CB8AC3E}">
        <p14:creationId xmlns:p14="http://schemas.microsoft.com/office/powerpoint/2010/main" val="12557287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4277710"/>
            <a:ext cx="10972800" cy="1912543"/>
          </a:xfrm>
        </p:spPr>
        <p:txBody>
          <a:bodyPr>
            <a:normAutofit lnSpcReduction="10000"/>
          </a:bodyPr>
          <a:lstStyle/>
          <a:p>
            <a:r>
              <a:rPr lang="en-US" dirty="0"/>
              <a:t>DOE people never settled for the “off-the-shelf” configuration</a:t>
            </a:r>
          </a:p>
          <a:p>
            <a:pPr lvl="1"/>
            <a:r>
              <a:rPr lang="en-US" dirty="0"/>
              <a:t>Always want to customize library versions, build options, flags</a:t>
            </a:r>
          </a:p>
          <a:p>
            <a:r>
              <a:rPr lang="en-US" dirty="0"/>
              <a:t>Composition is a fundamental part of </a:t>
            </a:r>
            <a:r>
              <a:rPr lang="en-US" dirty="0" err="1"/>
              <a:t>Spack’s</a:t>
            </a:r>
            <a:r>
              <a:rPr lang="en-US" dirty="0"/>
              <a:t> model</a:t>
            </a:r>
          </a:p>
          <a:p>
            <a:pPr lvl="1"/>
            <a:r>
              <a:rPr lang="en-US" dirty="0"/>
              <a:t>Allows you to </a:t>
            </a:r>
            <a:r>
              <a:rPr lang="en-US" b="1" dirty="0"/>
              <a:t>swap components </a:t>
            </a:r>
            <a:r>
              <a:rPr lang="en-US" dirty="0"/>
              <a:t>like compilers, libraries, GPU runtimes, etc.</a:t>
            </a:r>
          </a:p>
          <a:p>
            <a:r>
              <a:rPr lang="en-US" dirty="0"/>
              <a:t>Most distributions build a much more static stack</a:t>
            </a:r>
          </a:p>
        </p:txBody>
      </p:sp>
      <p:sp>
        <p:nvSpPr>
          <p:cNvPr id="3" name="Title 2"/>
          <p:cNvSpPr>
            <a:spLocks noGrp="1"/>
          </p:cNvSpPr>
          <p:nvPr>
            <p:ph type="title"/>
          </p:nvPr>
        </p:nvSpPr>
        <p:spPr/>
        <p:txBody>
          <a:bodyPr/>
          <a:lstStyle/>
          <a:p>
            <a:r>
              <a:rPr lang="en-US" dirty="0" err="1"/>
              <a:t>Spack</a:t>
            </a:r>
            <a:r>
              <a:rPr lang="en-US" dirty="0"/>
              <a:t> has been ambitious about customizability from the start:</a:t>
            </a:r>
            <a:br>
              <a:rPr lang="en-US" dirty="0"/>
            </a:br>
            <a:r>
              <a:rPr lang="en-US" dirty="0"/>
              <a:t>“Just say what you want to install”</a:t>
            </a:r>
          </a:p>
        </p:txBody>
      </p:sp>
      <p:sp>
        <p:nvSpPr>
          <p:cNvPr id="4" name="TextBox 3"/>
          <p:cNvSpPr txBox="1"/>
          <p:nvPr/>
        </p:nvSpPr>
        <p:spPr>
          <a:xfrm>
            <a:off x="702923" y="1446702"/>
            <a:ext cx="11221709" cy="2456057"/>
          </a:xfrm>
          <a:prstGeom prst="rect">
            <a:avLst/>
          </a:prstGeom>
          <a:solidFill>
            <a:srgbClr val="FFFFFF"/>
          </a:solidFill>
          <a:ln>
            <a:solidFill>
              <a:schemeClr val="tx1"/>
            </a:solidFill>
          </a:ln>
          <a:effectLst>
            <a:outerShdw blurRad="50800" dist="38100" dir="2700000" algn="tl" rotWithShape="0">
              <a:srgbClr val="000000">
                <a:alpha val="43000"/>
              </a:srgbClr>
            </a:outerShdw>
          </a:effectLst>
        </p:spPr>
        <p:txBody>
          <a:bodyPr wrap="square" lIns="365760" tIns="121920" rIns="365760" bIns="121920" rtlCol="0">
            <a:spAutoFit/>
          </a:bodyPr>
          <a:lstStyle/>
          <a:p>
            <a:pPr defTabSz="609570">
              <a:lnSpc>
                <a:spcPct val="130000"/>
              </a:lnSpc>
              <a:defRPr/>
            </a:pPr>
            <a:r>
              <a:rPr lang="en-US" sz="1600" b="1" dirty="0">
                <a:solidFill>
                  <a:srgbClr val="000000"/>
                </a:solidFill>
                <a:latin typeface="Monaco" pitchFamily="2" charset="77"/>
                <a:cs typeface="Menlo Regular"/>
              </a:rPr>
              <a:t>$ </a:t>
            </a:r>
            <a:r>
              <a:rPr lang="en-US" sz="1600" b="1" dirty="0" err="1">
                <a:solidFill>
                  <a:srgbClr val="000000"/>
                </a:solidFill>
                <a:latin typeface="Monaco" pitchFamily="2" charset="77"/>
                <a:cs typeface="Menlo Regular"/>
              </a:rPr>
              <a:t>spack</a:t>
            </a:r>
            <a:r>
              <a:rPr lang="en-US" sz="1600" b="1" dirty="0">
                <a:solidFill>
                  <a:srgbClr val="000000"/>
                </a:solidFill>
                <a:latin typeface="Monaco" pitchFamily="2" charset="77"/>
                <a:cs typeface="Menlo Regular"/>
              </a:rPr>
              <a:t> install </a:t>
            </a:r>
            <a:r>
              <a:rPr lang="en-US" sz="1600" b="1" dirty="0" err="1">
                <a:solidFill>
                  <a:srgbClr val="000000"/>
                </a:solidFill>
                <a:latin typeface="Monaco" pitchFamily="2" charset="77"/>
                <a:cs typeface="Menlo Regular"/>
              </a:rPr>
              <a:t>mpileaks</a:t>
            </a:r>
            <a:r>
              <a:rPr lang="en-US" sz="1600" b="1" dirty="0">
                <a:solidFill>
                  <a:srgbClr val="000000"/>
                </a:solidFill>
                <a:latin typeface="Monaco" pitchFamily="2" charset="77"/>
                <a:cs typeface="Menlo Regular"/>
              </a:rPr>
              <a:t>                             </a:t>
            </a:r>
            <a:r>
              <a:rPr lang="en-US" sz="1600" b="1" dirty="0">
                <a:solidFill>
                  <a:srgbClr val="C0504D"/>
                </a:solidFill>
                <a:latin typeface="Monaco" pitchFamily="2" charset="77"/>
                <a:cs typeface="Menlo Regular"/>
              </a:rPr>
              <a:t>unconstrained</a:t>
            </a:r>
            <a:endParaRPr lang="en-US" sz="1600" b="1" dirty="0">
              <a:solidFill>
                <a:srgbClr val="000000"/>
              </a:solidFill>
              <a:latin typeface="Monaco" pitchFamily="2" charset="77"/>
              <a:cs typeface="Menlo Regular"/>
            </a:endParaRPr>
          </a:p>
          <a:p>
            <a:pPr defTabSz="609570">
              <a:lnSpc>
                <a:spcPct val="130000"/>
              </a:lnSpc>
              <a:defRPr/>
            </a:pPr>
            <a:r>
              <a:rPr lang="en-US" sz="1600" b="1" dirty="0">
                <a:solidFill>
                  <a:srgbClr val="1F497D">
                    <a:lumMod val="75000"/>
                  </a:srgbClr>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 custom version</a:t>
            </a:r>
            <a:endParaRPr lang="en-US" sz="1600" dirty="0">
              <a:solidFill>
                <a:prstClr val="black"/>
              </a:solidFill>
              <a:latin typeface="Monaco" pitchFamily="2" charset="77"/>
              <a:cs typeface="Menlo Regular"/>
            </a:endParaRPr>
          </a:p>
          <a:p>
            <a:pPr defTabSz="609570">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D31A17"/>
                </a:solidFill>
                <a:latin typeface="Monaco" pitchFamily="2" charset="77"/>
                <a:cs typeface="Menlo Regular"/>
              </a:rPr>
              <a:t>%gcc@4.7.3</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      % custom compiler</a:t>
            </a:r>
            <a:endParaRPr lang="en-US" sz="1600" dirty="0">
              <a:solidFill>
                <a:prstClr val="black"/>
              </a:solidFill>
              <a:latin typeface="Monaco" pitchFamily="2" charset="77"/>
              <a:cs typeface="Menlo Regular"/>
            </a:endParaRPr>
          </a:p>
          <a:p>
            <a:pPr defTabSz="609570">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D31A17"/>
                </a:solidFill>
                <a:latin typeface="Monaco" pitchFamily="2" charset="77"/>
                <a:cs typeface="Menlo Regular"/>
              </a:rPr>
              <a:t>%gcc@4.7.3</a:t>
            </a:r>
            <a:r>
              <a:rPr lang="en-US" sz="1600" b="1" dirty="0">
                <a:solidFill>
                  <a:prstClr val="black"/>
                </a:solidFill>
                <a:latin typeface="Monaco" pitchFamily="2" charset="77"/>
                <a:cs typeface="Menlo Regular"/>
              </a:rPr>
              <a:t> </a:t>
            </a:r>
            <a:r>
              <a:rPr lang="en-US" sz="1600" b="1" dirty="0">
                <a:solidFill>
                  <a:srgbClr val="008000"/>
                </a:solidFill>
                <a:latin typeface="Monaco" pitchFamily="2" charset="77"/>
                <a:cs typeface="Menlo Regular"/>
              </a:rPr>
              <a:t>+threads     </a:t>
            </a:r>
            <a:r>
              <a:rPr lang="en-US" sz="1600" b="1" dirty="0">
                <a:solidFill>
                  <a:srgbClr val="C0504D"/>
                </a:solidFill>
                <a:latin typeface="Monaco" pitchFamily="2" charset="77"/>
                <a:cs typeface="Menlo Regular"/>
              </a:rPr>
              <a:t>+/- build option</a:t>
            </a:r>
            <a:endParaRPr lang="en-US" sz="1600" dirty="0">
              <a:solidFill>
                <a:prstClr val="black"/>
              </a:solidFill>
              <a:latin typeface="Monaco" pitchFamily="2" charset="77"/>
              <a:cs typeface="Menlo Regular"/>
            </a:endParaRPr>
          </a:p>
          <a:p>
            <a:pPr defTabSz="609570">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err="1">
                <a:solidFill>
                  <a:srgbClr val="660066"/>
                </a:solidFill>
                <a:latin typeface="Monaco" pitchFamily="2" charset="77"/>
                <a:cs typeface="Menlo Regular"/>
              </a:rPr>
              <a:t>cppflags</a:t>
            </a:r>
            <a:r>
              <a:rPr lang="en-US" sz="1600" b="1" dirty="0">
                <a:solidFill>
                  <a:srgbClr val="660066"/>
                </a:solidFill>
                <a:latin typeface="Monaco" pitchFamily="2" charset="77"/>
                <a:cs typeface="Menlo Regular"/>
              </a:rPr>
              <a:t>="-O3 –g3" </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set compiler flags</a:t>
            </a:r>
            <a:endParaRPr lang="en-US" sz="1600" dirty="0">
              <a:solidFill>
                <a:prstClr val="black"/>
              </a:solidFill>
              <a:latin typeface="Monaco" pitchFamily="2" charset="77"/>
              <a:cs typeface="Menlo Regular"/>
            </a:endParaRPr>
          </a:p>
          <a:p>
            <a:pPr defTabSz="609570">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a:t>
            </a:r>
            <a:r>
              <a:rPr lang="en-US" sz="1600" b="1" dirty="0">
                <a:solidFill>
                  <a:srgbClr val="F79646">
                    <a:lumMod val="75000"/>
                  </a:srgbClr>
                </a:solidFill>
                <a:latin typeface="Monaco" pitchFamily="2" charset="77"/>
                <a:cs typeface="Menlo Regular"/>
              </a:rPr>
              <a:t>target=</a:t>
            </a:r>
            <a:r>
              <a:rPr lang="en-US" sz="1600" b="1" dirty="0" err="1">
                <a:solidFill>
                  <a:srgbClr val="F79646">
                    <a:lumMod val="75000"/>
                  </a:srgbClr>
                </a:solidFill>
                <a:latin typeface="Monaco" pitchFamily="2" charset="77"/>
                <a:cs typeface="Menlo Regular"/>
              </a:rPr>
              <a:t>cascadelake</a:t>
            </a:r>
            <a:r>
              <a:rPr lang="en-US" sz="1600" b="1" dirty="0">
                <a:solidFill>
                  <a:prstClr val="black"/>
                </a:solidFill>
                <a:latin typeface="Monaco" pitchFamily="2" charset="77"/>
                <a:cs typeface="Menlo Regular"/>
              </a:rPr>
              <a:t>      </a:t>
            </a:r>
            <a:r>
              <a:rPr lang="en-US" sz="1600" b="1" dirty="0">
                <a:solidFill>
                  <a:srgbClr val="C0504D"/>
                </a:solidFill>
                <a:latin typeface="Monaco" pitchFamily="2" charset="77"/>
                <a:cs typeface="Menlo Regular"/>
              </a:rPr>
              <a:t>set target microarchitecture</a:t>
            </a:r>
            <a:endParaRPr lang="en-US" sz="1600" b="1" dirty="0">
              <a:solidFill>
                <a:prstClr val="black"/>
              </a:solidFill>
              <a:latin typeface="Monaco" pitchFamily="2" charset="77"/>
              <a:cs typeface="Menlo Regular"/>
            </a:endParaRPr>
          </a:p>
          <a:p>
            <a:pPr defTabSz="609570">
              <a:lnSpc>
                <a:spcPct val="130000"/>
              </a:lnSpc>
              <a:defRPr/>
            </a:pPr>
            <a:r>
              <a:rPr lang="en-US" sz="1600" b="1" dirty="0">
                <a:solidFill>
                  <a:srgbClr val="03495C"/>
                </a:solidFill>
                <a:latin typeface="Monaco" pitchFamily="2" charset="77"/>
                <a:cs typeface="Menlo Regular"/>
              </a:rPr>
              <a:t>$</a:t>
            </a:r>
            <a:r>
              <a:rPr lang="en-US" sz="1600" b="1" dirty="0">
                <a:solidFill>
                  <a:prstClr val="black"/>
                </a:solidFill>
                <a:latin typeface="Monaco" pitchFamily="2" charset="77"/>
                <a:cs typeface="Menlo Regular"/>
              </a:rPr>
              <a:t> </a:t>
            </a:r>
            <a:r>
              <a:rPr lang="en-US" sz="1600" b="1" dirty="0" err="1">
                <a:solidFill>
                  <a:prstClr val="black"/>
                </a:solidFill>
                <a:latin typeface="Monaco" pitchFamily="2" charset="77"/>
                <a:cs typeface="Menlo Regular"/>
              </a:rPr>
              <a:t>spack</a:t>
            </a:r>
            <a:r>
              <a:rPr lang="en-US" sz="1600" b="1" dirty="0">
                <a:solidFill>
                  <a:prstClr val="black"/>
                </a:solidFill>
                <a:latin typeface="Monaco" pitchFamily="2" charset="77"/>
                <a:cs typeface="Menlo Regular"/>
              </a:rPr>
              <a:t> install </a:t>
            </a:r>
            <a:r>
              <a:rPr lang="en-US" sz="1600" b="1" dirty="0">
                <a:solidFill>
                  <a:srgbClr val="000000"/>
                </a:solidFill>
                <a:latin typeface="Monaco" pitchFamily="2" charset="77"/>
                <a:cs typeface="Menlo Regular"/>
              </a:rPr>
              <a:t>mpileaks</a:t>
            </a:r>
            <a:r>
              <a:rPr lang="en-US" sz="1600" b="1" dirty="0">
                <a:solidFill>
                  <a:srgbClr val="009DD9"/>
                </a:solidFill>
                <a:latin typeface="Monaco" pitchFamily="2" charset="77"/>
                <a:cs typeface="Menlo Regular"/>
              </a:rPr>
              <a:t>@3.3</a:t>
            </a:r>
            <a:r>
              <a:rPr lang="en-US" sz="1600" b="1" dirty="0">
                <a:solidFill>
                  <a:prstClr val="black"/>
                </a:solidFill>
                <a:latin typeface="Monaco" pitchFamily="2" charset="77"/>
                <a:cs typeface="Menlo Regular"/>
              </a:rPr>
              <a:t> ^mpich</a:t>
            </a:r>
            <a:r>
              <a:rPr lang="en-US" sz="1600" b="1" dirty="0">
                <a:solidFill>
                  <a:srgbClr val="009DD9"/>
                </a:solidFill>
                <a:latin typeface="Monaco" pitchFamily="2" charset="77"/>
                <a:cs typeface="Menlo Regular"/>
              </a:rPr>
              <a:t>@3.2</a:t>
            </a:r>
            <a:r>
              <a:rPr lang="en-US" sz="1600" b="1" dirty="0">
                <a:solidFill>
                  <a:srgbClr val="660066"/>
                </a:solidFill>
                <a:latin typeface="Monaco" pitchFamily="2" charset="77"/>
                <a:cs typeface="Menlo Regular"/>
              </a:rPr>
              <a:t> </a:t>
            </a:r>
            <a:r>
              <a:rPr lang="en-US" sz="1600" b="1" dirty="0">
                <a:solidFill>
                  <a:srgbClr val="D31A17"/>
                </a:solidFill>
                <a:latin typeface="Monaco" pitchFamily="2" charset="77"/>
                <a:cs typeface="Menlo Regular"/>
              </a:rPr>
              <a:t>%gcc@4.9.3</a:t>
            </a:r>
            <a:r>
              <a:rPr lang="en-US" sz="1600" b="1" dirty="0">
                <a:solidFill>
                  <a:srgbClr val="C0504D">
                    <a:lumMod val="75000"/>
                  </a:srgbClr>
                </a:solidFill>
                <a:latin typeface="Monaco" pitchFamily="2" charset="77"/>
                <a:cs typeface="Menlo Regular"/>
              </a:rPr>
              <a:t>   </a:t>
            </a:r>
            <a:r>
              <a:rPr lang="en-US" sz="1600" b="1" dirty="0">
                <a:solidFill>
                  <a:srgbClr val="C0504D"/>
                </a:solidFill>
                <a:latin typeface="Monaco" pitchFamily="2" charset="77"/>
                <a:cs typeface="Menlo Regular"/>
              </a:rPr>
              <a:t>^ dependency constraints</a:t>
            </a:r>
            <a:endParaRPr lang="en-US" sz="1600" b="1" dirty="0">
              <a:solidFill>
                <a:prstClr val="black"/>
              </a:solidFill>
              <a:latin typeface="Monaco" pitchFamily="2" charset="77"/>
              <a:cs typeface="Menlo Regular"/>
            </a:endParaRPr>
          </a:p>
        </p:txBody>
      </p:sp>
    </p:spTree>
    <p:extLst>
      <p:ext uri="{BB962C8B-B14F-4D97-AF65-F5344CB8AC3E}">
        <p14:creationId xmlns:p14="http://schemas.microsoft.com/office/powerpoint/2010/main" val="1392821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7DC3C3-12D8-622F-ED15-2C12720349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97B0C0-8B30-2C46-025C-12C9D26A734C}"/>
              </a:ext>
            </a:extLst>
          </p:cNvPr>
          <p:cNvSpPr>
            <a:spLocks noGrp="1"/>
          </p:cNvSpPr>
          <p:nvPr>
            <p:ph type="title"/>
          </p:nvPr>
        </p:nvSpPr>
        <p:spPr/>
        <p:txBody>
          <a:bodyPr/>
          <a:lstStyle/>
          <a:p>
            <a:r>
              <a:rPr lang="en-US" dirty="0"/>
              <a:t>Now, the E4S stack is more than 600 packages!</a:t>
            </a:r>
          </a:p>
        </p:txBody>
      </p:sp>
      <p:pic>
        <p:nvPicPr>
          <p:cNvPr id="7" name="Picture 6">
            <a:extLst>
              <a:ext uri="{FF2B5EF4-FFF2-40B4-BE49-F238E27FC236}">
                <a16:creationId xmlns:a16="http://schemas.microsoft.com/office/drawing/2014/main" id="{6FFBF772-5614-12C2-EB6B-78555000E347}"/>
              </a:ext>
            </a:extLst>
          </p:cNvPr>
          <p:cNvPicPr>
            <a:picLocks noChangeAspect="1"/>
          </p:cNvPicPr>
          <p:nvPr/>
        </p:nvPicPr>
        <p:blipFill>
          <a:blip r:embed="rId3"/>
          <a:stretch>
            <a:fillRect/>
          </a:stretch>
        </p:blipFill>
        <p:spPr>
          <a:xfrm>
            <a:off x="1588" y="1621934"/>
            <a:ext cx="12188825" cy="3019852"/>
          </a:xfrm>
          <a:prstGeom prst="rect">
            <a:avLst/>
          </a:prstGeom>
        </p:spPr>
      </p:pic>
      <p:sp>
        <p:nvSpPr>
          <p:cNvPr id="10" name="Content Placeholder 2">
            <a:extLst>
              <a:ext uri="{FF2B5EF4-FFF2-40B4-BE49-F238E27FC236}">
                <a16:creationId xmlns:a16="http://schemas.microsoft.com/office/drawing/2014/main" id="{2391ACD4-C34D-DB6F-BD60-AA01545D4E8B}"/>
              </a:ext>
            </a:extLst>
          </p:cNvPr>
          <p:cNvSpPr txBox="1">
            <a:spLocks/>
          </p:cNvSpPr>
          <p:nvPr/>
        </p:nvSpPr>
        <p:spPr>
          <a:xfrm>
            <a:off x="338198" y="4585877"/>
            <a:ext cx="10969943" cy="1357070"/>
          </a:xfrm>
          <a:prstGeom prst="rect">
            <a:avLst/>
          </a:prstGeom>
        </p:spPr>
        <p:txBody>
          <a:bodyPr vert="horz" lIns="0" tIns="0" rIns="0" bIns="0" rtlCol="0">
            <a:normAutofit/>
          </a:bodyPr>
          <a:lstStyle>
            <a:lvl1pPr marL="285750" indent="-228600" algn="l" rtl="0" eaLnBrk="1" latinLnBrk="0" hangingPunct="1">
              <a:spcBef>
                <a:spcPts val="1800"/>
              </a:spcBef>
              <a:spcAft>
                <a:spcPts val="0"/>
              </a:spcAft>
              <a:buClr>
                <a:schemeClr val="accent1">
                  <a:lumMod val="75000"/>
                </a:schemeClr>
              </a:buClr>
              <a:buSzPct val="90000"/>
              <a:buFont typeface="Wingdings" charset="2"/>
              <a:buChar char="§"/>
              <a:tabLst/>
              <a:defRPr kumimoji="0" sz="2400" b="0" kern="1200">
                <a:solidFill>
                  <a:schemeClr val="tx1"/>
                </a:solidFill>
                <a:latin typeface="Calibri" panose="020F0502020204030204" pitchFamily="34" charset="0"/>
                <a:ea typeface="+mn-ea"/>
                <a:cs typeface="Calibri" panose="020F0502020204030204" pitchFamily="34" charset="0"/>
              </a:defRPr>
            </a:lvl1pPr>
            <a:lvl2pPr marL="628650" indent="-285750" algn="l" rtl="0" eaLnBrk="1" latinLnBrk="0" hangingPunct="1">
              <a:spcBef>
                <a:spcPts val="0"/>
              </a:spcBef>
              <a:spcAft>
                <a:spcPts val="0"/>
              </a:spcAft>
              <a:buClrTx/>
              <a:buSzPct val="90000"/>
              <a:buFont typeface="Calibri" panose="020F0502020204030204" pitchFamily="34" charset="0"/>
              <a:buChar char="—"/>
              <a:defRPr kumimoji="0" sz="2000" kern="1200">
                <a:solidFill>
                  <a:schemeClr val="tx1"/>
                </a:solidFill>
                <a:latin typeface="Calibri" panose="020F0502020204030204" pitchFamily="34" charset="0"/>
                <a:ea typeface="+mn-ea"/>
                <a:cs typeface="Calibri" panose="020F0502020204030204" pitchFamily="34" charset="0"/>
              </a:defRPr>
            </a:lvl2pPr>
            <a:lvl3pPr marL="800100" indent="-171450" algn="l" rtl="0" eaLnBrk="1" latinLnBrk="0" hangingPunct="1">
              <a:spcBef>
                <a:spcPts val="0"/>
              </a:spcBef>
              <a:spcAft>
                <a:spcPts val="0"/>
              </a:spcAft>
              <a:buClrTx/>
              <a:buSzPct val="90000"/>
              <a:buFont typeface="Arial" panose="020B0604020202020204" pitchFamily="34" charset="0"/>
              <a:buChar char="•"/>
              <a:defRPr kumimoji="0" sz="1800" kern="1200">
                <a:solidFill>
                  <a:schemeClr val="tx1"/>
                </a:solidFill>
                <a:latin typeface="Calibri" panose="020F0502020204030204" pitchFamily="34" charset="0"/>
                <a:ea typeface="+mn-ea"/>
                <a:cs typeface="Calibri" panose="020F0502020204030204" pitchFamily="34" charset="0"/>
              </a:defRPr>
            </a:lvl3pPr>
            <a:lvl4pPr marL="1028700" indent="-171450" algn="l" rtl="0" eaLnBrk="1" latinLnBrk="0" hangingPunct="1">
              <a:spcBef>
                <a:spcPts val="0"/>
              </a:spcBef>
              <a:spcAft>
                <a:spcPts val="0"/>
              </a:spcAft>
              <a:buClrTx/>
              <a:buSzPct val="100000"/>
              <a:buFont typeface="Lucida Grande"/>
              <a:buChar char="–"/>
              <a:defRPr kumimoji="0" sz="1600" kern="1200">
                <a:solidFill>
                  <a:schemeClr val="tx1"/>
                </a:solidFill>
                <a:latin typeface="Calibri" panose="020F0502020204030204" pitchFamily="34" charset="0"/>
                <a:ea typeface="+mn-ea"/>
                <a:cs typeface="Calibri" panose="020F0502020204030204" pitchFamily="34" charset="0"/>
              </a:defRPr>
            </a:lvl4pPr>
            <a:lvl5pPr marL="1257300" indent="-171450" algn="l" rtl="0" eaLnBrk="1" latinLnBrk="0" hangingPunct="1">
              <a:spcBef>
                <a:spcPts val="0"/>
              </a:spcBef>
              <a:spcAft>
                <a:spcPts val="0"/>
              </a:spcAft>
              <a:buClrTx/>
              <a:buFont typeface="Arial"/>
              <a:buChar char="•"/>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1627632" indent="-182880" algn="l" rtl="0" eaLnBrk="1" latinLnBrk="0" hangingPunct="1">
              <a:spcBef>
                <a:spcPct val="20000"/>
              </a:spcBef>
              <a:buClr>
                <a:schemeClr val="accent6"/>
              </a:buClr>
              <a:buSzPct val="100000"/>
              <a:buFont typeface="Wingdings 2"/>
              <a:buChar char=""/>
              <a:defRPr kumimoji="0" sz="2000" kern="1200">
                <a:solidFill>
                  <a:schemeClr val="tx1"/>
                </a:solidFill>
                <a:latin typeface="+mn-lt"/>
                <a:ea typeface="+mn-ea"/>
                <a:cs typeface="+mn-cs"/>
              </a:defRPr>
            </a:lvl6pPr>
            <a:lvl7pPr marL="1828800" indent="-182880" algn="l" rtl="0" eaLnBrk="1" latinLnBrk="0" hangingPunct="1">
              <a:spcBef>
                <a:spcPct val="20000"/>
              </a:spcBef>
              <a:buClr>
                <a:schemeClr val="accent1"/>
              </a:buClr>
              <a:buSzPct val="100000"/>
              <a:buFont typeface="Wingdings 2"/>
              <a:buChar char=""/>
              <a:defRPr kumimoji="0" sz="1800" kern="1200">
                <a:solidFill>
                  <a:schemeClr val="tx1"/>
                </a:solidFill>
                <a:latin typeface="+mn-lt"/>
                <a:ea typeface="+mn-ea"/>
                <a:cs typeface="+mn-cs"/>
              </a:defRPr>
            </a:lvl7pPr>
            <a:lvl8pPr marL="2029968" indent="-182880" algn="l" rtl="0" eaLnBrk="1" latinLnBrk="0" hangingPunct="1">
              <a:spcBef>
                <a:spcPct val="20000"/>
              </a:spcBef>
              <a:buClr>
                <a:schemeClr val="accent2"/>
              </a:buClr>
              <a:buFont typeface="Wingdings 2" pitchFamily="18" charset="2"/>
              <a:buChar char=""/>
              <a:defRPr kumimoji="0" sz="1800" kern="1200">
                <a:solidFill>
                  <a:schemeClr val="tx1"/>
                </a:solidFill>
                <a:latin typeface="+mn-lt"/>
                <a:ea typeface="+mn-ea"/>
                <a:cs typeface="+mn-cs"/>
              </a:defRPr>
            </a:lvl8pPr>
            <a:lvl9pPr marL="2231136" indent="-182880" algn="l" rtl="0" eaLnBrk="1" latinLnBrk="0" hangingPunct="1">
              <a:spcBef>
                <a:spcPct val="20000"/>
              </a:spcBef>
              <a:buClr>
                <a:schemeClr val="accent3"/>
              </a:buClr>
              <a:buFont typeface="Wingdings 2" pitchFamily="18" charset="2"/>
              <a:buChar char=""/>
              <a:defRPr kumimoji="0" sz="1800" kern="1200" baseline="0">
                <a:solidFill>
                  <a:schemeClr val="tx1"/>
                </a:solidFill>
                <a:latin typeface="+mn-lt"/>
                <a:ea typeface="+mn-ea"/>
                <a:cs typeface="+mn-cs"/>
              </a:defRPr>
            </a:lvl9pPr>
          </a:lstStyle>
          <a:p>
            <a:pPr lvl="1" defTabSz="914103"/>
            <a:endParaRPr lang="en-US" sz="1999" dirty="0"/>
          </a:p>
        </p:txBody>
      </p:sp>
      <p:sp>
        <p:nvSpPr>
          <p:cNvPr id="5" name="Content Placeholder 4">
            <a:extLst>
              <a:ext uri="{FF2B5EF4-FFF2-40B4-BE49-F238E27FC236}">
                <a16:creationId xmlns:a16="http://schemas.microsoft.com/office/drawing/2014/main" id="{AE9748B6-9509-7BAE-706E-13BFA7C6A304}"/>
              </a:ext>
            </a:extLst>
          </p:cNvPr>
          <p:cNvSpPr>
            <a:spLocks noGrp="1"/>
          </p:cNvSpPr>
          <p:nvPr>
            <p:ph idx="1"/>
          </p:nvPr>
        </p:nvSpPr>
        <p:spPr>
          <a:xfrm>
            <a:off x="-127669" y="4821446"/>
            <a:ext cx="10969943" cy="1698479"/>
          </a:xfrm>
        </p:spPr>
        <p:txBody>
          <a:bodyPr/>
          <a:lstStyle/>
          <a:p>
            <a:pPr lvl="1" defTabSz="914103"/>
            <a:r>
              <a:rPr lang="en-US" sz="2399" dirty="0"/>
              <a:t>Red boxes are the packages in it (about 100)</a:t>
            </a:r>
          </a:p>
          <a:p>
            <a:pPr lvl="1" defTabSz="914103"/>
            <a:r>
              <a:rPr lang="en-US" sz="2399" dirty="0"/>
              <a:t>Blue boxes are what </a:t>
            </a:r>
            <a:r>
              <a:rPr lang="en-US" sz="2399" b="1" i="1" dirty="0"/>
              <a:t>else</a:t>
            </a:r>
            <a:r>
              <a:rPr lang="en-US" sz="2399" i="1" dirty="0"/>
              <a:t> </a:t>
            </a:r>
            <a:r>
              <a:rPr lang="en-US" sz="2399" dirty="0"/>
              <a:t>you need to build it (about 600)</a:t>
            </a:r>
          </a:p>
          <a:p>
            <a:pPr lvl="1" defTabSz="914103"/>
            <a:r>
              <a:rPr lang="en-US" sz="2399" dirty="0"/>
              <a:t>E4S sits on top of </a:t>
            </a:r>
            <a:r>
              <a:rPr lang="en-US" sz="2399" i="1" dirty="0"/>
              <a:t>hundreds</a:t>
            </a:r>
            <a:r>
              <a:rPr lang="en-US" sz="2399" dirty="0"/>
              <a:t> of open source community projects</a:t>
            </a:r>
          </a:p>
          <a:p>
            <a:pPr lvl="1" defTabSz="914103"/>
            <a:endParaRPr lang="en-US" sz="1999" dirty="0"/>
          </a:p>
          <a:p>
            <a:pPr lvl="1" defTabSz="914103"/>
            <a:endParaRPr lang="en-US" sz="1999" dirty="0"/>
          </a:p>
          <a:p>
            <a:endParaRPr lang="en-US" dirty="0"/>
          </a:p>
        </p:txBody>
      </p:sp>
    </p:spTree>
    <p:extLst>
      <p:ext uri="{BB962C8B-B14F-4D97-AF65-F5344CB8AC3E}">
        <p14:creationId xmlns:p14="http://schemas.microsoft.com/office/powerpoint/2010/main" val="3668115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EF97C0-B4CE-46DD-934E-C77C40AD47BE}"/>
              </a:ext>
            </a:extLst>
          </p:cNvPr>
          <p:cNvSpPr>
            <a:spLocks noGrp="1"/>
          </p:cNvSpPr>
          <p:nvPr>
            <p:ph type="title"/>
          </p:nvPr>
        </p:nvSpPr>
        <p:spPr>
          <a:xfrm>
            <a:off x="0" y="57262"/>
            <a:ext cx="11657076" cy="597957"/>
          </a:xfrm>
        </p:spPr>
        <p:txBody>
          <a:bodyPr/>
          <a:lstStyle/>
          <a:p>
            <a:pPr algn="ctr"/>
            <a:r>
              <a:rPr lang="en-US" dirty="0"/>
              <a:t>ECP Application Development</a:t>
            </a:r>
          </a:p>
        </p:txBody>
      </p:sp>
      <p:grpSp>
        <p:nvGrpSpPr>
          <p:cNvPr id="36" name="Group 35">
            <a:extLst>
              <a:ext uri="{FF2B5EF4-FFF2-40B4-BE49-F238E27FC236}">
                <a16:creationId xmlns:a16="http://schemas.microsoft.com/office/drawing/2014/main" id="{6F2E9EC9-CC7E-3747-AD8A-3DC2E16D9465}"/>
              </a:ext>
            </a:extLst>
          </p:cNvPr>
          <p:cNvGrpSpPr/>
          <p:nvPr/>
        </p:nvGrpSpPr>
        <p:grpSpPr>
          <a:xfrm>
            <a:off x="188876" y="640465"/>
            <a:ext cx="11658468" cy="5283933"/>
            <a:chOff x="188876" y="616176"/>
            <a:chExt cx="11658468" cy="5283933"/>
          </a:xfrm>
        </p:grpSpPr>
        <p:sp>
          <p:nvSpPr>
            <p:cNvPr id="13" name="Freeform 16">
              <a:extLst>
                <a:ext uri="{FF2B5EF4-FFF2-40B4-BE49-F238E27FC236}">
                  <a16:creationId xmlns:a16="http://schemas.microsoft.com/office/drawing/2014/main" id="{8657A7E6-4C19-434B-A71B-B4E1506C16FC}"/>
                </a:ext>
              </a:extLst>
            </p:cNvPr>
            <p:cNvSpPr/>
            <p:nvPr/>
          </p:nvSpPr>
          <p:spPr>
            <a:xfrm>
              <a:off x="10062843" y="616176"/>
              <a:ext cx="1784501" cy="488701"/>
            </a:xfrm>
            <a:custGeom>
              <a:avLst/>
              <a:gdLst>
                <a:gd name="connsiteX0" fmla="*/ 0 w 1931561"/>
                <a:gd name="connsiteY0" fmla="*/ 0 h 623290"/>
                <a:gd name="connsiteX1" fmla="*/ 1931561 w 1931561"/>
                <a:gd name="connsiteY1" fmla="*/ 0 h 623290"/>
                <a:gd name="connsiteX2" fmla="*/ 1931561 w 1931561"/>
                <a:gd name="connsiteY2" fmla="*/ 623290 h 623290"/>
                <a:gd name="connsiteX3" fmla="*/ 0 w 1931561"/>
                <a:gd name="connsiteY3" fmla="*/ 623290 h 623290"/>
                <a:gd name="connsiteX4" fmla="*/ 0 w 1931561"/>
                <a:gd name="connsiteY4" fmla="*/ 0 h 62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623290">
                  <a:moveTo>
                    <a:pt x="0" y="0"/>
                  </a:moveTo>
                  <a:lnTo>
                    <a:pt x="1931561" y="0"/>
                  </a:lnTo>
                  <a:lnTo>
                    <a:pt x="1931561" y="623290"/>
                  </a:lnTo>
                  <a:lnTo>
                    <a:pt x="0" y="623290"/>
                  </a:lnTo>
                  <a:lnTo>
                    <a:pt x="0" y="0"/>
                  </a:lnTo>
                  <a:close/>
                </a:path>
              </a:pathLst>
            </a:custGeom>
            <a:ln w="19050">
              <a:solidFill>
                <a:srgbClr val="30B7D4"/>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52832" rIns="0" bIns="52832"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Arial Narrow" charset="0"/>
                  <a:cs typeface="Arial Narrow" charset="0"/>
                </a:rPr>
                <a:t>Health care</a:t>
              </a:r>
            </a:p>
          </p:txBody>
        </p:sp>
        <p:sp>
          <p:nvSpPr>
            <p:cNvPr id="14" name="Freeform 17">
              <a:extLst>
                <a:ext uri="{FF2B5EF4-FFF2-40B4-BE49-F238E27FC236}">
                  <a16:creationId xmlns:a16="http://schemas.microsoft.com/office/drawing/2014/main" id="{649C6D76-7CB2-4B06-8547-8DF5CD975EAD}"/>
                </a:ext>
              </a:extLst>
            </p:cNvPr>
            <p:cNvSpPr/>
            <p:nvPr/>
          </p:nvSpPr>
          <p:spPr>
            <a:xfrm>
              <a:off x="10062843" y="1108735"/>
              <a:ext cx="1784501" cy="4482750"/>
            </a:xfrm>
            <a:custGeom>
              <a:avLst/>
              <a:gdLst>
                <a:gd name="connsiteX0" fmla="*/ 0 w 1931561"/>
                <a:gd name="connsiteY0" fmla="*/ 0 h 2600544"/>
                <a:gd name="connsiteX1" fmla="*/ 1931561 w 1931561"/>
                <a:gd name="connsiteY1" fmla="*/ 0 h 2600544"/>
                <a:gd name="connsiteX2" fmla="*/ 1931561 w 1931561"/>
                <a:gd name="connsiteY2" fmla="*/ 2600544 h 2600544"/>
                <a:gd name="connsiteX3" fmla="*/ 0 w 1931561"/>
                <a:gd name="connsiteY3" fmla="*/ 2600544 h 2600544"/>
                <a:gd name="connsiteX4" fmla="*/ 0 w 1931561"/>
                <a:gd name="connsiteY4" fmla="*/ 0 h 26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2600544">
                  <a:moveTo>
                    <a:pt x="0" y="0"/>
                  </a:moveTo>
                  <a:lnTo>
                    <a:pt x="1931561" y="0"/>
                  </a:lnTo>
                  <a:lnTo>
                    <a:pt x="1931561" y="2600544"/>
                  </a:lnTo>
                  <a:lnTo>
                    <a:pt x="0" y="2600544"/>
                  </a:lnTo>
                  <a:lnTo>
                    <a:pt x="0" y="0"/>
                  </a:lnTo>
                  <a:close/>
                </a:path>
              </a:pathLst>
            </a:custGeom>
            <a:noFill/>
            <a:ln w="25400">
              <a:gradFill flip="none" rotWithShape="1">
                <a:gsLst>
                  <a:gs pos="0">
                    <a:schemeClr val="accent3"/>
                  </a:gs>
                  <a:gs pos="100000">
                    <a:schemeClr val="bg1">
                      <a:alpha val="0"/>
                    </a:schemeClr>
                  </a:gs>
                </a:gsLst>
                <a:lin ang="5400000" scaled="1"/>
                <a:tileRect/>
              </a:gra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 tIns="69342" rIns="18288" bIns="104013" numCol="1" spcCol="1270" anchor="t" anchorCtr="0">
              <a:noAutofit/>
            </a:bodyPr>
            <a:lstStyle/>
            <a:p>
              <a:pPr marL="0" marR="0" lvl="0" indent="0" algn="ctr" defTabSz="914400" rtl="0" eaLnBrk="1" fontAlgn="auto" latinLnBrk="0" hangingPunct="1">
                <a:lnSpc>
                  <a:spcPct val="90000"/>
                </a:lnSpc>
                <a:spcBef>
                  <a:spcPts val="60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Accelerate </a:t>
              </a:r>
              <a:b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and translate </a:t>
              </a:r>
              <a:b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b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cancer research </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(partnership with NIH)</a:t>
              </a:r>
            </a:p>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endParaRPr>
            </a:p>
          </p:txBody>
        </p:sp>
        <p:pic>
          <p:nvPicPr>
            <p:cNvPr id="15" name="Picture 2" descr="http://www.cancer.gov/PublishedContent/Images/images/nci/organization/ras/RAS-banner-wide-feature.jpg">
              <a:extLst>
                <a:ext uri="{FF2B5EF4-FFF2-40B4-BE49-F238E27FC236}">
                  <a16:creationId xmlns:a16="http://schemas.microsoft.com/office/drawing/2014/main" id="{AC1505F9-3EB3-460E-81C9-6A78CFF95E3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1352" r="3572"/>
            <a:stretch/>
          </p:blipFill>
          <p:spPr bwMode="auto">
            <a:xfrm>
              <a:off x="10281650" y="2213280"/>
              <a:ext cx="1457672" cy="1457672"/>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 xmlns:a14="http://schemas.microsoft.com/office/drawing/2010/main">
                  <a:solidFill>
                    <a:srgbClr val="FFFFFF"/>
                  </a:solidFill>
                </a14:hiddenFill>
              </a:ext>
            </a:extLst>
          </p:spPr>
        </p:pic>
        <p:sp>
          <p:nvSpPr>
            <p:cNvPr id="5" name="Freeform 7">
              <a:extLst>
                <a:ext uri="{FF2B5EF4-FFF2-40B4-BE49-F238E27FC236}">
                  <a16:creationId xmlns:a16="http://schemas.microsoft.com/office/drawing/2014/main" id="{82EAAA05-300A-490C-ACE4-07D319D241B5}"/>
                </a:ext>
              </a:extLst>
            </p:cNvPr>
            <p:cNvSpPr/>
            <p:nvPr/>
          </p:nvSpPr>
          <p:spPr>
            <a:xfrm>
              <a:off x="2163669" y="616176"/>
              <a:ext cx="1784501" cy="488701"/>
            </a:xfrm>
            <a:custGeom>
              <a:avLst/>
              <a:gdLst>
                <a:gd name="connsiteX0" fmla="*/ 0 w 1931561"/>
                <a:gd name="connsiteY0" fmla="*/ 0 h 623290"/>
                <a:gd name="connsiteX1" fmla="*/ 1931561 w 1931561"/>
                <a:gd name="connsiteY1" fmla="*/ 0 h 623290"/>
                <a:gd name="connsiteX2" fmla="*/ 1931561 w 1931561"/>
                <a:gd name="connsiteY2" fmla="*/ 623290 h 623290"/>
                <a:gd name="connsiteX3" fmla="*/ 0 w 1931561"/>
                <a:gd name="connsiteY3" fmla="*/ 623290 h 623290"/>
                <a:gd name="connsiteX4" fmla="*/ 0 w 1931561"/>
                <a:gd name="connsiteY4" fmla="*/ 0 h 62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623290">
                  <a:moveTo>
                    <a:pt x="0" y="0"/>
                  </a:moveTo>
                  <a:lnTo>
                    <a:pt x="1931561" y="0"/>
                  </a:lnTo>
                  <a:lnTo>
                    <a:pt x="1931561" y="623290"/>
                  </a:lnTo>
                  <a:lnTo>
                    <a:pt x="0" y="623290"/>
                  </a:lnTo>
                  <a:lnTo>
                    <a:pt x="0" y="0"/>
                  </a:lnTo>
                  <a:close/>
                </a:path>
              </a:pathLst>
            </a:custGeom>
            <a:ln w="19050">
              <a:solidFill>
                <a:srgbClr val="30B7D4"/>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52832" rIns="0" bIns="52832"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Arial Narrow" charset="0"/>
                  <a:cs typeface="Arial Narrow" charset="0"/>
                </a:rPr>
                <a:t>Energy security</a:t>
              </a:r>
            </a:p>
          </p:txBody>
        </p:sp>
        <p:sp>
          <p:nvSpPr>
            <p:cNvPr id="6" name="Freeform 8">
              <a:extLst>
                <a:ext uri="{FF2B5EF4-FFF2-40B4-BE49-F238E27FC236}">
                  <a16:creationId xmlns:a16="http://schemas.microsoft.com/office/drawing/2014/main" id="{47C1D084-FB13-4D34-A5E4-374FE8562EBF}"/>
                </a:ext>
              </a:extLst>
            </p:cNvPr>
            <p:cNvSpPr/>
            <p:nvPr/>
          </p:nvSpPr>
          <p:spPr>
            <a:xfrm>
              <a:off x="2163669" y="1108736"/>
              <a:ext cx="1784501" cy="4791373"/>
            </a:xfrm>
            <a:custGeom>
              <a:avLst/>
              <a:gdLst>
                <a:gd name="connsiteX0" fmla="*/ 0 w 1931561"/>
                <a:gd name="connsiteY0" fmla="*/ 0 h 2600544"/>
                <a:gd name="connsiteX1" fmla="*/ 1931561 w 1931561"/>
                <a:gd name="connsiteY1" fmla="*/ 0 h 2600544"/>
                <a:gd name="connsiteX2" fmla="*/ 1931561 w 1931561"/>
                <a:gd name="connsiteY2" fmla="*/ 2600544 h 2600544"/>
                <a:gd name="connsiteX3" fmla="*/ 0 w 1931561"/>
                <a:gd name="connsiteY3" fmla="*/ 2600544 h 2600544"/>
                <a:gd name="connsiteX4" fmla="*/ 0 w 1931561"/>
                <a:gd name="connsiteY4" fmla="*/ 0 h 26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2600544">
                  <a:moveTo>
                    <a:pt x="0" y="0"/>
                  </a:moveTo>
                  <a:lnTo>
                    <a:pt x="1931561" y="0"/>
                  </a:lnTo>
                  <a:lnTo>
                    <a:pt x="1931561" y="2600544"/>
                  </a:lnTo>
                  <a:lnTo>
                    <a:pt x="0" y="2600544"/>
                  </a:lnTo>
                  <a:lnTo>
                    <a:pt x="0" y="0"/>
                  </a:lnTo>
                  <a:close/>
                </a:path>
              </a:pathLst>
            </a:custGeom>
            <a:noFill/>
            <a:ln w="25400">
              <a:gradFill flip="none" rotWithShape="1">
                <a:gsLst>
                  <a:gs pos="0">
                    <a:schemeClr val="accent3"/>
                  </a:gs>
                  <a:gs pos="100000">
                    <a:schemeClr val="bg1">
                      <a:alpha val="0"/>
                    </a:schemeClr>
                  </a:gs>
                </a:gsLst>
                <a:lin ang="5400000" scaled="1"/>
                <a:tileRect/>
              </a:gra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 tIns="69342" rIns="18288" bIns="104013" numCol="1" spcCol="1270" anchor="t" anchorCtr="0">
              <a:noAutofit/>
            </a:bodyPr>
            <a:lstStyle/>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Turbine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wind plant </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efficiency</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Design and commercialization </a:t>
              </a:r>
              <a:b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of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SMR</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s</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Nuclear fission </a:t>
              </a:r>
              <a:b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and fusion reactor </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materials design</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Subsurface use </a:t>
              </a:r>
              <a:b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for </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carbon capture</a:t>
              </a: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 petroleum extraction, waste disposal</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High-efficiency, </a:t>
              </a:r>
              <a:b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low-emission </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combustion engine </a:t>
              </a: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and gas turbine design</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Scale up of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clean fossil fuel</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 combustion</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Biofuel</a:t>
              </a: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 catalyst design</a:t>
              </a:r>
            </a:p>
          </p:txBody>
        </p:sp>
        <p:cxnSp>
          <p:nvCxnSpPr>
            <p:cNvPr id="18" name="Straight Connector 17">
              <a:extLst>
                <a:ext uri="{FF2B5EF4-FFF2-40B4-BE49-F238E27FC236}">
                  <a16:creationId xmlns:a16="http://schemas.microsoft.com/office/drawing/2014/main" id="{9D5E6C79-8826-41EC-8F70-29FC4C536110}"/>
                </a:ext>
              </a:extLst>
            </p:cNvPr>
            <p:cNvCxnSpPr>
              <a:cxnSpLocks/>
            </p:cNvCxnSpPr>
            <p:nvPr/>
          </p:nvCxnSpPr>
          <p:spPr>
            <a:xfrm>
              <a:off x="2411319" y="1637168"/>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AFF0142-0752-4745-9C59-4FBC914F6CCC}"/>
                </a:ext>
              </a:extLst>
            </p:cNvPr>
            <p:cNvCxnSpPr>
              <a:cxnSpLocks/>
            </p:cNvCxnSpPr>
            <p:nvPr/>
          </p:nvCxnSpPr>
          <p:spPr>
            <a:xfrm>
              <a:off x="2446400" y="2359155"/>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E675B5A-79FF-40A0-BC05-01196BA2992E}"/>
                </a:ext>
              </a:extLst>
            </p:cNvPr>
            <p:cNvCxnSpPr>
              <a:cxnSpLocks/>
            </p:cNvCxnSpPr>
            <p:nvPr/>
          </p:nvCxnSpPr>
          <p:spPr>
            <a:xfrm>
              <a:off x="2446400" y="3092451"/>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72588D08-995E-4094-89E8-B0A10F2D3F3B}"/>
                </a:ext>
              </a:extLst>
            </p:cNvPr>
            <p:cNvCxnSpPr>
              <a:cxnSpLocks/>
            </p:cNvCxnSpPr>
            <p:nvPr/>
          </p:nvCxnSpPr>
          <p:spPr>
            <a:xfrm>
              <a:off x="2446400" y="4004786"/>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FAEA444-5F76-4F51-B629-88583F8F7A46}"/>
                </a:ext>
              </a:extLst>
            </p:cNvPr>
            <p:cNvCxnSpPr>
              <a:cxnSpLocks/>
            </p:cNvCxnSpPr>
            <p:nvPr/>
          </p:nvCxnSpPr>
          <p:spPr>
            <a:xfrm>
              <a:off x="2446400" y="5106951"/>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93CFA7-FECA-438F-A52F-5BDA78BB3271}"/>
                </a:ext>
              </a:extLst>
            </p:cNvPr>
            <p:cNvCxnSpPr>
              <a:cxnSpLocks/>
            </p:cNvCxnSpPr>
            <p:nvPr/>
          </p:nvCxnSpPr>
          <p:spPr>
            <a:xfrm>
              <a:off x="2446400" y="5853167"/>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3" name="Freeform 5">
              <a:extLst>
                <a:ext uri="{FF2B5EF4-FFF2-40B4-BE49-F238E27FC236}">
                  <a16:creationId xmlns:a16="http://schemas.microsoft.com/office/drawing/2014/main" id="{F8E79D4B-6C75-40F3-86EF-5DF60594EDE0}"/>
                </a:ext>
              </a:extLst>
            </p:cNvPr>
            <p:cNvSpPr/>
            <p:nvPr/>
          </p:nvSpPr>
          <p:spPr>
            <a:xfrm>
              <a:off x="188876" y="616176"/>
              <a:ext cx="1784501" cy="488701"/>
            </a:xfrm>
            <a:custGeom>
              <a:avLst/>
              <a:gdLst>
                <a:gd name="connsiteX0" fmla="*/ 0 w 1931561"/>
                <a:gd name="connsiteY0" fmla="*/ 0 h 623290"/>
                <a:gd name="connsiteX1" fmla="*/ 1931561 w 1931561"/>
                <a:gd name="connsiteY1" fmla="*/ 0 h 623290"/>
                <a:gd name="connsiteX2" fmla="*/ 1931561 w 1931561"/>
                <a:gd name="connsiteY2" fmla="*/ 623290 h 623290"/>
                <a:gd name="connsiteX3" fmla="*/ 0 w 1931561"/>
                <a:gd name="connsiteY3" fmla="*/ 623290 h 623290"/>
                <a:gd name="connsiteX4" fmla="*/ 0 w 1931561"/>
                <a:gd name="connsiteY4" fmla="*/ 0 h 62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623290">
                  <a:moveTo>
                    <a:pt x="0" y="0"/>
                  </a:moveTo>
                  <a:lnTo>
                    <a:pt x="1931561" y="0"/>
                  </a:lnTo>
                  <a:lnTo>
                    <a:pt x="1931561" y="623290"/>
                  </a:lnTo>
                  <a:lnTo>
                    <a:pt x="0" y="623290"/>
                  </a:lnTo>
                  <a:lnTo>
                    <a:pt x="0" y="0"/>
                  </a:lnTo>
                  <a:close/>
                </a:path>
              </a:pathLst>
            </a:custGeom>
            <a:ln w="19050">
              <a:solidFill>
                <a:srgbClr val="30B7D4"/>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52832" rIns="0" bIns="52832"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Arial Narrow" charset="0"/>
                  <a:cs typeface="Arial Narrow" charset="0"/>
                </a:rPr>
                <a:t>National security</a:t>
              </a:r>
            </a:p>
          </p:txBody>
        </p:sp>
        <p:sp>
          <p:nvSpPr>
            <p:cNvPr id="4" name="Freeform 6">
              <a:extLst>
                <a:ext uri="{FF2B5EF4-FFF2-40B4-BE49-F238E27FC236}">
                  <a16:creationId xmlns:a16="http://schemas.microsoft.com/office/drawing/2014/main" id="{E5D74C7B-AD00-4FD3-86FC-D595E81127BB}"/>
                </a:ext>
              </a:extLst>
            </p:cNvPr>
            <p:cNvSpPr/>
            <p:nvPr/>
          </p:nvSpPr>
          <p:spPr>
            <a:xfrm>
              <a:off x="188876" y="1108735"/>
              <a:ext cx="1784501" cy="4482750"/>
            </a:xfrm>
            <a:custGeom>
              <a:avLst/>
              <a:gdLst>
                <a:gd name="connsiteX0" fmla="*/ 0 w 1931561"/>
                <a:gd name="connsiteY0" fmla="*/ 0 h 2600544"/>
                <a:gd name="connsiteX1" fmla="*/ 1931561 w 1931561"/>
                <a:gd name="connsiteY1" fmla="*/ 0 h 2600544"/>
                <a:gd name="connsiteX2" fmla="*/ 1931561 w 1931561"/>
                <a:gd name="connsiteY2" fmla="*/ 2600544 h 2600544"/>
                <a:gd name="connsiteX3" fmla="*/ 0 w 1931561"/>
                <a:gd name="connsiteY3" fmla="*/ 2600544 h 2600544"/>
                <a:gd name="connsiteX4" fmla="*/ 0 w 1931561"/>
                <a:gd name="connsiteY4" fmla="*/ 0 h 26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2600544">
                  <a:moveTo>
                    <a:pt x="0" y="0"/>
                  </a:moveTo>
                  <a:lnTo>
                    <a:pt x="1931561" y="0"/>
                  </a:lnTo>
                  <a:lnTo>
                    <a:pt x="1931561" y="2600544"/>
                  </a:lnTo>
                  <a:lnTo>
                    <a:pt x="0" y="2600544"/>
                  </a:lnTo>
                  <a:lnTo>
                    <a:pt x="0" y="0"/>
                  </a:lnTo>
                  <a:close/>
                </a:path>
              </a:pathLst>
            </a:custGeom>
            <a:noFill/>
            <a:ln w="25400">
              <a:gradFill flip="none" rotWithShape="1">
                <a:gsLst>
                  <a:gs pos="0">
                    <a:schemeClr val="accent3"/>
                  </a:gs>
                  <a:gs pos="100000">
                    <a:schemeClr val="bg1">
                      <a:alpha val="0"/>
                    </a:schemeClr>
                  </a:gs>
                </a:gsLst>
                <a:lin ang="5400000" scaled="1"/>
                <a:tileRect/>
              </a:gra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 tIns="69342" rIns="18288" bIns="104013" numCol="1" spcCol="1270" anchor="t" anchorCtr="0">
              <a:noAutofit/>
            </a:bodyPr>
            <a:lstStyle/>
            <a:p>
              <a:pPr marL="0" marR="0" lvl="0" indent="0" algn="ctr" defTabSz="914400" rtl="0" eaLnBrk="1" fontAlgn="base" latinLnBrk="0" hangingPunct="1">
                <a:lnSpc>
                  <a:spcPct val="90000"/>
                </a:lnSpc>
                <a:spcBef>
                  <a:spcPts val="1200"/>
                </a:spcBef>
                <a:spcAft>
                  <a:spcPct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 Next-generation,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stockpile stewardship </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codes </a:t>
              </a:r>
            </a:p>
            <a:p>
              <a:pPr marL="0" marR="0" lvl="0" indent="0" algn="ctr" defTabSz="914400" rtl="0" eaLnBrk="1" fontAlgn="base" latinLnBrk="0" hangingPunct="1">
                <a:lnSpc>
                  <a:spcPct val="90000"/>
                </a:lnSpc>
                <a:spcBef>
                  <a:spcPts val="1200"/>
                </a:spcBef>
                <a:spcAft>
                  <a:spcPct val="0"/>
                </a:spcAft>
                <a:buClrTx/>
                <a:buSzTx/>
                <a:buFontTx/>
                <a:buNone/>
                <a:tabLst/>
                <a:defRPr/>
              </a:pP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rPr>
                <a:t>Reentry-vehicle</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rPr>
                <a:t>- environment simulation</a:t>
              </a:r>
            </a:p>
            <a:p>
              <a:pPr marL="0" marR="0" lvl="0" indent="0" algn="ctr" defTabSz="914400" rtl="0" eaLnBrk="1" fontAlgn="base" latinLnBrk="0" hangingPunct="1">
                <a:lnSpc>
                  <a:spcPct val="90000"/>
                </a:lnSpc>
                <a:spcBef>
                  <a:spcPts val="1200"/>
                </a:spcBef>
                <a:spcAft>
                  <a:spcPct val="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rPr>
                <a:t>Multi-physics science simulations </a:t>
              </a: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rPr>
                <a:t>of high-energy density physics</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rPr>
                <a:t> conditions</a:t>
              </a:r>
              <a:endPar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endParaRPr>
            </a:p>
          </p:txBody>
        </p:sp>
        <p:pic>
          <p:nvPicPr>
            <p:cNvPr id="17" name="Picture 16">
              <a:extLst>
                <a:ext uri="{FF2B5EF4-FFF2-40B4-BE49-F238E27FC236}">
                  <a16:creationId xmlns:a16="http://schemas.microsoft.com/office/drawing/2014/main" id="{A1AAA4CC-002A-40DD-A79E-33698B8CA02D}"/>
                </a:ext>
              </a:extLst>
            </p:cNvPr>
            <p:cNvPicPr>
              <a:picLocks noChangeAspect="1"/>
            </p:cNvPicPr>
            <p:nvPr/>
          </p:nvPicPr>
          <p:blipFill>
            <a:blip r:embed="rId4"/>
            <a:stretch>
              <a:fillRect/>
            </a:stretch>
          </p:blipFill>
          <p:spPr>
            <a:xfrm rot="5400000">
              <a:off x="-26658" y="3885195"/>
              <a:ext cx="1866406" cy="1236063"/>
            </a:xfrm>
            <a:prstGeom prst="rect">
              <a:avLst/>
            </a:prstGeom>
            <a:effectLst>
              <a:outerShdw blurRad="50800" dist="38100" dir="2700000" algn="tl" rotWithShape="0">
                <a:prstClr val="black">
                  <a:alpha val="40000"/>
                </a:prstClr>
              </a:outerShdw>
            </a:effectLst>
          </p:spPr>
        </p:pic>
        <p:cxnSp>
          <p:nvCxnSpPr>
            <p:cNvPr id="24" name="Straight Connector 23">
              <a:extLst>
                <a:ext uri="{FF2B5EF4-FFF2-40B4-BE49-F238E27FC236}">
                  <a16:creationId xmlns:a16="http://schemas.microsoft.com/office/drawing/2014/main" id="{B8B5E997-17B5-417C-9855-68BC75E21E1D}"/>
                </a:ext>
              </a:extLst>
            </p:cNvPr>
            <p:cNvCxnSpPr>
              <a:cxnSpLocks/>
            </p:cNvCxnSpPr>
            <p:nvPr/>
          </p:nvCxnSpPr>
          <p:spPr>
            <a:xfrm>
              <a:off x="439916" y="1812407"/>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D875008-B230-47D7-97AA-C3F7B8602873}"/>
                </a:ext>
              </a:extLst>
            </p:cNvPr>
            <p:cNvCxnSpPr>
              <a:cxnSpLocks/>
            </p:cNvCxnSpPr>
            <p:nvPr/>
          </p:nvCxnSpPr>
          <p:spPr>
            <a:xfrm>
              <a:off x="439916" y="2542346"/>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11" name="Freeform 13">
              <a:extLst>
                <a:ext uri="{FF2B5EF4-FFF2-40B4-BE49-F238E27FC236}">
                  <a16:creationId xmlns:a16="http://schemas.microsoft.com/office/drawing/2014/main" id="{8B6F2648-525D-4649-8A55-4D7A6A1209D2}"/>
                </a:ext>
              </a:extLst>
            </p:cNvPr>
            <p:cNvSpPr/>
            <p:nvPr/>
          </p:nvSpPr>
          <p:spPr>
            <a:xfrm>
              <a:off x="4138462" y="616176"/>
              <a:ext cx="1784501" cy="488701"/>
            </a:xfrm>
            <a:custGeom>
              <a:avLst/>
              <a:gdLst>
                <a:gd name="connsiteX0" fmla="*/ 0 w 1931561"/>
                <a:gd name="connsiteY0" fmla="*/ 0 h 623290"/>
                <a:gd name="connsiteX1" fmla="*/ 1931561 w 1931561"/>
                <a:gd name="connsiteY1" fmla="*/ 0 h 623290"/>
                <a:gd name="connsiteX2" fmla="*/ 1931561 w 1931561"/>
                <a:gd name="connsiteY2" fmla="*/ 623290 h 623290"/>
                <a:gd name="connsiteX3" fmla="*/ 0 w 1931561"/>
                <a:gd name="connsiteY3" fmla="*/ 623290 h 623290"/>
                <a:gd name="connsiteX4" fmla="*/ 0 w 1931561"/>
                <a:gd name="connsiteY4" fmla="*/ 0 h 62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623290">
                  <a:moveTo>
                    <a:pt x="0" y="0"/>
                  </a:moveTo>
                  <a:lnTo>
                    <a:pt x="1931561" y="0"/>
                  </a:lnTo>
                  <a:lnTo>
                    <a:pt x="1931561" y="623290"/>
                  </a:lnTo>
                  <a:lnTo>
                    <a:pt x="0" y="623290"/>
                  </a:lnTo>
                  <a:lnTo>
                    <a:pt x="0" y="0"/>
                  </a:lnTo>
                  <a:close/>
                </a:path>
              </a:pathLst>
            </a:custGeom>
            <a:ln w="19050">
              <a:solidFill>
                <a:srgbClr val="30B7D4"/>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52832" rIns="0" bIns="52832"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Arial Narrow" charset="0"/>
                  <a:cs typeface="Arial Narrow" charset="0"/>
                </a:rPr>
                <a:t>Economic security</a:t>
              </a:r>
            </a:p>
          </p:txBody>
        </p:sp>
        <p:sp>
          <p:nvSpPr>
            <p:cNvPr id="12" name="Freeform 14">
              <a:extLst>
                <a:ext uri="{FF2B5EF4-FFF2-40B4-BE49-F238E27FC236}">
                  <a16:creationId xmlns:a16="http://schemas.microsoft.com/office/drawing/2014/main" id="{01090B84-125C-4879-B7E1-22DDC9616397}"/>
                </a:ext>
              </a:extLst>
            </p:cNvPr>
            <p:cNvSpPr/>
            <p:nvPr/>
          </p:nvSpPr>
          <p:spPr>
            <a:xfrm>
              <a:off x="4138462" y="1108735"/>
              <a:ext cx="1784501" cy="4482751"/>
            </a:xfrm>
            <a:custGeom>
              <a:avLst/>
              <a:gdLst>
                <a:gd name="connsiteX0" fmla="*/ 0 w 1931561"/>
                <a:gd name="connsiteY0" fmla="*/ 0 h 2600544"/>
                <a:gd name="connsiteX1" fmla="*/ 1931561 w 1931561"/>
                <a:gd name="connsiteY1" fmla="*/ 0 h 2600544"/>
                <a:gd name="connsiteX2" fmla="*/ 1931561 w 1931561"/>
                <a:gd name="connsiteY2" fmla="*/ 2600544 h 2600544"/>
                <a:gd name="connsiteX3" fmla="*/ 0 w 1931561"/>
                <a:gd name="connsiteY3" fmla="*/ 2600544 h 2600544"/>
                <a:gd name="connsiteX4" fmla="*/ 0 w 1931561"/>
                <a:gd name="connsiteY4" fmla="*/ 0 h 26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2600544">
                  <a:moveTo>
                    <a:pt x="0" y="0"/>
                  </a:moveTo>
                  <a:lnTo>
                    <a:pt x="1931561" y="0"/>
                  </a:lnTo>
                  <a:lnTo>
                    <a:pt x="1931561" y="2600544"/>
                  </a:lnTo>
                  <a:lnTo>
                    <a:pt x="0" y="2600544"/>
                  </a:lnTo>
                  <a:lnTo>
                    <a:pt x="0" y="0"/>
                  </a:lnTo>
                  <a:close/>
                </a:path>
              </a:pathLst>
            </a:custGeom>
            <a:noFill/>
            <a:ln w="25400">
              <a:gradFill flip="none" rotWithShape="1">
                <a:gsLst>
                  <a:gs pos="0">
                    <a:schemeClr val="accent3"/>
                  </a:gs>
                  <a:gs pos="100000">
                    <a:schemeClr val="bg1">
                      <a:alpha val="0"/>
                    </a:schemeClr>
                  </a:gs>
                </a:gsLst>
                <a:lin ang="5400000" scaled="1"/>
                <a:tileRect/>
              </a:gra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 tIns="69342" rIns="18288" bIns="104013" numCol="1" spcCol="1270" anchor="t" anchorCtr="0">
              <a:noAutofit/>
            </a:bodyPr>
            <a:lstStyle/>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Additive manufacturing </a:t>
              </a:r>
              <a:b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of </a:t>
              </a:r>
              <a:r>
                <a:rPr kumimoji="0" lang="en-US" sz="1400" b="0" i="0" u="none" strike="noStrike" kern="1200" cap="none" spc="0" normalizeH="0" baseline="0" noProof="0" dirty="0" err="1">
                  <a:ln>
                    <a:noFill/>
                  </a:ln>
                  <a:solidFill>
                    <a:prstClr val="black">
                      <a:hueOff val="0"/>
                      <a:satOff val="0"/>
                      <a:lumOff val="0"/>
                      <a:alphaOff val="0"/>
                    </a:prstClr>
                  </a:solidFill>
                  <a:effectLst/>
                  <a:uLnTx/>
                  <a:uFillTx/>
                  <a:latin typeface="Arial"/>
                  <a:ea typeface="Arial Narrow" charset="0"/>
                  <a:cs typeface="Arial Narrow" charset="0"/>
                </a:rPr>
                <a:t>qualifiable</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 </a:t>
              </a:r>
              <a:b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metal parts</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Reliable and </a:t>
              </a:r>
              <a:b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efficient planning </a:t>
              </a:r>
              <a:b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of the </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power grid</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Seismic</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 hazard </a:t>
              </a:r>
              <a:b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rPr>
                <a:t>risk assessment</a:t>
              </a:r>
            </a:p>
          </p:txBody>
        </p:sp>
        <p:pic>
          <p:nvPicPr>
            <p:cNvPr id="16" name="Picture 15">
              <a:extLst>
                <a:ext uri="{FF2B5EF4-FFF2-40B4-BE49-F238E27FC236}">
                  <a16:creationId xmlns:a16="http://schemas.microsoft.com/office/drawing/2014/main" id="{A52E6B1A-5773-4431-990E-FCE707C49CD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527" t="13077" b="21589"/>
            <a:stretch/>
          </p:blipFill>
          <p:spPr>
            <a:xfrm>
              <a:off x="4359092" y="3444763"/>
              <a:ext cx="1383113" cy="1383113"/>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p:spPr>
        </p:pic>
        <p:cxnSp>
          <p:nvCxnSpPr>
            <p:cNvPr id="26" name="Straight Connector 25">
              <a:extLst>
                <a:ext uri="{FF2B5EF4-FFF2-40B4-BE49-F238E27FC236}">
                  <a16:creationId xmlns:a16="http://schemas.microsoft.com/office/drawing/2014/main" id="{05CB5B26-A101-4F00-826E-C02C450FAF4C}"/>
                </a:ext>
              </a:extLst>
            </p:cNvPr>
            <p:cNvCxnSpPr>
              <a:cxnSpLocks/>
            </p:cNvCxnSpPr>
            <p:nvPr/>
          </p:nvCxnSpPr>
          <p:spPr>
            <a:xfrm>
              <a:off x="4395905" y="2003452"/>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55FB064-D9D3-4480-8FEE-A3EC97DDF899}"/>
                </a:ext>
              </a:extLst>
            </p:cNvPr>
            <p:cNvCxnSpPr>
              <a:cxnSpLocks/>
            </p:cNvCxnSpPr>
            <p:nvPr/>
          </p:nvCxnSpPr>
          <p:spPr>
            <a:xfrm>
              <a:off x="4395905" y="2740726"/>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9" name="Freeform 11">
              <a:extLst>
                <a:ext uri="{FF2B5EF4-FFF2-40B4-BE49-F238E27FC236}">
                  <a16:creationId xmlns:a16="http://schemas.microsoft.com/office/drawing/2014/main" id="{A286EF82-2BA6-4374-91E8-8440C77BAEAD}"/>
                </a:ext>
              </a:extLst>
            </p:cNvPr>
            <p:cNvSpPr/>
            <p:nvPr/>
          </p:nvSpPr>
          <p:spPr>
            <a:xfrm>
              <a:off x="8088048" y="616176"/>
              <a:ext cx="1784501" cy="488701"/>
            </a:xfrm>
            <a:custGeom>
              <a:avLst/>
              <a:gdLst>
                <a:gd name="connsiteX0" fmla="*/ 0 w 1931561"/>
                <a:gd name="connsiteY0" fmla="*/ 0 h 623290"/>
                <a:gd name="connsiteX1" fmla="*/ 1931561 w 1931561"/>
                <a:gd name="connsiteY1" fmla="*/ 0 h 623290"/>
                <a:gd name="connsiteX2" fmla="*/ 1931561 w 1931561"/>
                <a:gd name="connsiteY2" fmla="*/ 623290 h 623290"/>
                <a:gd name="connsiteX3" fmla="*/ 0 w 1931561"/>
                <a:gd name="connsiteY3" fmla="*/ 623290 h 623290"/>
                <a:gd name="connsiteX4" fmla="*/ 0 w 1931561"/>
                <a:gd name="connsiteY4" fmla="*/ 0 h 62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623290">
                  <a:moveTo>
                    <a:pt x="0" y="0"/>
                  </a:moveTo>
                  <a:lnTo>
                    <a:pt x="1931561" y="0"/>
                  </a:lnTo>
                  <a:lnTo>
                    <a:pt x="1931561" y="623290"/>
                  </a:lnTo>
                  <a:lnTo>
                    <a:pt x="0" y="623290"/>
                  </a:lnTo>
                  <a:lnTo>
                    <a:pt x="0" y="0"/>
                  </a:lnTo>
                  <a:close/>
                </a:path>
              </a:pathLst>
            </a:custGeom>
            <a:ln w="19050">
              <a:solidFill>
                <a:srgbClr val="30B7D4"/>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52832" rIns="0" bIns="52832"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Arial Narrow" charset="0"/>
                  <a:cs typeface="Arial Narrow" charset="0"/>
                </a:rPr>
                <a:t>Earth system</a:t>
              </a:r>
            </a:p>
          </p:txBody>
        </p:sp>
        <p:sp>
          <p:nvSpPr>
            <p:cNvPr id="10" name="Freeform 12">
              <a:extLst>
                <a:ext uri="{FF2B5EF4-FFF2-40B4-BE49-F238E27FC236}">
                  <a16:creationId xmlns:a16="http://schemas.microsoft.com/office/drawing/2014/main" id="{72E508E9-0CDB-427F-8790-15E3062EC3C6}"/>
                </a:ext>
              </a:extLst>
            </p:cNvPr>
            <p:cNvSpPr/>
            <p:nvPr/>
          </p:nvSpPr>
          <p:spPr>
            <a:xfrm>
              <a:off x="8088048" y="1108735"/>
              <a:ext cx="1784501" cy="4482750"/>
            </a:xfrm>
            <a:custGeom>
              <a:avLst/>
              <a:gdLst>
                <a:gd name="connsiteX0" fmla="*/ 0 w 1931561"/>
                <a:gd name="connsiteY0" fmla="*/ 0 h 2600544"/>
                <a:gd name="connsiteX1" fmla="*/ 1931561 w 1931561"/>
                <a:gd name="connsiteY1" fmla="*/ 0 h 2600544"/>
                <a:gd name="connsiteX2" fmla="*/ 1931561 w 1931561"/>
                <a:gd name="connsiteY2" fmla="*/ 2600544 h 2600544"/>
                <a:gd name="connsiteX3" fmla="*/ 0 w 1931561"/>
                <a:gd name="connsiteY3" fmla="*/ 2600544 h 2600544"/>
                <a:gd name="connsiteX4" fmla="*/ 0 w 1931561"/>
                <a:gd name="connsiteY4" fmla="*/ 0 h 26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2600544">
                  <a:moveTo>
                    <a:pt x="0" y="0"/>
                  </a:moveTo>
                  <a:lnTo>
                    <a:pt x="1931561" y="0"/>
                  </a:lnTo>
                  <a:lnTo>
                    <a:pt x="1931561" y="2600544"/>
                  </a:lnTo>
                  <a:lnTo>
                    <a:pt x="0" y="2600544"/>
                  </a:lnTo>
                  <a:lnTo>
                    <a:pt x="0" y="0"/>
                  </a:lnTo>
                  <a:close/>
                </a:path>
              </a:pathLst>
            </a:custGeom>
            <a:noFill/>
            <a:ln w="25400">
              <a:gradFill flip="none" rotWithShape="1">
                <a:gsLst>
                  <a:gs pos="0">
                    <a:schemeClr val="accent3"/>
                  </a:gs>
                  <a:gs pos="100000">
                    <a:schemeClr val="bg1">
                      <a:alpha val="0"/>
                    </a:schemeClr>
                  </a:gs>
                </a:gsLst>
                <a:lin ang="5400000" scaled="1"/>
                <a:tileRect/>
              </a:gra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 tIns="69342" rIns="18288" bIns="104013" numCol="1" spcCol="1270" anchor="t" anchorCtr="0">
              <a:noAutofit/>
            </a:bodyPr>
            <a:lstStyle/>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Accurate regional impact assessments in </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Earth system models</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Stress-resistant crop analysis and catalytic conversion </a:t>
              </a:r>
              <a:b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of </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biomass-derived alcohols</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Metagenomics </a:t>
              </a:r>
              <a:b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for analysis of biogeochemical cycles, climate change, environmental remediation</a:t>
              </a:r>
            </a:p>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endParaRPr>
            </a:p>
          </p:txBody>
        </p:sp>
        <p:cxnSp>
          <p:nvCxnSpPr>
            <p:cNvPr id="34" name="Straight Connector 33">
              <a:extLst>
                <a:ext uri="{FF2B5EF4-FFF2-40B4-BE49-F238E27FC236}">
                  <a16:creationId xmlns:a16="http://schemas.microsoft.com/office/drawing/2014/main" id="{90459ABE-24C2-4388-8B79-E7737D923383}"/>
                </a:ext>
              </a:extLst>
            </p:cNvPr>
            <p:cNvCxnSpPr>
              <a:cxnSpLocks/>
            </p:cNvCxnSpPr>
            <p:nvPr/>
          </p:nvCxnSpPr>
          <p:spPr>
            <a:xfrm>
              <a:off x="8337180" y="2009634"/>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9998508B-540C-4A3F-9191-25C4BC226BB6}"/>
                </a:ext>
              </a:extLst>
            </p:cNvPr>
            <p:cNvCxnSpPr>
              <a:cxnSpLocks/>
            </p:cNvCxnSpPr>
            <p:nvPr/>
          </p:nvCxnSpPr>
          <p:spPr>
            <a:xfrm>
              <a:off x="8337181" y="3125091"/>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sp>
          <p:nvSpPr>
            <p:cNvPr id="7" name="Freeform 9">
              <a:extLst>
                <a:ext uri="{FF2B5EF4-FFF2-40B4-BE49-F238E27FC236}">
                  <a16:creationId xmlns:a16="http://schemas.microsoft.com/office/drawing/2014/main" id="{BF60C851-BD0E-4488-9E4C-DD51385153F6}"/>
                </a:ext>
              </a:extLst>
            </p:cNvPr>
            <p:cNvSpPr/>
            <p:nvPr/>
          </p:nvSpPr>
          <p:spPr>
            <a:xfrm>
              <a:off x="6113255" y="616176"/>
              <a:ext cx="1784501" cy="488701"/>
            </a:xfrm>
            <a:custGeom>
              <a:avLst/>
              <a:gdLst>
                <a:gd name="connsiteX0" fmla="*/ 0 w 1931561"/>
                <a:gd name="connsiteY0" fmla="*/ 0 h 623290"/>
                <a:gd name="connsiteX1" fmla="*/ 1931561 w 1931561"/>
                <a:gd name="connsiteY1" fmla="*/ 0 h 623290"/>
                <a:gd name="connsiteX2" fmla="*/ 1931561 w 1931561"/>
                <a:gd name="connsiteY2" fmla="*/ 623290 h 623290"/>
                <a:gd name="connsiteX3" fmla="*/ 0 w 1931561"/>
                <a:gd name="connsiteY3" fmla="*/ 623290 h 623290"/>
                <a:gd name="connsiteX4" fmla="*/ 0 w 1931561"/>
                <a:gd name="connsiteY4" fmla="*/ 0 h 6232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623290">
                  <a:moveTo>
                    <a:pt x="0" y="0"/>
                  </a:moveTo>
                  <a:lnTo>
                    <a:pt x="1931561" y="0"/>
                  </a:lnTo>
                  <a:lnTo>
                    <a:pt x="1931561" y="623290"/>
                  </a:lnTo>
                  <a:lnTo>
                    <a:pt x="0" y="623290"/>
                  </a:lnTo>
                  <a:lnTo>
                    <a:pt x="0" y="0"/>
                  </a:lnTo>
                  <a:close/>
                </a:path>
              </a:pathLst>
            </a:custGeom>
            <a:ln w="19050">
              <a:solidFill>
                <a:srgbClr val="30B7D4"/>
              </a:solidFill>
            </a:ln>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0" tIns="52832" rIns="0" bIns="52832" numCol="1" spcCol="1270" anchor="ctr" anchorCtr="0">
              <a:noAutofit/>
            </a:bodyPr>
            <a:lstStyle/>
            <a:p>
              <a:pPr marL="0" marR="0" lvl="0" indent="0" algn="ctr" defTabSz="577850" rtl="0" eaLnBrk="1" fontAlgn="base" latinLnBrk="0" hangingPunct="1">
                <a:lnSpc>
                  <a:spcPct val="90000"/>
                </a:lnSpc>
                <a:spcBef>
                  <a:spcPct val="0"/>
                </a:spcBef>
                <a:spcAft>
                  <a:spcPct val="3500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a:ea typeface="Arial Narrow" charset="0"/>
                  <a:cs typeface="Arial Narrow" charset="0"/>
                </a:rPr>
                <a:t>Scientific discovery</a:t>
              </a:r>
            </a:p>
          </p:txBody>
        </p:sp>
        <p:sp>
          <p:nvSpPr>
            <p:cNvPr id="8" name="Freeform 10">
              <a:extLst>
                <a:ext uri="{FF2B5EF4-FFF2-40B4-BE49-F238E27FC236}">
                  <a16:creationId xmlns:a16="http://schemas.microsoft.com/office/drawing/2014/main" id="{1978B53F-0DFF-4C7A-8E0E-6A35374EC6C4}"/>
                </a:ext>
              </a:extLst>
            </p:cNvPr>
            <p:cNvSpPr/>
            <p:nvPr/>
          </p:nvSpPr>
          <p:spPr>
            <a:xfrm>
              <a:off x="6113255" y="1108735"/>
              <a:ext cx="1784501" cy="4482750"/>
            </a:xfrm>
            <a:custGeom>
              <a:avLst/>
              <a:gdLst>
                <a:gd name="connsiteX0" fmla="*/ 0 w 1931561"/>
                <a:gd name="connsiteY0" fmla="*/ 0 h 2600544"/>
                <a:gd name="connsiteX1" fmla="*/ 1931561 w 1931561"/>
                <a:gd name="connsiteY1" fmla="*/ 0 h 2600544"/>
                <a:gd name="connsiteX2" fmla="*/ 1931561 w 1931561"/>
                <a:gd name="connsiteY2" fmla="*/ 2600544 h 2600544"/>
                <a:gd name="connsiteX3" fmla="*/ 0 w 1931561"/>
                <a:gd name="connsiteY3" fmla="*/ 2600544 h 2600544"/>
                <a:gd name="connsiteX4" fmla="*/ 0 w 1931561"/>
                <a:gd name="connsiteY4" fmla="*/ 0 h 26005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1561" h="2600544">
                  <a:moveTo>
                    <a:pt x="0" y="0"/>
                  </a:moveTo>
                  <a:lnTo>
                    <a:pt x="1931561" y="0"/>
                  </a:lnTo>
                  <a:lnTo>
                    <a:pt x="1931561" y="2600544"/>
                  </a:lnTo>
                  <a:lnTo>
                    <a:pt x="0" y="2600544"/>
                  </a:lnTo>
                  <a:lnTo>
                    <a:pt x="0" y="0"/>
                  </a:lnTo>
                  <a:close/>
                </a:path>
              </a:pathLst>
            </a:custGeom>
            <a:noFill/>
            <a:ln w="25400">
              <a:gradFill flip="none" rotWithShape="1">
                <a:gsLst>
                  <a:gs pos="0">
                    <a:schemeClr val="accent3"/>
                  </a:gs>
                  <a:gs pos="100000">
                    <a:schemeClr val="bg1">
                      <a:alpha val="0"/>
                    </a:schemeClr>
                  </a:gs>
                </a:gsLst>
                <a:lin ang="5400000" scaled="1"/>
                <a:tileRect/>
              </a:gradFill>
            </a:ln>
          </p:spPr>
          <p:style>
            <a:lnRef idx="2">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288" tIns="69342" rIns="18288" bIns="104013" numCol="1" spcCol="1270" anchor="t" anchorCtr="0">
              <a:noAutofit/>
            </a:bodyPr>
            <a:lstStyle/>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Cosmological probe </a:t>
              </a: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of the standard model of particle physics</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Validate fundamental laws of nature</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Plasma </a:t>
              </a:r>
              <a:r>
                <a:rPr kumimoji="0" lang="en-US" sz="1400" b="1" i="0" u="none" strike="noStrike" kern="1200" cap="none" spc="0" normalizeH="0" baseline="0" noProof="0" dirty="0" err="1">
                  <a:ln>
                    <a:noFill/>
                  </a:ln>
                  <a:solidFill>
                    <a:prstClr val="black"/>
                  </a:solidFill>
                  <a:effectLst/>
                  <a:uLnTx/>
                  <a:uFillTx/>
                  <a:latin typeface="Arial"/>
                  <a:ea typeface="Arial Narrow" charset="0"/>
                  <a:cs typeface="Arial Narrow" charset="0"/>
                </a:rPr>
                <a:t>wakefield</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 accelerator </a:t>
              </a: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design</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Light source-enabled </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analysis of protein and molecular structure </a:t>
              </a: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and design</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Find, predict, </a:t>
              </a:r>
              <a:b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b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and control materials and properties</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Predict and control </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magnetically confined fusion plasmas</a:t>
              </a:r>
            </a:p>
            <a:p>
              <a:pPr marL="0" marR="0" lvl="0" indent="0" algn="ctr" defTabSz="914400" rtl="0" eaLnBrk="1" fontAlgn="auto" latinLnBrk="0" hangingPunct="1">
                <a:lnSpc>
                  <a:spcPct val="90000"/>
                </a:lnSpc>
                <a:spcBef>
                  <a:spcPts val="120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Arial Narrow" charset="0"/>
                  <a:cs typeface="Arial Narrow" charset="0"/>
                </a:rPr>
                <a:t>Demystify </a:t>
              </a:r>
              <a:r>
                <a:rPr kumimoji="0" lang="en-US" sz="1400" b="1" i="0" u="none" strike="noStrike" kern="1200" cap="none" spc="0" normalizeH="0" baseline="0" noProof="0" dirty="0">
                  <a:ln>
                    <a:noFill/>
                  </a:ln>
                  <a:solidFill>
                    <a:prstClr val="black"/>
                  </a:solidFill>
                  <a:effectLst/>
                  <a:uLnTx/>
                  <a:uFillTx/>
                  <a:latin typeface="Arial"/>
                  <a:ea typeface="Arial Narrow" charset="0"/>
                  <a:cs typeface="Arial Narrow" charset="0"/>
                </a:rPr>
                <a:t>origin of chemical elements</a:t>
              </a:r>
            </a:p>
            <a:p>
              <a:pPr marL="0" marR="0" lvl="0" indent="0" algn="ctr" defTabSz="914400" rtl="0" eaLnBrk="1" fontAlgn="auto" latinLnBrk="0" hangingPunct="1">
                <a:lnSpc>
                  <a:spcPct val="90000"/>
                </a:lnSpc>
                <a:spcBef>
                  <a:spcPts val="600"/>
                </a:spcBef>
                <a:spcAft>
                  <a:spcPts val="0"/>
                </a:spcAft>
                <a:buClrTx/>
                <a:buSzTx/>
                <a:buFontTx/>
                <a:buNone/>
                <a:tabLst/>
                <a:defRPr/>
              </a:pPr>
              <a:endPar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Arial Narrow" charset="0"/>
                <a:cs typeface="Arial Narrow" charset="0"/>
              </a:endParaRPr>
            </a:p>
          </p:txBody>
        </p:sp>
        <p:cxnSp>
          <p:nvCxnSpPr>
            <p:cNvPr id="28" name="Straight Connector 27">
              <a:extLst>
                <a:ext uri="{FF2B5EF4-FFF2-40B4-BE49-F238E27FC236}">
                  <a16:creationId xmlns:a16="http://schemas.microsoft.com/office/drawing/2014/main" id="{02B130D6-129F-4790-AAEF-29716B7D90AE}"/>
                </a:ext>
              </a:extLst>
            </p:cNvPr>
            <p:cNvCxnSpPr>
              <a:cxnSpLocks/>
            </p:cNvCxnSpPr>
            <p:nvPr/>
          </p:nvCxnSpPr>
          <p:spPr>
            <a:xfrm>
              <a:off x="6351797" y="1821621"/>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077D9B9-F5C0-4548-BBA2-40D8C4B6C23E}"/>
                </a:ext>
              </a:extLst>
            </p:cNvPr>
            <p:cNvCxnSpPr>
              <a:cxnSpLocks/>
            </p:cNvCxnSpPr>
            <p:nvPr/>
          </p:nvCxnSpPr>
          <p:spPr>
            <a:xfrm>
              <a:off x="6351797" y="2368886"/>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2D3B0E8-2A65-4C2A-B845-832C8B5C43B5}"/>
                </a:ext>
              </a:extLst>
            </p:cNvPr>
            <p:cNvCxnSpPr>
              <a:cxnSpLocks/>
            </p:cNvCxnSpPr>
            <p:nvPr/>
          </p:nvCxnSpPr>
          <p:spPr>
            <a:xfrm>
              <a:off x="6351797" y="2886913"/>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7A86CF-FE76-4704-86D8-19A8630F8790}"/>
                </a:ext>
              </a:extLst>
            </p:cNvPr>
            <p:cNvCxnSpPr>
              <a:cxnSpLocks/>
            </p:cNvCxnSpPr>
            <p:nvPr/>
          </p:nvCxnSpPr>
          <p:spPr>
            <a:xfrm>
              <a:off x="6351797" y="3814356"/>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AADE5C6-1D86-4755-AB37-11FB60A62DA9}"/>
                </a:ext>
              </a:extLst>
            </p:cNvPr>
            <p:cNvCxnSpPr>
              <a:cxnSpLocks/>
            </p:cNvCxnSpPr>
            <p:nvPr/>
          </p:nvCxnSpPr>
          <p:spPr>
            <a:xfrm>
              <a:off x="6351797" y="4537079"/>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96792BC-1446-4B23-8148-9E812443B0AF}"/>
                </a:ext>
              </a:extLst>
            </p:cNvPr>
            <p:cNvCxnSpPr>
              <a:cxnSpLocks/>
            </p:cNvCxnSpPr>
            <p:nvPr/>
          </p:nvCxnSpPr>
          <p:spPr>
            <a:xfrm>
              <a:off x="6351797" y="5442594"/>
              <a:ext cx="1280160" cy="0"/>
            </a:xfrm>
            <a:prstGeom prst="line">
              <a:avLst/>
            </a:prstGeom>
            <a:ln w="19050">
              <a:solidFill>
                <a:schemeClr val="bg1">
                  <a:lumMod val="65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38" name="Rectangle 37">
            <a:extLst>
              <a:ext uri="{FF2B5EF4-FFF2-40B4-BE49-F238E27FC236}">
                <a16:creationId xmlns:a16="http://schemas.microsoft.com/office/drawing/2014/main" id="{F23498FD-3BF3-564D-BBB3-B07A05ECCF79}"/>
              </a:ext>
            </a:extLst>
          </p:cNvPr>
          <p:cNvSpPr/>
          <p:nvPr/>
        </p:nvSpPr>
        <p:spPr>
          <a:xfrm>
            <a:off x="0" y="2465275"/>
            <a:ext cx="12192000" cy="384819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19050">
            <a:solidFill>
              <a:schemeClr val="accent1"/>
            </a:solidFill>
            <a:miter lim="800000"/>
          </a:ln>
          <a:effectLst>
            <a:outerShdw blurRad="50800" dist="889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l" defTabSz="914400" rtl="0" eaLnBrk="1" fontAlgn="base" latinLnBrk="0" hangingPunct="1">
              <a:lnSpc>
                <a:spcPct val="100000"/>
              </a:lnSpc>
              <a:spcBef>
                <a:spcPct val="0"/>
              </a:spcBef>
              <a:spcAft>
                <a:spcPts val="100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The 24 AD application projects</a:t>
            </a:r>
          </a:p>
          <a:p>
            <a:pPr marL="742950" marR="0" lvl="1" indent="-285750" algn="l" defTabSz="914400" rtl="0" eaLnBrk="1" fontAlgn="base" latinLnBrk="0" hangingPunct="1">
              <a:lnSpc>
                <a:spcPct val="100000"/>
              </a:lnSpc>
              <a:spcBef>
                <a:spcPct val="0"/>
              </a:spcBef>
              <a:spcAft>
                <a:spcPts val="10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Include </a:t>
            </a:r>
            <a:r>
              <a:rPr kumimoji="0" lang="en-US" sz="2000" b="1" i="0" u="none" strike="noStrike" kern="1200" cap="none" spc="0" normalizeH="0" baseline="0" noProof="0" dirty="0">
                <a:ln>
                  <a:noFill/>
                </a:ln>
                <a:solidFill>
                  <a:prstClr val="black"/>
                </a:solidFill>
                <a:effectLst/>
                <a:uLnTx/>
                <a:uFillTx/>
                <a:latin typeface="Arial"/>
                <a:ea typeface="+mn-ea"/>
                <a:cs typeface="+mn-cs"/>
              </a:rPr>
              <a:t>62 separate codes</a:t>
            </a:r>
          </a:p>
          <a:p>
            <a:pPr marL="742950" marR="0" lvl="1" indent="-285750" algn="l" defTabSz="914400" rtl="0" eaLnBrk="1" fontAlgn="base" latinLnBrk="0" hangingPunct="1">
              <a:lnSpc>
                <a:spcPct val="100000"/>
              </a:lnSpc>
              <a:spcBef>
                <a:spcPct val="0"/>
              </a:spcBef>
              <a:spcAft>
                <a:spcPts val="10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Represent over </a:t>
            </a:r>
            <a:r>
              <a:rPr kumimoji="0" lang="en-US" sz="2000" b="1" i="0" u="none" strike="noStrike" kern="1200" cap="none" spc="0" normalizeH="0" baseline="0" noProof="0" dirty="0">
                <a:ln>
                  <a:noFill/>
                </a:ln>
                <a:solidFill>
                  <a:prstClr val="black"/>
                </a:solidFill>
                <a:effectLst/>
                <a:uLnTx/>
                <a:uFillTx/>
                <a:latin typeface="Arial"/>
                <a:ea typeface="+mn-ea"/>
                <a:cs typeface="+mn-cs"/>
              </a:rPr>
              <a:t>10 million lines of code</a:t>
            </a:r>
          </a:p>
          <a:p>
            <a:pPr marL="742950" marR="0" lvl="1" indent="-285750" algn="l" defTabSz="914400" rtl="0" eaLnBrk="1" fontAlgn="base" latinLnBrk="0" hangingPunct="1">
              <a:lnSpc>
                <a:spcPct val="100000"/>
              </a:lnSpc>
              <a:spcBef>
                <a:spcPct val="0"/>
              </a:spcBef>
              <a:spcAft>
                <a:spcPts val="10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In some cases support large user communities</a:t>
            </a:r>
          </a:p>
          <a:p>
            <a:pPr marL="742950" marR="0" lvl="1" indent="-285750" algn="l" defTabSz="914400" rtl="0" eaLnBrk="1" fontAlgn="base" latinLnBrk="0" hangingPunct="1">
              <a:lnSpc>
                <a:spcPct val="100000"/>
              </a:lnSpc>
              <a:spcBef>
                <a:spcPct val="0"/>
              </a:spcBef>
              <a:spcAft>
                <a:spcPts val="10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a:ea typeface="+mn-ea"/>
                <a:cs typeface="+mn-cs"/>
              </a:rPr>
              <a:t>Mostly started with MPI or </a:t>
            </a:r>
            <a:r>
              <a:rPr kumimoji="0" lang="en-US" sz="2000" b="0" i="0" u="none" strike="noStrike" kern="1200" cap="none" spc="0" normalizeH="0" baseline="0" noProof="0" dirty="0" err="1">
                <a:ln>
                  <a:noFill/>
                </a:ln>
                <a:solidFill>
                  <a:prstClr val="black"/>
                </a:solidFill>
                <a:effectLst/>
                <a:uLnTx/>
                <a:uFillTx/>
                <a:latin typeface="Arial"/>
                <a:ea typeface="+mn-ea"/>
                <a:cs typeface="+mn-cs"/>
              </a:rPr>
              <a:t>MPI+OpenMP</a:t>
            </a:r>
            <a:r>
              <a:rPr kumimoji="0" lang="en-US" sz="2000" b="0" i="0" u="none" strike="noStrike" kern="1200" cap="none" spc="0" normalizeH="0" baseline="0" noProof="0" dirty="0">
                <a:ln>
                  <a:noFill/>
                </a:ln>
                <a:solidFill>
                  <a:prstClr val="black"/>
                </a:solidFill>
                <a:effectLst/>
                <a:uLnTx/>
                <a:uFillTx/>
                <a:latin typeface="Arial"/>
                <a:ea typeface="+mn-ea"/>
                <a:cs typeface="+mn-cs"/>
              </a:rPr>
              <a:t> on CPUs</a:t>
            </a:r>
          </a:p>
        </p:txBody>
      </p:sp>
      <p:grpSp>
        <p:nvGrpSpPr>
          <p:cNvPr id="63" name="Group 62">
            <a:extLst>
              <a:ext uri="{FF2B5EF4-FFF2-40B4-BE49-F238E27FC236}">
                <a16:creationId xmlns:a16="http://schemas.microsoft.com/office/drawing/2014/main" id="{3E5BEE56-2CBA-1E2A-C3CB-26709174199E}"/>
              </a:ext>
            </a:extLst>
          </p:cNvPr>
          <p:cNvGrpSpPr/>
          <p:nvPr/>
        </p:nvGrpSpPr>
        <p:grpSpPr>
          <a:xfrm>
            <a:off x="237074" y="5073018"/>
            <a:ext cx="11766050" cy="1089529"/>
            <a:chOff x="192024" y="1917302"/>
            <a:chExt cx="11766050" cy="1089529"/>
          </a:xfrm>
        </p:grpSpPr>
        <p:sp>
          <p:nvSpPr>
            <p:cNvPr id="65" name="TextBox 64">
              <a:extLst>
                <a:ext uri="{FF2B5EF4-FFF2-40B4-BE49-F238E27FC236}">
                  <a16:creationId xmlns:a16="http://schemas.microsoft.com/office/drawing/2014/main" id="{A07B8D8F-C096-3CE5-1970-74DE68C587D1}"/>
                </a:ext>
              </a:extLst>
            </p:cNvPr>
            <p:cNvSpPr txBox="1"/>
            <p:nvPr/>
          </p:nvSpPr>
          <p:spPr>
            <a:xfrm>
              <a:off x="192024" y="2083502"/>
              <a:ext cx="1613714" cy="757130"/>
            </a:xfrm>
            <a:prstGeom prst="rect">
              <a:avLst/>
            </a:prstGeom>
            <a:solidFill>
              <a:schemeClr val="tx2">
                <a:lumMod val="40000"/>
                <a:lumOff val="60000"/>
              </a:schemeClr>
            </a:solidFill>
            <a:ln>
              <a:solidFill>
                <a:schemeClr val="bg1">
                  <a:lumMod val="50000"/>
                </a:schemeClr>
              </a:solidFill>
            </a:ln>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Manycore</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CPU</a:t>
              </a:r>
            </a:p>
          </p:txBody>
        </p:sp>
        <p:sp>
          <p:nvSpPr>
            <p:cNvPr id="66" name="TextBox 65">
              <a:extLst>
                <a:ext uri="{FF2B5EF4-FFF2-40B4-BE49-F238E27FC236}">
                  <a16:creationId xmlns:a16="http://schemas.microsoft.com/office/drawing/2014/main" id="{1C0D6F4F-DD96-9E17-D692-808F6588DA26}"/>
                </a:ext>
              </a:extLst>
            </p:cNvPr>
            <p:cNvSpPr txBox="1"/>
            <p:nvPr/>
          </p:nvSpPr>
          <p:spPr>
            <a:xfrm>
              <a:off x="2343405" y="2114847"/>
              <a:ext cx="1015021" cy="757130"/>
            </a:xfrm>
            <a:prstGeom prst="rect">
              <a:avLst/>
            </a:prstGeom>
            <a:solidFill>
              <a:schemeClr val="tx2">
                <a:lumMod val="40000"/>
                <a:lumOff val="60000"/>
              </a:schemeClr>
            </a:solidFill>
            <a:ln>
              <a:solidFill>
                <a:schemeClr val="bg1">
                  <a:lumMod val="50000"/>
                </a:schemeClr>
              </a:solidFill>
            </a:ln>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CPU+</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GPU</a:t>
              </a:r>
            </a:p>
          </p:txBody>
        </p:sp>
        <p:sp>
          <p:nvSpPr>
            <p:cNvPr id="67" name="TextBox 66">
              <a:extLst>
                <a:ext uri="{FF2B5EF4-FFF2-40B4-BE49-F238E27FC236}">
                  <a16:creationId xmlns:a16="http://schemas.microsoft.com/office/drawing/2014/main" id="{05F71773-C234-343E-17AA-98EB20455ED5}"/>
                </a:ext>
              </a:extLst>
            </p:cNvPr>
            <p:cNvSpPr txBox="1"/>
            <p:nvPr/>
          </p:nvSpPr>
          <p:spPr>
            <a:xfrm>
              <a:off x="3835997" y="2125566"/>
              <a:ext cx="1604927" cy="757130"/>
            </a:xfrm>
            <a:prstGeom prst="rect">
              <a:avLst/>
            </a:prstGeom>
            <a:solidFill>
              <a:schemeClr val="tx2">
                <a:lumMod val="40000"/>
                <a:lumOff val="60000"/>
              </a:schemeClr>
            </a:solidFill>
            <a:ln>
              <a:solidFill>
                <a:schemeClr val="bg1">
                  <a:lumMod val="50000"/>
                </a:schemeClr>
              </a:solidFill>
            </a:ln>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CPU+</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Multi-GPU</a:t>
              </a:r>
            </a:p>
          </p:txBody>
        </p:sp>
        <p:sp>
          <p:nvSpPr>
            <p:cNvPr id="68" name="Right Arrow 67">
              <a:extLst>
                <a:ext uri="{FF2B5EF4-FFF2-40B4-BE49-F238E27FC236}">
                  <a16:creationId xmlns:a16="http://schemas.microsoft.com/office/drawing/2014/main" id="{715125DD-1D46-061E-CA6D-4B1CFE7CC0BC}"/>
                </a:ext>
              </a:extLst>
            </p:cNvPr>
            <p:cNvSpPr/>
            <p:nvPr/>
          </p:nvSpPr>
          <p:spPr>
            <a:xfrm>
              <a:off x="1804979" y="2218424"/>
              <a:ext cx="496810" cy="481987"/>
            </a:xfrm>
            <a:prstGeom prst="right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69" name="TextBox 68">
              <a:extLst>
                <a:ext uri="{FF2B5EF4-FFF2-40B4-BE49-F238E27FC236}">
                  <a16:creationId xmlns:a16="http://schemas.microsoft.com/office/drawing/2014/main" id="{19EB3B51-0EC7-356F-C42C-DC0DF44DFE24}"/>
                </a:ext>
              </a:extLst>
            </p:cNvPr>
            <p:cNvSpPr txBox="1"/>
            <p:nvPr/>
          </p:nvSpPr>
          <p:spPr>
            <a:xfrm>
              <a:off x="7927518" y="2083502"/>
              <a:ext cx="1604927" cy="757130"/>
            </a:xfrm>
            <a:prstGeom prst="rect">
              <a:avLst/>
            </a:prstGeom>
            <a:solidFill>
              <a:schemeClr val="tx2">
                <a:lumMod val="40000"/>
                <a:lumOff val="60000"/>
              </a:schemeClr>
            </a:solidFill>
            <a:ln>
              <a:solidFill>
                <a:schemeClr val="bg1">
                  <a:lumMod val="50000"/>
                </a:schemeClr>
              </a:solidFill>
            </a:ln>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Diverse </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Multi-GPU</a:t>
              </a:r>
            </a:p>
          </p:txBody>
        </p:sp>
        <p:sp>
          <p:nvSpPr>
            <p:cNvPr id="70" name="TextBox 69">
              <a:extLst>
                <a:ext uri="{FF2B5EF4-FFF2-40B4-BE49-F238E27FC236}">
                  <a16:creationId xmlns:a16="http://schemas.microsoft.com/office/drawing/2014/main" id="{389DBDFB-A4BC-3C2E-E4E1-BE44A049028E}"/>
                </a:ext>
              </a:extLst>
            </p:cNvPr>
            <p:cNvSpPr txBox="1"/>
            <p:nvPr/>
          </p:nvSpPr>
          <p:spPr>
            <a:xfrm>
              <a:off x="6030880" y="2083502"/>
              <a:ext cx="1401346" cy="757130"/>
            </a:xfrm>
            <a:prstGeom prst="rect">
              <a:avLst/>
            </a:prstGeom>
            <a:solidFill>
              <a:schemeClr val="tx2">
                <a:lumMod val="40000"/>
                <a:lumOff val="60000"/>
              </a:schemeClr>
            </a:solidFill>
            <a:ln>
              <a:solidFill>
                <a:schemeClr val="bg1">
                  <a:lumMod val="50000"/>
                </a:schemeClr>
              </a:solidFill>
            </a:ln>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GPU</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Resident</a:t>
              </a:r>
            </a:p>
          </p:txBody>
        </p:sp>
        <p:sp>
          <p:nvSpPr>
            <p:cNvPr id="71" name="TextBox 70">
              <a:extLst>
                <a:ext uri="{FF2B5EF4-FFF2-40B4-BE49-F238E27FC236}">
                  <a16:creationId xmlns:a16="http://schemas.microsoft.com/office/drawing/2014/main" id="{D70989E8-B2A1-8991-0905-6D3D5155E312}"/>
                </a:ext>
              </a:extLst>
            </p:cNvPr>
            <p:cNvSpPr txBox="1"/>
            <p:nvPr/>
          </p:nvSpPr>
          <p:spPr>
            <a:xfrm>
              <a:off x="10027737" y="1917302"/>
              <a:ext cx="1930337" cy="1089529"/>
            </a:xfrm>
            <a:prstGeom prst="rect">
              <a:avLst/>
            </a:prstGeom>
            <a:solidFill>
              <a:schemeClr val="tx2">
                <a:lumMod val="40000"/>
                <a:lumOff val="60000"/>
              </a:schemeClr>
            </a:solidFill>
            <a:ln>
              <a:solidFill>
                <a:schemeClr val="bg1">
                  <a:lumMod val="50000"/>
                </a:schemeClr>
              </a:solidFill>
            </a:ln>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Architecture-</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specific </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optimization </a:t>
              </a:r>
            </a:p>
          </p:txBody>
        </p:sp>
        <p:sp>
          <p:nvSpPr>
            <p:cNvPr id="72" name="Right Arrow 71">
              <a:extLst>
                <a:ext uri="{FF2B5EF4-FFF2-40B4-BE49-F238E27FC236}">
                  <a16:creationId xmlns:a16="http://schemas.microsoft.com/office/drawing/2014/main" id="{62DC6641-B25F-4919-63BF-66A08C8271AF}"/>
                </a:ext>
              </a:extLst>
            </p:cNvPr>
            <p:cNvSpPr/>
            <p:nvPr/>
          </p:nvSpPr>
          <p:spPr>
            <a:xfrm>
              <a:off x="3369740" y="2218423"/>
              <a:ext cx="496810" cy="481987"/>
            </a:xfrm>
            <a:prstGeom prst="right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73" name="Right Arrow 72">
              <a:extLst>
                <a:ext uri="{FF2B5EF4-FFF2-40B4-BE49-F238E27FC236}">
                  <a16:creationId xmlns:a16="http://schemas.microsoft.com/office/drawing/2014/main" id="{03813557-7DA8-E5EC-2866-8E8C51AECF89}"/>
                </a:ext>
              </a:extLst>
            </p:cNvPr>
            <p:cNvSpPr/>
            <p:nvPr/>
          </p:nvSpPr>
          <p:spPr>
            <a:xfrm>
              <a:off x="5487497" y="2218422"/>
              <a:ext cx="496810" cy="481987"/>
            </a:xfrm>
            <a:prstGeom prst="right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74" name="Right Arrow 73">
              <a:extLst>
                <a:ext uri="{FF2B5EF4-FFF2-40B4-BE49-F238E27FC236}">
                  <a16:creationId xmlns:a16="http://schemas.microsoft.com/office/drawing/2014/main" id="{90ABF320-D9A7-C50D-22FE-CE542318C64F}"/>
                </a:ext>
              </a:extLst>
            </p:cNvPr>
            <p:cNvSpPr/>
            <p:nvPr/>
          </p:nvSpPr>
          <p:spPr>
            <a:xfrm>
              <a:off x="7463297" y="2218422"/>
              <a:ext cx="496810" cy="481987"/>
            </a:xfrm>
            <a:prstGeom prst="right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75" name="Right Arrow 74">
              <a:extLst>
                <a:ext uri="{FF2B5EF4-FFF2-40B4-BE49-F238E27FC236}">
                  <a16:creationId xmlns:a16="http://schemas.microsoft.com/office/drawing/2014/main" id="{5874AC1C-CB7F-BB96-17B4-2E6F61745D22}"/>
                </a:ext>
              </a:extLst>
            </p:cNvPr>
            <p:cNvSpPr/>
            <p:nvPr/>
          </p:nvSpPr>
          <p:spPr>
            <a:xfrm>
              <a:off x="9531686" y="2218421"/>
              <a:ext cx="496810" cy="481987"/>
            </a:xfrm>
            <a:prstGeom prst="rightArrow">
              <a:avLst/>
            </a:prstGeom>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grpSp>
    </p:spTree>
    <p:extLst>
      <p:ext uri="{BB962C8B-B14F-4D97-AF65-F5344CB8AC3E}">
        <p14:creationId xmlns:p14="http://schemas.microsoft.com/office/powerpoint/2010/main" val="1594817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803E7D-5C40-8289-461C-77EAA8FFAF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ACD2DD-8937-C862-ED54-C5013FB21475}"/>
              </a:ext>
            </a:extLst>
          </p:cNvPr>
          <p:cNvSpPr>
            <a:spLocks noGrp="1"/>
          </p:cNvSpPr>
          <p:nvPr>
            <p:ph type="title"/>
          </p:nvPr>
        </p:nvSpPr>
        <p:spPr/>
        <p:txBody>
          <a:bodyPr/>
          <a:lstStyle/>
          <a:p>
            <a:endParaRPr lang="en-US" dirty="0"/>
          </a:p>
        </p:txBody>
      </p:sp>
      <p:pic>
        <p:nvPicPr>
          <p:cNvPr id="3" name="Picture 2">
            <a:extLst>
              <a:ext uri="{FF2B5EF4-FFF2-40B4-BE49-F238E27FC236}">
                <a16:creationId xmlns:a16="http://schemas.microsoft.com/office/drawing/2014/main" id="{AF17A4A5-2038-8511-AA13-B379C3D13C0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36062" y="473083"/>
            <a:ext cx="4140866" cy="1656346"/>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CB67BA9A-7181-16C1-A83B-BFC2622187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6467" y="2358248"/>
            <a:ext cx="4090461" cy="1782720"/>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42B8E62F-3E59-F3EC-4E0F-F142D3D1BFAA}"/>
              </a:ext>
            </a:extLst>
          </p:cNvPr>
          <p:cNvPicPr>
            <a:picLocks noChangeAspect="1"/>
          </p:cNvPicPr>
          <p:nvPr/>
        </p:nvPicPr>
        <p:blipFill>
          <a:blip r:embed="rId5"/>
          <a:stretch>
            <a:fillRect/>
          </a:stretch>
        </p:blipFill>
        <p:spPr>
          <a:xfrm>
            <a:off x="236062" y="4369787"/>
            <a:ext cx="4140868" cy="2070434"/>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F99B7B33-4FB9-D35A-3820-65BE2B93E25A}"/>
              </a:ext>
            </a:extLst>
          </p:cNvPr>
          <p:cNvPicPr>
            <a:picLocks noChangeAspect="1"/>
          </p:cNvPicPr>
          <p:nvPr/>
        </p:nvPicPr>
        <p:blipFill>
          <a:blip r:embed="rId6"/>
          <a:stretch>
            <a:fillRect/>
          </a:stretch>
        </p:blipFill>
        <p:spPr>
          <a:xfrm>
            <a:off x="8090430" y="305350"/>
            <a:ext cx="3906737" cy="1953369"/>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3BA2C4B1-C558-7E48-F5DA-AF1F020BB4AF}"/>
              </a:ext>
            </a:extLst>
          </p:cNvPr>
          <p:cNvPicPr>
            <a:picLocks noChangeAspect="1"/>
          </p:cNvPicPr>
          <p:nvPr/>
        </p:nvPicPr>
        <p:blipFill>
          <a:blip r:embed="rId7"/>
          <a:stretch>
            <a:fillRect/>
          </a:stretch>
        </p:blipFill>
        <p:spPr>
          <a:xfrm>
            <a:off x="8090944" y="4628560"/>
            <a:ext cx="3864994" cy="193249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A972FF2-70B0-2977-C9C3-AA4FBA40DABA}"/>
              </a:ext>
            </a:extLst>
          </p:cNvPr>
          <p:cNvPicPr>
            <a:picLocks noChangeAspect="1"/>
          </p:cNvPicPr>
          <p:nvPr/>
        </p:nvPicPr>
        <p:blipFill>
          <a:blip r:embed="rId8"/>
          <a:stretch>
            <a:fillRect/>
          </a:stretch>
        </p:blipFill>
        <p:spPr>
          <a:xfrm>
            <a:off x="8090941" y="2514938"/>
            <a:ext cx="3864997" cy="1932497"/>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769C8C6-8145-202A-89CA-6270B8286FF6}"/>
              </a:ext>
            </a:extLst>
          </p:cNvPr>
          <p:cNvSpPr/>
          <p:nvPr/>
        </p:nvSpPr>
        <p:spPr>
          <a:xfrm>
            <a:off x="534390" y="653143"/>
            <a:ext cx="3659929" cy="1101592"/>
          </a:xfrm>
          <a:prstGeom prst="rect">
            <a:avLst/>
          </a:prstGeom>
          <a:noFill/>
          <a:ln w="57150">
            <a:solidFill>
              <a:srgbClr val="00B050"/>
            </a:solidFill>
            <a:prstDash val="solid"/>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5" name="TextBox 14">
            <a:extLst>
              <a:ext uri="{FF2B5EF4-FFF2-40B4-BE49-F238E27FC236}">
                <a16:creationId xmlns:a16="http://schemas.microsoft.com/office/drawing/2014/main" id="{F6247670-1439-CF0E-0661-51AD385E6B7F}"/>
              </a:ext>
            </a:extLst>
          </p:cNvPr>
          <p:cNvSpPr txBox="1"/>
          <p:nvPr/>
        </p:nvSpPr>
        <p:spPr>
          <a:xfrm>
            <a:off x="4609707" y="1291472"/>
            <a:ext cx="697627" cy="3416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2016</a:t>
            </a:r>
          </a:p>
        </p:txBody>
      </p:sp>
      <p:sp>
        <p:nvSpPr>
          <p:cNvPr id="16" name="TextBox 15">
            <a:extLst>
              <a:ext uri="{FF2B5EF4-FFF2-40B4-BE49-F238E27FC236}">
                <a16:creationId xmlns:a16="http://schemas.microsoft.com/office/drawing/2014/main" id="{B372FA3B-FED9-90B7-5A78-694FBAB4B585}"/>
              </a:ext>
            </a:extLst>
          </p:cNvPr>
          <p:cNvSpPr txBox="1"/>
          <p:nvPr/>
        </p:nvSpPr>
        <p:spPr>
          <a:xfrm>
            <a:off x="4609707" y="2997723"/>
            <a:ext cx="851515" cy="5909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Spring</a:t>
            </a:r>
            <a:b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b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2018</a:t>
            </a:r>
          </a:p>
        </p:txBody>
      </p:sp>
      <p:sp>
        <p:nvSpPr>
          <p:cNvPr id="17" name="TextBox 16">
            <a:extLst>
              <a:ext uri="{FF2B5EF4-FFF2-40B4-BE49-F238E27FC236}">
                <a16:creationId xmlns:a16="http://schemas.microsoft.com/office/drawing/2014/main" id="{49369529-27C1-9C8F-10E8-1234349393A2}"/>
              </a:ext>
            </a:extLst>
          </p:cNvPr>
          <p:cNvSpPr txBox="1"/>
          <p:nvPr/>
        </p:nvSpPr>
        <p:spPr>
          <a:xfrm>
            <a:off x="4628561" y="5231875"/>
            <a:ext cx="697627" cy="590931"/>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Fall</a:t>
            </a:r>
            <a:b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b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2018</a:t>
            </a:r>
          </a:p>
        </p:txBody>
      </p:sp>
      <p:sp>
        <p:nvSpPr>
          <p:cNvPr id="18" name="TextBox 17">
            <a:extLst>
              <a:ext uri="{FF2B5EF4-FFF2-40B4-BE49-F238E27FC236}">
                <a16:creationId xmlns:a16="http://schemas.microsoft.com/office/drawing/2014/main" id="{29B936CC-6851-0A46-CBD3-829DCFE852F0}"/>
              </a:ext>
            </a:extLst>
          </p:cNvPr>
          <p:cNvSpPr txBox="1"/>
          <p:nvPr/>
        </p:nvSpPr>
        <p:spPr>
          <a:xfrm>
            <a:off x="7395032" y="1073213"/>
            <a:ext cx="697627" cy="590931"/>
          </a:xfrm>
          <a:prstGeom prst="rect">
            <a:avLst/>
          </a:prstGeom>
          <a:noFill/>
        </p:spPr>
        <p:txBody>
          <a:bodyPr wrap="none"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Fall</a:t>
            </a:r>
            <a:b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b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2020</a:t>
            </a:r>
          </a:p>
        </p:txBody>
      </p:sp>
      <p:sp>
        <p:nvSpPr>
          <p:cNvPr id="19" name="TextBox 18">
            <a:extLst>
              <a:ext uri="{FF2B5EF4-FFF2-40B4-BE49-F238E27FC236}">
                <a16:creationId xmlns:a16="http://schemas.microsoft.com/office/drawing/2014/main" id="{2B29C28C-7E35-CF33-D4E7-6C6695F75136}"/>
              </a:ext>
            </a:extLst>
          </p:cNvPr>
          <p:cNvSpPr txBox="1"/>
          <p:nvPr/>
        </p:nvSpPr>
        <p:spPr>
          <a:xfrm>
            <a:off x="7238913" y="3075595"/>
            <a:ext cx="851515" cy="590931"/>
          </a:xfrm>
          <a:prstGeom prst="rect">
            <a:avLst/>
          </a:prstGeom>
          <a:noFill/>
        </p:spPr>
        <p:txBody>
          <a:bodyPr wrap="none"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Spring</a:t>
            </a:r>
            <a:b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b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2021</a:t>
            </a:r>
          </a:p>
        </p:txBody>
      </p:sp>
      <p:sp>
        <p:nvSpPr>
          <p:cNvPr id="20" name="TextBox 19">
            <a:extLst>
              <a:ext uri="{FF2B5EF4-FFF2-40B4-BE49-F238E27FC236}">
                <a16:creationId xmlns:a16="http://schemas.microsoft.com/office/drawing/2014/main" id="{92ED6A8B-7D39-9F8B-B61E-C79675F5ED48}"/>
              </a:ext>
            </a:extLst>
          </p:cNvPr>
          <p:cNvSpPr txBox="1"/>
          <p:nvPr/>
        </p:nvSpPr>
        <p:spPr>
          <a:xfrm>
            <a:off x="7326814" y="5243760"/>
            <a:ext cx="697627" cy="590931"/>
          </a:xfrm>
          <a:prstGeom prst="rect">
            <a:avLst/>
          </a:prstGeom>
          <a:noFill/>
        </p:spPr>
        <p:txBody>
          <a:bodyPr wrap="none" rtlCol="0">
            <a:spAutoFit/>
          </a:bodyPr>
          <a:lstStyle/>
          <a:p>
            <a:pPr marL="0" marR="0" lvl="0" indent="0" algn="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Fall</a:t>
            </a:r>
            <a:b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b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Arial" charset="0"/>
              </a:rPr>
              <a:t>2021</a:t>
            </a:r>
          </a:p>
        </p:txBody>
      </p:sp>
      <p:grpSp>
        <p:nvGrpSpPr>
          <p:cNvPr id="6" name="Group 5">
            <a:extLst>
              <a:ext uri="{FF2B5EF4-FFF2-40B4-BE49-F238E27FC236}">
                <a16:creationId xmlns:a16="http://schemas.microsoft.com/office/drawing/2014/main" id="{9F231141-DDAB-5064-F905-FAC28EEBC75E}"/>
              </a:ext>
            </a:extLst>
          </p:cNvPr>
          <p:cNvGrpSpPr/>
          <p:nvPr/>
        </p:nvGrpSpPr>
        <p:grpSpPr>
          <a:xfrm>
            <a:off x="3434957" y="3084985"/>
            <a:ext cx="5322086" cy="2830948"/>
            <a:chOff x="3267732" y="999330"/>
            <a:chExt cx="5916060" cy="2958031"/>
          </a:xfrm>
        </p:grpSpPr>
        <p:pic>
          <p:nvPicPr>
            <p:cNvPr id="11" name="Picture 10">
              <a:extLst>
                <a:ext uri="{FF2B5EF4-FFF2-40B4-BE49-F238E27FC236}">
                  <a16:creationId xmlns:a16="http://schemas.microsoft.com/office/drawing/2014/main" id="{183DE89E-6B00-33BB-7821-1179A8F034C4}"/>
                </a:ext>
              </a:extLst>
            </p:cNvPr>
            <p:cNvPicPr>
              <a:picLocks noChangeAspect="1"/>
            </p:cNvPicPr>
            <p:nvPr/>
          </p:nvPicPr>
          <p:blipFill>
            <a:blip r:embed="rId9"/>
            <a:stretch>
              <a:fillRect/>
            </a:stretch>
          </p:blipFill>
          <p:spPr>
            <a:xfrm>
              <a:off x="3267732" y="999330"/>
              <a:ext cx="5916060" cy="2958031"/>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CFE14C8E-CF90-E820-5015-70A6E07123A2}"/>
                </a:ext>
              </a:extLst>
            </p:cNvPr>
            <p:cNvSpPr txBox="1"/>
            <p:nvPr/>
          </p:nvSpPr>
          <p:spPr>
            <a:xfrm>
              <a:off x="3267732" y="1003076"/>
              <a:ext cx="697627" cy="3416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t>2023</a:t>
              </a:r>
            </a:p>
          </p:txBody>
        </p:sp>
      </p:grpSp>
      <p:grpSp>
        <p:nvGrpSpPr>
          <p:cNvPr id="23" name="Group 22">
            <a:extLst>
              <a:ext uri="{FF2B5EF4-FFF2-40B4-BE49-F238E27FC236}">
                <a16:creationId xmlns:a16="http://schemas.microsoft.com/office/drawing/2014/main" id="{F6706D99-B6E9-3551-67FA-729D78958C05}"/>
              </a:ext>
            </a:extLst>
          </p:cNvPr>
          <p:cNvGrpSpPr/>
          <p:nvPr/>
        </p:nvGrpSpPr>
        <p:grpSpPr>
          <a:xfrm>
            <a:off x="1513083" y="1934795"/>
            <a:ext cx="9017766" cy="4628943"/>
            <a:chOff x="2114816" y="1468743"/>
            <a:chExt cx="8593777" cy="4296889"/>
          </a:xfrm>
        </p:grpSpPr>
        <p:pic>
          <p:nvPicPr>
            <p:cNvPr id="14" name="Picture 13">
              <a:extLst>
                <a:ext uri="{FF2B5EF4-FFF2-40B4-BE49-F238E27FC236}">
                  <a16:creationId xmlns:a16="http://schemas.microsoft.com/office/drawing/2014/main" id="{D5D7561D-C6AE-774B-9B7B-0BE039156D9F}"/>
                </a:ext>
              </a:extLst>
            </p:cNvPr>
            <p:cNvPicPr>
              <a:picLocks noChangeAspect="1"/>
            </p:cNvPicPr>
            <p:nvPr/>
          </p:nvPicPr>
          <p:blipFill>
            <a:blip r:embed="rId10"/>
            <a:stretch>
              <a:fillRect/>
            </a:stretch>
          </p:blipFill>
          <p:spPr>
            <a:xfrm>
              <a:off x="2114816" y="1468743"/>
              <a:ext cx="8593777" cy="4296889"/>
            </a:xfrm>
            <a:prstGeom prst="rect">
              <a:avLst/>
            </a:prstGeom>
            <a:ln>
              <a:noFill/>
            </a:ln>
            <a:effectLst>
              <a:outerShdw blurRad="292100" dist="139700" dir="2700000" algn="tl" rotWithShape="0">
                <a:srgbClr val="333333">
                  <a:alpha val="65000"/>
                </a:srgbClr>
              </a:outerShdw>
            </a:effectLst>
          </p:spPr>
        </p:pic>
        <p:sp>
          <p:nvSpPr>
            <p:cNvPr id="22" name="TextBox 21">
              <a:extLst>
                <a:ext uri="{FF2B5EF4-FFF2-40B4-BE49-F238E27FC236}">
                  <a16:creationId xmlns:a16="http://schemas.microsoft.com/office/drawing/2014/main" id="{4FEA19B4-946A-60B8-C847-DA082C39EE8E}"/>
                </a:ext>
              </a:extLst>
            </p:cNvPr>
            <p:cNvSpPr txBox="1"/>
            <p:nvPr/>
          </p:nvSpPr>
          <p:spPr>
            <a:xfrm>
              <a:off x="2171690" y="1508332"/>
              <a:ext cx="697627" cy="341632"/>
            </a:xfrm>
            <a:prstGeom prst="rect">
              <a:avLst/>
            </a:prstGeom>
            <a:noFill/>
          </p:spPr>
          <p:txBody>
            <a:bodyPr wrap="none"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t>2024</a:t>
              </a:r>
            </a:p>
          </p:txBody>
        </p:sp>
      </p:grpSp>
      <p:sp>
        <p:nvSpPr>
          <p:cNvPr id="12" name="Rectangle 11">
            <a:extLst>
              <a:ext uri="{FF2B5EF4-FFF2-40B4-BE49-F238E27FC236}">
                <a16:creationId xmlns:a16="http://schemas.microsoft.com/office/drawing/2014/main" id="{42068FED-7D29-C210-7362-B87F2B1B3ECF}"/>
              </a:ext>
            </a:extLst>
          </p:cNvPr>
          <p:cNvSpPr/>
          <p:nvPr/>
        </p:nvSpPr>
        <p:spPr>
          <a:xfrm>
            <a:off x="2398177" y="5731959"/>
            <a:ext cx="2302463" cy="162309"/>
          </a:xfrm>
          <a:prstGeom prst="rect">
            <a:avLst/>
          </a:prstGeom>
          <a:noFill/>
          <a:ln w="57150">
            <a:solidFill>
              <a:srgbClr val="00B050"/>
            </a:solidFill>
            <a:prstDash val="solid"/>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853446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p:bldP spid="16" grpId="0"/>
      <p:bldP spid="17" grpId="0"/>
      <p:bldP spid="18" grpId="0"/>
      <p:bldP spid="19" grpId="0"/>
      <p:bldP spid="20" grpId="0"/>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5711-78FC-4942-9A65-7E601FC763A4}"/>
              </a:ext>
            </a:extLst>
          </p:cNvPr>
          <p:cNvSpPr>
            <a:spLocks noGrp="1"/>
          </p:cNvSpPr>
          <p:nvPr>
            <p:ph type="title"/>
          </p:nvPr>
        </p:nvSpPr>
        <p:spPr>
          <a:xfrm>
            <a:off x="322654" y="303786"/>
            <a:ext cx="8880979" cy="568381"/>
          </a:xfrm>
        </p:spPr>
        <p:txBody>
          <a:bodyPr/>
          <a:lstStyle/>
          <a:p>
            <a:r>
              <a:rPr lang="en-US" dirty="0"/>
              <a:t>Extreme-scale Scientific Software Stack (E4S)</a:t>
            </a:r>
          </a:p>
        </p:txBody>
      </p:sp>
      <p:sp>
        <p:nvSpPr>
          <p:cNvPr id="4" name="Content Placeholder 2">
            <a:extLst>
              <a:ext uri="{FF2B5EF4-FFF2-40B4-BE49-F238E27FC236}">
                <a16:creationId xmlns:a16="http://schemas.microsoft.com/office/drawing/2014/main" id="{CD930EC0-F5B3-CB41-9790-40E3240A18FD}"/>
              </a:ext>
            </a:extLst>
          </p:cNvPr>
          <p:cNvSpPr txBox="1">
            <a:spLocks/>
          </p:cNvSpPr>
          <p:nvPr/>
        </p:nvSpPr>
        <p:spPr>
          <a:xfrm>
            <a:off x="400774" y="1069767"/>
            <a:ext cx="7459878" cy="2445482"/>
          </a:xfrm>
          <a:prstGeom prst="rect">
            <a:avLst/>
          </a:prstGeom>
        </p:spPr>
        <p:txBody>
          <a:bodyPr/>
          <a:lst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14400" rtl="0" eaLnBrk="1" fontAlgn="base" latinLnBrk="0" hangingPunct="1">
              <a:lnSpc>
                <a:spcPct val="90000"/>
              </a:lnSpc>
              <a:spcBef>
                <a:spcPts val="800"/>
              </a:spcBef>
              <a:spcAft>
                <a:spcPct val="0"/>
              </a:spcAft>
              <a:buClr>
                <a:prstClr val="black"/>
              </a:buClr>
              <a:buSzPct val="90000"/>
              <a:buFont typeface="Century Gothic" panose="020B0502020202020204" pitchFamily="34" charset="0"/>
              <a:buChar char="•"/>
              <a:tabLst/>
              <a:defRPr/>
            </a:pPr>
            <a:r>
              <a:rPr kumimoji="0" lang="en-GB" sz="1800" b="0" i="0" u="sng" strike="noStrike" kern="1200" cap="none" spc="0" normalizeH="0" baseline="0" noProof="0" dirty="0">
                <a:ln>
                  <a:noFill/>
                </a:ln>
                <a:solidFill>
                  <a:prstClr val="black"/>
                </a:solidFill>
                <a:effectLst/>
                <a:uLnTx/>
                <a:uFillTx/>
                <a:latin typeface="Arial"/>
                <a:ea typeface="+mn-ea"/>
                <a:cs typeface="+mn-cs"/>
                <a:sym typeface="Arial"/>
              </a:rPr>
              <a:t>E4S</a:t>
            </a: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 HPC s</a:t>
            </a:r>
            <a:r>
              <a:rPr kumimoji="0" lang="en-GB" sz="1800" b="0" i="0" u="none" strike="noStrike" kern="1200" cap="none" spc="0" normalizeH="0" baseline="0" noProof="0" dirty="0" err="1">
                <a:ln>
                  <a:noFill/>
                </a:ln>
                <a:solidFill>
                  <a:prstClr val="black"/>
                </a:solidFill>
                <a:effectLst/>
                <a:uLnTx/>
                <a:uFillTx/>
                <a:latin typeface="Arial"/>
                <a:ea typeface="+mn-ea"/>
                <a:cs typeface="+mn-cs"/>
                <a:sym typeface="Arial"/>
              </a:rPr>
              <a:t>oftware</a:t>
            </a: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 ecosystem – a curated software portfolio</a:t>
            </a:r>
          </a:p>
          <a:p>
            <a:pPr marL="228600" marR="0" lvl="0" indent="-228600" algn="l" defTabSz="914400" rtl="0" eaLnBrk="1" fontAlgn="base" latinLnBrk="0" hangingPunct="1">
              <a:lnSpc>
                <a:spcPct val="90000"/>
              </a:lnSpc>
              <a:spcBef>
                <a:spcPts val="800"/>
              </a:spcBef>
              <a:spcAft>
                <a:spcPct val="0"/>
              </a:spcAft>
              <a:buClr>
                <a:prstClr val="black"/>
              </a:buClr>
              <a:buSzPct val="90000"/>
              <a:buFont typeface="Century Gothic" panose="020B0502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A </a:t>
            </a:r>
            <a:r>
              <a:rPr kumimoji="0" lang="en-GB" sz="1800" b="1" i="0" u="none" strike="noStrike" kern="1200" cap="none" spc="0" normalizeH="0" baseline="0" noProof="0" dirty="0">
                <a:ln>
                  <a:noFill/>
                </a:ln>
                <a:solidFill>
                  <a:prstClr val="black"/>
                </a:solidFill>
                <a:effectLst/>
                <a:uLnTx/>
                <a:uFillTx/>
                <a:latin typeface="Arial"/>
                <a:ea typeface="+mn-ea"/>
                <a:cs typeface="+mn-cs"/>
                <a:sym typeface="Arial"/>
              </a:rPr>
              <a:t>Spack-based</a:t>
            </a: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 distribution of software tested for interoperability </a:t>
            </a:r>
            <a:b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b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and portability to multiple architectures</a:t>
            </a:r>
          </a:p>
          <a:p>
            <a:pPr marL="228600" marR="0" lvl="0" indent="-228600" algn="l" defTabSz="914400" rtl="0" eaLnBrk="1" fontAlgn="base" latinLnBrk="0" hangingPunct="1">
              <a:lnSpc>
                <a:spcPct val="90000"/>
              </a:lnSpc>
              <a:spcBef>
                <a:spcPts val="800"/>
              </a:spcBef>
              <a:spcAft>
                <a:spcPct val="0"/>
              </a:spcAft>
              <a:buClr>
                <a:prstClr val="black"/>
              </a:buClr>
              <a:buSzPct val="90000"/>
              <a:buFont typeface="Century Gothic" panose="020B0502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Available from </a:t>
            </a:r>
            <a:r>
              <a:rPr kumimoji="0" lang="en-GB" sz="1800" b="1" i="0" u="none" strike="noStrike" kern="1200" cap="none" spc="0" normalizeH="0" baseline="0" noProof="0" dirty="0">
                <a:ln>
                  <a:noFill/>
                </a:ln>
                <a:solidFill>
                  <a:prstClr val="black"/>
                </a:solidFill>
                <a:effectLst/>
                <a:uLnTx/>
                <a:uFillTx/>
                <a:latin typeface="Arial"/>
                <a:ea typeface="+mn-ea"/>
                <a:cs typeface="+mn-cs"/>
                <a:sym typeface="Arial"/>
              </a:rPr>
              <a:t>source</a:t>
            </a: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 </a:t>
            </a:r>
            <a:r>
              <a:rPr kumimoji="0" lang="en-GB" sz="1800" b="1" i="0" u="none" strike="noStrike" kern="1200" cap="none" spc="0" normalizeH="0" baseline="0" noProof="0" dirty="0">
                <a:ln>
                  <a:noFill/>
                </a:ln>
                <a:solidFill>
                  <a:prstClr val="black"/>
                </a:solidFill>
                <a:effectLst/>
                <a:uLnTx/>
                <a:uFillTx/>
                <a:latin typeface="Arial"/>
                <a:ea typeface="+mn-ea"/>
                <a:cs typeface="+mn-cs"/>
                <a:sym typeface="Arial"/>
              </a:rPr>
              <a:t>containers</a:t>
            </a: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 </a:t>
            </a:r>
            <a:r>
              <a:rPr kumimoji="0" lang="en-GB" sz="1800" b="1" i="0" u="none" strike="noStrike" kern="1200" cap="none" spc="0" normalizeH="0" baseline="0" noProof="0" dirty="0">
                <a:ln>
                  <a:noFill/>
                </a:ln>
                <a:solidFill>
                  <a:prstClr val="black"/>
                </a:solidFill>
                <a:effectLst/>
                <a:uLnTx/>
                <a:uFillTx/>
                <a:latin typeface="Arial"/>
                <a:ea typeface="+mn-ea"/>
                <a:cs typeface="+mn-cs"/>
                <a:sym typeface="Arial"/>
              </a:rPr>
              <a:t>cloud, binary caches</a:t>
            </a:r>
          </a:p>
          <a:p>
            <a:pPr marL="228600" marR="0" lvl="0" indent="-228600" algn="l" defTabSz="914400" rtl="0" eaLnBrk="1" fontAlgn="base" latinLnBrk="0" hangingPunct="1">
              <a:lnSpc>
                <a:spcPct val="90000"/>
              </a:lnSpc>
              <a:spcBef>
                <a:spcPts val="800"/>
              </a:spcBef>
              <a:spcAft>
                <a:spcPct val="0"/>
              </a:spcAft>
              <a:buClr>
                <a:prstClr val="black"/>
              </a:buClr>
              <a:buSzPct val="90000"/>
              <a:buFont typeface="Century Gothic" panose="020B0502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Not a commercial product – an open resource for all</a:t>
            </a:r>
          </a:p>
          <a:p>
            <a:pPr marL="228600" marR="0" lvl="0" indent="-228600" algn="l" defTabSz="914400" rtl="0" eaLnBrk="1" fontAlgn="base" latinLnBrk="0" hangingPunct="1">
              <a:lnSpc>
                <a:spcPct val="90000"/>
              </a:lnSpc>
              <a:spcBef>
                <a:spcPts val="800"/>
              </a:spcBef>
              <a:spcAft>
                <a:spcPct val="0"/>
              </a:spcAft>
              <a:buClr>
                <a:prstClr val="black"/>
              </a:buClr>
              <a:buSzPct val="90000"/>
              <a:buFont typeface="Century Gothic" panose="020B0502020202020204" pitchFamily="34" charset="0"/>
              <a:buChar char="•"/>
              <a:tabLst/>
              <a:defRPr/>
            </a:pPr>
            <a:r>
              <a:rPr kumimoji="0" lang="en-GB" sz="1800" b="0" i="0" u="none" strike="noStrike" kern="1200" cap="none" spc="0" normalizeH="0" baseline="0" noProof="0" dirty="0">
                <a:ln>
                  <a:noFill/>
                </a:ln>
                <a:solidFill>
                  <a:prstClr val="black"/>
                </a:solidFill>
                <a:effectLst/>
                <a:uLnTx/>
                <a:uFillTx/>
                <a:latin typeface="Arial"/>
                <a:ea typeface="+mn-ea"/>
                <a:cs typeface="+mn-cs"/>
                <a:sym typeface="Arial"/>
              </a:rPr>
              <a:t>Growing functionality: </a:t>
            </a:r>
            <a:r>
              <a:rPr kumimoji="0" lang="en-US" sz="1600" b="0" i="0" u="none" strike="noStrike" kern="1200" cap="none" spc="0" normalizeH="0" baseline="0" noProof="0" dirty="0">
                <a:ln>
                  <a:noFill/>
                </a:ln>
                <a:solidFill>
                  <a:prstClr val="black"/>
                </a:solidFill>
                <a:effectLst/>
                <a:uLnTx/>
                <a:uFillTx/>
                <a:latin typeface="Arial"/>
                <a:ea typeface="+mn-ea"/>
                <a:cs typeface="+mn-cs"/>
                <a:sym typeface="Arial"/>
              </a:rPr>
              <a:t>May 2024: E4S 24.05 </a:t>
            </a:r>
            <a:r>
              <a:rPr kumimoji="0" lang="en-GB" sz="1600" b="0" i="0" u="none" strike="noStrike" kern="1200" cap="none" spc="0" normalizeH="0" baseline="0" noProof="0" dirty="0">
                <a:ln>
                  <a:noFill/>
                </a:ln>
                <a:solidFill>
                  <a:prstClr val="black"/>
                </a:solidFill>
                <a:effectLst/>
                <a:uLnTx/>
                <a:uFillTx/>
                <a:latin typeface="Arial"/>
                <a:ea typeface="+mn-ea"/>
                <a:cs typeface="+mn-cs"/>
                <a:sym typeface="Arial"/>
              </a:rPr>
              <a:t>–</a:t>
            </a:r>
            <a:r>
              <a:rPr kumimoji="0" lang="en-US" sz="1600" b="0" i="0" u="none" strike="noStrike" kern="1200" cap="none" spc="0" normalizeH="0" baseline="0" noProof="0" dirty="0">
                <a:ln>
                  <a:noFill/>
                </a:ln>
                <a:solidFill>
                  <a:prstClr val="black"/>
                </a:solidFill>
                <a:effectLst/>
                <a:uLnTx/>
                <a:uFillTx/>
                <a:latin typeface="Arial"/>
                <a:ea typeface="+mn-ea"/>
                <a:cs typeface="+mn-cs"/>
                <a:sym typeface="Arial"/>
              </a:rPr>
              <a:t> </a:t>
            </a:r>
            <a:r>
              <a:rPr kumimoji="0" lang="en-US" sz="1600" b="1" i="0" u="none" strike="noStrike" kern="1200" cap="none" spc="0" normalizeH="0" baseline="0" noProof="0" dirty="0">
                <a:ln>
                  <a:noFill/>
                </a:ln>
                <a:solidFill>
                  <a:prstClr val="black"/>
                </a:solidFill>
                <a:effectLst/>
                <a:uLnTx/>
                <a:uFillTx/>
                <a:latin typeface="Arial"/>
                <a:ea typeface="+mn-ea"/>
                <a:cs typeface="+mn-cs"/>
                <a:sym typeface="Arial"/>
              </a:rPr>
              <a:t>140+ full release products</a:t>
            </a:r>
          </a:p>
          <a:p>
            <a:pPr marL="228600" marR="0" lvl="0" indent="-228600" algn="l" defTabSz="914400" rtl="0" eaLnBrk="1" fontAlgn="base" latinLnBrk="0" hangingPunct="1">
              <a:lnSpc>
                <a:spcPct val="90000"/>
              </a:lnSpc>
              <a:spcBef>
                <a:spcPts val="800"/>
              </a:spcBef>
              <a:spcAft>
                <a:spcPct val="0"/>
              </a:spcAft>
              <a:buClr>
                <a:prstClr val="black"/>
              </a:buClr>
              <a:buSzPct val="90000"/>
              <a:buFont typeface="Century Gothic" panose="020B0502020202020204" pitchFamily="34" charset="0"/>
              <a:buChar char="•"/>
              <a:tabLst/>
              <a:defRPr/>
            </a:pPr>
            <a:r>
              <a:rPr kumimoji="0" lang="en-US" sz="1600" b="1" i="0" u="none" strike="noStrike" kern="1200" cap="none" spc="0" normalizeH="0" baseline="0" noProof="0" dirty="0">
                <a:ln>
                  <a:noFill/>
                </a:ln>
                <a:solidFill>
                  <a:prstClr val="black"/>
                </a:solidFill>
                <a:effectLst/>
                <a:uLnTx/>
                <a:uFillTx/>
                <a:latin typeface="Arial"/>
                <a:ea typeface="+mn-ea"/>
                <a:cs typeface="+mn-cs"/>
                <a:sym typeface="Arial"/>
              </a:rPr>
              <a:t>One of the most important legacies of ECP</a:t>
            </a:r>
            <a:endParaRPr kumimoji="0" lang="en-GB" sz="1600" b="1" i="0" u="none" strike="noStrike" kern="1200" cap="none" spc="0" normalizeH="0" baseline="0" noProof="0" dirty="0">
              <a:ln>
                <a:noFill/>
              </a:ln>
              <a:solidFill>
                <a:prstClr val="black"/>
              </a:solidFill>
              <a:effectLst/>
              <a:uLnTx/>
              <a:uFillTx/>
              <a:latin typeface="Arial"/>
              <a:ea typeface="+mn-ea"/>
              <a:cs typeface="+mn-cs"/>
              <a:sym typeface="Arial"/>
            </a:endParaRPr>
          </a:p>
          <a:p>
            <a:pPr marL="228600" marR="0" lvl="0" indent="-228600" algn="l" defTabSz="914400" rtl="0" eaLnBrk="1" fontAlgn="base" latinLnBrk="0" hangingPunct="1">
              <a:lnSpc>
                <a:spcPct val="90000"/>
              </a:lnSpc>
              <a:spcBef>
                <a:spcPts val="1400"/>
              </a:spcBef>
              <a:spcAft>
                <a:spcPct val="0"/>
              </a:spcAft>
              <a:buClr>
                <a:prstClr val="black"/>
              </a:buClr>
              <a:buSzPct val="90000"/>
              <a:buFont typeface="Century Gothic" panose="020B0502020202020204" pitchFamily="34" charset="0"/>
              <a:buChar char="•"/>
              <a:tabLst/>
              <a:defRPr/>
            </a:pPr>
            <a:endParaRPr kumimoji="0" lang="en-GB" sz="1800" b="0" i="0" u="none" strike="noStrike" kern="1200" cap="none" spc="0" normalizeH="0" baseline="0" noProof="0" dirty="0">
              <a:ln>
                <a:noFill/>
              </a:ln>
              <a:solidFill>
                <a:prstClr val="black"/>
              </a:solidFill>
              <a:effectLst/>
              <a:uLnTx/>
              <a:uFillTx/>
              <a:latin typeface="Arial"/>
              <a:ea typeface="+mn-ea"/>
              <a:cs typeface="+mn-cs"/>
              <a:sym typeface="Arial"/>
            </a:endParaRPr>
          </a:p>
        </p:txBody>
      </p:sp>
      <p:sp>
        <p:nvSpPr>
          <p:cNvPr id="6" name="TextBox 5">
            <a:extLst>
              <a:ext uri="{FF2B5EF4-FFF2-40B4-BE49-F238E27FC236}">
                <a16:creationId xmlns:a16="http://schemas.microsoft.com/office/drawing/2014/main" id="{D2923FA1-1E45-D143-A97D-6C2067319830}"/>
              </a:ext>
            </a:extLst>
          </p:cNvPr>
          <p:cNvSpPr txBox="1"/>
          <p:nvPr/>
        </p:nvSpPr>
        <p:spPr>
          <a:xfrm>
            <a:off x="8290976" y="4385433"/>
            <a:ext cx="3777346" cy="964880"/>
          </a:xfrm>
          <a:prstGeom prst="rect">
            <a:avLst/>
          </a:prstGeom>
          <a:noFill/>
        </p:spPr>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GB" sz="3600" b="0" i="0" u="sng" strike="noStrike" kern="1200" cap="none" spc="0" normalizeH="0" baseline="0" noProof="0" dirty="0">
                <a:ln>
                  <a:noFill/>
                </a:ln>
                <a:solidFill>
                  <a:srgbClr val="84B641">
                    <a:lumMod val="50000"/>
                  </a:srgbClr>
                </a:solidFill>
                <a:effectLst/>
                <a:uLnTx/>
                <a:uFillTx/>
                <a:latin typeface="Arial" charset="0"/>
                <a:ea typeface="+mn-ea"/>
                <a:cs typeface="Arial" charset="0"/>
                <a:sym typeface="Arial"/>
                <a:hlinkClick r:id="rId3"/>
              </a:rPr>
              <a:t>https://e4s.io</a:t>
            </a:r>
            <a:r>
              <a:rPr kumimoji="0" lang="en-GB" sz="3600" b="0" i="0" u="sng" strike="noStrike" kern="1200" cap="none" spc="0" normalizeH="0" baseline="0" noProof="0" dirty="0">
                <a:ln>
                  <a:noFill/>
                </a:ln>
                <a:solidFill>
                  <a:srgbClr val="84B641">
                    <a:lumMod val="50000"/>
                  </a:srgbClr>
                </a:solidFill>
                <a:effectLst/>
                <a:uLnTx/>
                <a:uFillTx/>
                <a:latin typeface="Arial" charset="0"/>
                <a:ea typeface="+mn-ea"/>
                <a:cs typeface="Arial" charset="0"/>
                <a:sym typeface="Arial"/>
              </a:rPr>
              <a:t> </a:t>
            </a:r>
          </a:p>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GB" sz="1100" b="0" i="0" u="none" strike="noStrike" kern="1200" cap="none" spc="0" normalizeH="0" baseline="0" noProof="0" dirty="0">
              <a:ln>
                <a:noFill/>
              </a:ln>
              <a:solidFill>
                <a:prstClr val="black"/>
              </a:solidFill>
              <a:effectLst/>
              <a:uLnTx/>
              <a:uFillTx/>
              <a:latin typeface="Arial" charset="0"/>
              <a:ea typeface="+mn-ea"/>
              <a:cs typeface="Arial" charset="0"/>
              <a:sym typeface="Arial"/>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GB" sz="1400" b="0" i="0" u="none" strike="noStrike" kern="1200" cap="none" spc="0" normalizeH="0" baseline="0" noProof="0" dirty="0">
                <a:ln>
                  <a:noFill/>
                </a:ln>
                <a:solidFill>
                  <a:prstClr val="black"/>
                </a:solidFill>
                <a:effectLst/>
                <a:uLnTx/>
                <a:uFillTx/>
                <a:latin typeface="Arial" charset="0"/>
                <a:ea typeface="+mn-ea"/>
                <a:cs typeface="Arial" charset="0"/>
                <a:sym typeface="Arial"/>
              </a:rPr>
              <a:t>E4S lead: Sameer Shende (U Oregon)</a:t>
            </a:r>
          </a:p>
        </p:txBody>
      </p:sp>
      <p:sp>
        <p:nvSpPr>
          <p:cNvPr id="8" name="TextBox 7">
            <a:extLst>
              <a:ext uri="{FF2B5EF4-FFF2-40B4-BE49-F238E27FC236}">
                <a16:creationId xmlns:a16="http://schemas.microsoft.com/office/drawing/2014/main" id="{C17F89C9-2C86-8A4C-BDBD-8273123C3CEA}"/>
              </a:ext>
            </a:extLst>
          </p:cNvPr>
          <p:cNvSpPr txBox="1"/>
          <p:nvPr/>
        </p:nvSpPr>
        <p:spPr>
          <a:xfrm>
            <a:off x="8434137" y="5537330"/>
            <a:ext cx="3433007" cy="6740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rial"/>
                <a:ea typeface="+mn-ea"/>
                <a:cs typeface="+mn-cs"/>
                <a:sym typeface="Arial"/>
              </a:rPr>
              <a:t>Also includes other products, e.g.,</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sym typeface="Arial"/>
              </a:rPr>
              <a:t>AI: </a:t>
            </a:r>
            <a:r>
              <a:rPr kumimoji="0" lang="en-US" sz="1400" b="0" i="0" u="none" strike="noStrike" kern="1200" cap="none" spc="0" normalizeH="0" baseline="0" noProof="0" dirty="0" err="1">
                <a:ln>
                  <a:noFill/>
                </a:ln>
                <a:solidFill>
                  <a:prstClr val="black"/>
                </a:solidFill>
                <a:effectLst/>
                <a:uLnTx/>
                <a:uFillTx/>
                <a:latin typeface="Arial"/>
                <a:ea typeface="+mn-ea"/>
                <a:cs typeface="+mn-cs"/>
                <a:sym typeface="Arial"/>
              </a:rPr>
              <a:t>PyTorch</a:t>
            </a:r>
            <a:r>
              <a:rPr kumimoji="0" lang="en-US" sz="1400" b="0" i="0" u="none" strike="noStrike" kern="1200" cap="none" spc="0" normalizeH="0" baseline="0" noProof="0" dirty="0">
                <a:ln>
                  <a:noFill/>
                </a:ln>
                <a:solidFill>
                  <a:prstClr val="black"/>
                </a:solidFill>
                <a:effectLst/>
                <a:uLnTx/>
                <a:uFillTx/>
                <a:latin typeface="Arial"/>
                <a:ea typeface="+mn-ea"/>
                <a:cs typeface="+mn-cs"/>
                <a:sym typeface="Arial"/>
              </a:rPr>
              <a:t>, TensorFlow, </a:t>
            </a:r>
            <a:r>
              <a:rPr kumimoji="0" lang="en-US" sz="1400" b="0" i="0" u="none" strike="noStrike" kern="1200" cap="none" spc="0" normalizeH="0" baseline="0" noProof="0" dirty="0" err="1">
                <a:ln>
                  <a:noFill/>
                </a:ln>
                <a:solidFill>
                  <a:prstClr val="black"/>
                </a:solidFill>
                <a:effectLst/>
                <a:uLnTx/>
                <a:uFillTx/>
                <a:latin typeface="Arial"/>
                <a:ea typeface="+mn-ea"/>
                <a:cs typeface="+mn-cs"/>
                <a:sym typeface="Arial"/>
              </a:rPr>
              <a:t>Horovod</a:t>
            </a:r>
            <a:endParaRPr kumimoji="0" lang="en-US" sz="1400" b="0" i="0" u="none" strike="noStrike" kern="1200" cap="none" spc="0" normalizeH="0" baseline="0" noProof="0" dirty="0">
              <a:ln>
                <a:noFill/>
              </a:ln>
              <a:solidFill>
                <a:prstClr val="black"/>
              </a:solidFill>
              <a:effectLst/>
              <a:uLnTx/>
              <a:uFillTx/>
              <a:latin typeface="Arial"/>
              <a:ea typeface="+mn-ea"/>
              <a:cs typeface="+mn-cs"/>
              <a:sym typeface="Arial"/>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400" b="1" i="0" u="none" strike="noStrike" kern="1200" cap="none" spc="0" normalizeH="0" baseline="0" noProof="0" dirty="0">
                <a:ln>
                  <a:noFill/>
                </a:ln>
                <a:solidFill>
                  <a:prstClr val="black"/>
                </a:solidFill>
                <a:effectLst/>
                <a:uLnTx/>
                <a:uFillTx/>
                <a:latin typeface="Arial"/>
                <a:ea typeface="+mn-ea"/>
                <a:cs typeface="+mn-cs"/>
                <a:sym typeface="Arial"/>
              </a:rPr>
              <a:t>Co-Design: </a:t>
            </a:r>
            <a:r>
              <a:rPr kumimoji="0" lang="en-US" sz="1400" b="0" i="0" u="none" strike="noStrike" kern="1200" cap="none" spc="0" normalizeH="0" baseline="0" noProof="0" dirty="0" err="1">
                <a:ln>
                  <a:noFill/>
                </a:ln>
                <a:solidFill>
                  <a:prstClr val="black"/>
                </a:solidFill>
                <a:effectLst/>
                <a:uLnTx/>
                <a:uFillTx/>
                <a:latin typeface="Arial"/>
                <a:ea typeface="+mn-ea"/>
                <a:cs typeface="+mn-cs"/>
                <a:sym typeface="Arial"/>
              </a:rPr>
              <a:t>AMReX</a:t>
            </a:r>
            <a:r>
              <a:rPr kumimoji="0" lang="en-US" sz="1400" b="0" i="0" u="none" strike="noStrike" kern="1200" cap="none" spc="0" normalizeH="0" baseline="0" noProof="0" dirty="0">
                <a:ln>
                  <a:noFill/>
                </a:ln>
                <a:solidFill>
                  <a:prstClr val="black"/>
                </a:solidFill>
                <a:effectLst/>
                <a:uLnTx/>
                <a:uFillTx/>
                <a:latin typeface="Arial"/>
                <a:ea typeface="+mn-ea"/>
                <a:cs typeface="+mn-cs"/>
                <a:sym typeface="Arial"/>
              </a:rPr>
              <a:t>, Cabana, MFEM</a:t>
            </a:r>
          </a:p>
        </p:txBody>
      </p:sp>
      <p:grpSp>
        <p:nvGrpSpPr>
          <p:cNvPr id="39" name="Group 38">
            <a:extLst>
              <a:ext uri="{FF2B5EF4-FFF2-40B4-BE49-F238E27FC236}">
                <a16:creationId xmlns:a16="http://schemas.microsoft.com/office/drawing/2014/main" id="{0B875FEF-813F-FD45-98CC-E555342732BC}"/>
              </a:ext>
            </a:extLst>
          </p:cNvPr>
          <p:cNvGrpSpPr/>
          <p:nvPr/>
        </p:nvGrpSpPr>
        <p:grpSpPr>
          <a:xfrm>
            <a:off x="451468" y="3765879"/>
            <a:ext cx="7409184" cy="2445482"/>
            <a:chOff x="228600" y="3922295"/>
            <a:chExt cx="7409184" cy="2445482"/>
          </a:xfrm>
        </p:grpSpPr>
        <p:grpSp>
          <p:nvGrpSpPr>
            <p:cNvPr id="11" name="Group 10">
              <a:extLst>
                <a:ext uri="{FF2B5EF4-FFF2-40B4-BE49-F238E27FC236}">
                  <a16:creationId xmlns:a16="http://schemas.microsoft.com/office/drawing/2014/main" id="{C69F141D-CBF6-D44C-8079-E44442861384}"/>
                </a:ext>
              </a:extLst>
            </p:cNvPr>
            <p:cNvGrpSpPr/>
            <p:nvPr/>
          </p:nvGrpSpPr>
          <p:grpSpPr>
            <a:xfrm>
              <a:off x="343805" y="4078705"/>
              <a:ext cx="7114440" cy="2168699"/>
              <a:chOff x="367529" y="3185098"/>
              <a:chExt cx="7114440" cy="2168699"/>
            </a:xfrm>
          </p:grpSpPr>
          <p:sp>
            <p:nvSpPr>
              <p:cNvPr id="12" name="Oval 11">
                <a:extLst>
                  <a:ext uri="{FF2B5EF4-FFF2-40B4-BE49-F238E27FC236}">
                    <a16:creationId xmlns:a16="http://schemas.microsoft.com/office/drawing/2014/main" id="{9AFBB83A-B496-5C47-BF51-4D3E5CE7A2FE}"/>
                  </a:ext>
                </a:extLst>
              </p:cNvPr>
              <p:cNvSpPr/>
              <p:nvPr/>
            </p:nvSpPr>
            <p:spPr>
              <a:xfrm>
                <a:off x="367529" y="3185098"/>
                <a:ext cx="599484" cy="599484"/>
              </a:xfrm>
              <a:prstGeom prst="ellipse">
                <a:avLst/>
              </a:prstGeom>
              <a:ln>
                <a:solidFill>
                  <a:schemeClr val="tx1"/>
                </a:solidFill>
              </a:ln>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mn-ea"/>
                  <a:cs typeface="+mn-cs"/>
                </a:endParaRPr>
              </a:p>
            </p:txBody>
          </p:sp>
          <p:sp>
            <p:nvSpPr>
              <p:cNvPr id="13" name="Rectangle 12">
                <a:extLst>
                  <a:ext uri="{FF2B5EF4-FFF2-40B4-BE49-F238E27FC236}">
                    <a16:creationId xmlns:a16="http://schemas.microsoft.com/office/drawing/2014/main" id="{30E4F3A7-66B0-0447-AF6F-5BEE1BC2F38A}"/>
                  </a:ext>
                </a:extLst>
              </p:cNvPr>
              <p:cNvSpPr/>
              <p:nvPr/>
            </p:nvSpPr>
            <p:spPr>
              <a:xfrm>
                <a:off x="493420" y="3310990"/>
                <a:ext cx="347700" cy="347700"/>
              </a:xfrm>
              <a:prstGeom prst="rect">
                <a:avLst/>
              </a:prstGeom>
              <a:blipFill>
                <a:blip r:embed="rId4">
                  <a:extLst>
                    <a:ext uri="{837473B0-CC2E-450A-ABE3-18F120FF3D39}">
                      <a1611:picAttrSrcUrl xmlns:a1611="http://schemas.microsoft.com/office/drawing/2016/11/main" r:id="rId5"/>
                    </a:ext>
                  </a:extLst>
                </a:blip>
                <a:srcRect/>
                <a:stretch>
                  <a:fillRect l="-3000" r="-3000"/>
                </a:stretch>
              </a:blipFill>
              <a:ln>
                <a:solidFill>
                  <a:schemeClr val="tx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4" name="Freeform 13">
                <a:extLst>
                  <a:ext uri="{FF2B5EF4-FFF2-40B4-BE49-F238E27FC236}">
                    <a16:creationId xmlns:a16="http://schemas.microsoft.com/office/drawing/2014/main" id="{80F92841-279D-AD4C-8B3C-2F21000F8ECC}"/>
                  </a:ext>
                </a:extLst>
              </p:cNvPr>
              <p:cNvSpPr/>
              <p:nvPr/>
            </p:nvSpPr>
            <p:spPr>
              <a:xfrm>
                <a:off x="1105567" y="3185098"/>
                <a:ext cx="1486346" cy="599484"/>
              </a:xfrm>
              <a:custGeom>
                <a:avLst/>
                <a:gdLst>
                  <a:gd name="connsiteX0" fmla="*/ 0 w 1607141"/>
                  <a:gd name="connsiteY0" fmla="*/ 0 h 599484"/>
                  <a:gd name="connsiteX1" fmla="*/ 1607141 w 1607141"/>
                  <a:gd name="connsiteY1" fmla="*/ 0 h 599484"/>
                  <a:gd name="connsiteX2" fmla="*/ 1607141 w 1607141"/>
                  <a:gd name="connsiteY2" fmla="*/ 599484 h 599484"/>
                  <a:gd name="connsiteX3" fmla="*/ 0 w 1607141"/>
                  <a:gd name="connsiteY3" fmla="*/ 599484 h 599484"/>
                  <a:gd name="connsiteX4" fmla="*/ 0 w 1607141"/>
                  <a:gd name="connsiteY4" fmla="*/ 0 h 59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141" h="599484">
                    <a:moveTo>
                      <a:pt x="0" y="0"/>
                    </a:moveTo>
                    <a:lnTo>
                      <a:pt x="1607141" y="0"/>
                    </a:lnTo>
                    <a:lnTo>
                      <a:pt x="1607141" y="599484"/>
                    </a:lnTo>
                    <a:lnTo>
                      <a:pt x="0" y="599484"/>
                    </a:lnTo>
                    <a:lnTo>
                      <a:pt x="0" y="0"/>
                    </a:lnTo>
                    <a:close/>
                  </a:path>
                </a:pathLst>
              </a:custGeom>
              <a:solidFill>
                <a:schemeClr val="bg2">
                  <a:lumMod val="95000"/>
                </a:schemeClr>
              </a:solidFill>
              <a:ln>
                <a:solidFill>
                  <a:schemeClr val="tx1"/>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533400" rtl="0" eaLnBrk="1" fontAlgn="base"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Community Policies</a:t>
                </a:r>
                <a:b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b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Commitment to SW quality</a:t>
                </a:r>
                <a:endPar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endParaRPr>
              </a:p>
            </p:txBody>
          </p:sp>
          <p:sp>
            <p:nvSpPr>
              <p:cNvPr id="15" name="Oval 14">
                <a:extLst>
                  <a:ext uri="{FF2B5EF4-FFF2-40B4-BE49-F238E27FC236}">
                    <a16:creationId xmlns:a16="http://schemas.microsoft.com/office/drawing/2014/main" id="{1DD5166C-7F63-1B46-A657-6B2F3F0E24C8}"/>
                  </a:ext>
                </a:extLst>
              </p:cNvPr>
              <p:cNvSpPr/>
              <p:nvPr/>
            </p:nvSpPr>
            <p:spPr>
              <a:xfrm>
                <a:off x="2771451" y="3185098"/>
                <a:ext cx="599484" cy="599484"/>
              </a:xfrm>
              <a:prstGeom prst="ellipse">
                <a:avLst/>
              </a:prstGeom>
              <a:ln>
                <a:solidFill>
                  <a:schemeClr val="tx1"/>
                </a:solidFill>
              </a:ln>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mn-ea"/>
                  <a:cs typeface="+mn-cs"/>
                </a:endParaRPr>
              </a:p>
            </p:txBody>
          </p:sp>
          <p:sp>
            <p:nvSpPr>
              <p:cNvPr id="16" name="Rectangle 15">
                <a:extLst>
                  <a:ext uri="{FF2B5EF4-FFF2-40B4-BE49-F238E27FC236}">
                    <a16:creationId xmlns:a16="http://schemas.microsoft.com/office/drawing/2014/main" id="{B020292E-552D-8A45-AF6C-0DB9A5E369BA}"/>
                  </a:ext>
                </a:extLst>
              </p:cNvPr>
              <p:cNvSpPr/>
              <p:nvPr/>
            </p:nvSpPr>
            <p:spPr>
              <a:xfrm>
                <a:off x="2897342" y="3310990"/>
                <a:ext cx="347700" cy="347700"/>
              </a:xfrm>
              <a:prstGeom prst="rect">
                <a:avLst/>
              </a:prstGeom>
              <a:blipFill>
                <a:blip r:embed="rId6">
                  <a:extLst>
                    <a:ext uri="{837473B0-CC2E-450A-ABE3-18F120FF3D39}">
                      <a1611:picAttrSrcUrl xmlns:a1611="http://schemas.microsoft.com/office/drawing/2016/11/main" r:id="rId7"/>
                    </a:ext>
                  </a:extLst>
                </a:blip>
                <a:srcRect/>
                <a:stretch>
                  <a:fillRect/>
                </a:stretch>
              </a:blipFill>
              <a:ln>
                <a:solidFill>
                  <a:schemeClr val="tx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7" name="Freeform 16">
                <a:extLst>
                  <a:ext uri="{FF2B5EF4-FFF2-40B4-BE49-F238E27FC236}">
                    <a16:creationId xmlns:a16="http://schemas.microsoft.com/office/drawing/2014/main" id="{C11B2F04-0542-9944-9BD0-E5A504736DAC}"/>
                  </a:ext>
                </a:extLst>
              </p:cNvPr>
              <p:cNvSpPr/>
              <p:nvPr/>
            </p:nvSpPr>
            <p:spPr>
              <a:xfrm>
                <a:off x="3477817" y="3185098"/>
                <a:ext cx="1616919" cy="599484"/>
              </a:xfrm>
              <a:custGeom>
                <a:avLst/>
                <a:gdLst>
                  <a:gd name="connsiteX0" fmla="*/ 0 w 1616919"/>
                  <a:gd name="connsiteY0" fmla="*/ 0 h 599484"/>
                  <a:gd name="connsiteX1" fmla="*/ 1616919 w 1616919"/>
                  <a:gd name="connsiteY1" fmla="*/ 0 h 599484"/>
                  <a:gd name="connsiteX2" fmla="*/ 1616919 w 1616919"/>
                  <a:gd name="connsiteY2" fmla="*/ 599484 h 599484"/>
                  <a:gd name="connsiteX3" fmla="*/ 0 w 1616919"/>
                  <a:gd name="connsiteY3" fmla="*/ 599484 h 599484"/>
                  <a:gd name="connsiteX4" fmla="*/ 0 w 1616919"/>
                  <a:gd name="connsiteY4" fmla="*/ 0 h 59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16919" h="599484">
                    <a:moveTo>
                      <a:pt x="0" y="0"/>
                    </a:moveTo>
                    <a:lnTo>
                      <a:pt x="1616919" y="0"/>
                    </a:lnTo>
                    <a:lnTo>
                      <a:pt x="1616919" y="599484"/>
                    </a:lnTo>
                    <a:lnTo>
                      <a:pt x="0" y="599484"/>
                    </a:lnTo>
                    <a:lnTo>
                      <a:pt x="0" y="0"/>
                    </a:lnTo>
                    <a:close/>
                  </a:path>
                </a:pathLst>
              </a:custGeom>
              <a:solidFill>
                <a:schemeClr val="bg2">
                  <a:lumMod val="95000"/>
                </a:schemeClr>
              </a:solidFill>
              <a:ln>
                <a:solidFill>
                  <a:schemeClr val="tx1"/>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488950" rtl="0" eaLnBrk="1" fontAlgn="base" latinLnBrk="0" hangingPunct="1">
                  <a:lnSpc>
                    <a:spcPct val="100000"/>
                  </a:lnSpc>
                  <a:spcBef>
                    <a:spcPct val="0"/>
                  </a:spcBef>
                  <a:spcAft>
                    <a:spcPct val="35000"/>
                  </a:spcAft>
                  <a:buClrTx/>
                  <a:buSzTx/>
                  <a:buFontTx/>
                  <a:buNone/>
                  <a:tabLst/>
                  <a:defRPr/>
                </a:pPr>
                <a:r>
                  <a:rPr kumimoji="0" lang="en-US" sz="11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DocPortal</a:t>
                </a:r>
                <a:br>
                  <a:rPr kumimoji="0" lang="en-US" sz="11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b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Single portal to all                 E4S product info</a:t>
                </a:r>
              </a:p>
            </p:txBody>
          </p:sp>
          <p:sp>
            <p:nvSpPr>
              <p:cNvPr id="18" name="Oval 17">
                <a:extLst>
                  <a:ext uri="{FF2B5EF4-FFF2-40B4-BE49-F238E27FC236}">
                    <a16:creationId xmlns:a16="http://schemas.microsoft.com/office/drawing/2014/main" id="{C9DC1509-1BD9-4846-8380-241B99A8325A}"/>
                  </a:ext>
                </a:extLst>
              </p:cNvPr>
              <p:cNvSpPr/>
              <p:nvPr/>
            </p:nvSpPr>
            <p:spPr>
              <a:xfrm>
                <a:off x="5340954" y="3185098"/>
                <a:ext cx="599484" cy="599484"/>
              </a:xfrm>
              <a:prstGeom prst="ellipse">
                <a:avLst/>
              </a:prstGeom>
              <a:ln>
                <a:solidFill>
                  <a:schemeClr val="tx1"/>
                </a:solidFill>
              </a:ln>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mn-ea"/>
                  <a:cs typeface="+mn-cs"/>
                </a:endParaRPr>
              </a:p>
            </p:txBody>
          </p:sp>
          <p:sp>
            <p:nvSpPr>
              <p:cNvPr id="19" name="Rectangle 18">
                <a:extLst>
                  <a:ext uri="{FF2B5EF4-FFF2-40B4-BE49-F238E27FC236}">
                    <a16:creationId xmlns:a16="http://schemas.microsoft.com/office/drawing/2014/main" id="{9FA8DC79-660E-4746-B7AA-CD85D3E41241}"/>
                  </a:ext>
                </a:extLst>
              </p:cNvPr>
              <p:cNvSpPr/>
              <p:nvPr/>
            </p:nvSpPr>
            <p:spPr>
              <a:xfrm>
                <a:off x="5466845" y="3310990"/>
                <a:ext cx="347700" cy="347700"/>
              </a:xfrm>
              <a:prstGeom prst="rect">
                <a:avLst/>
              </a:prstGeom>
              <a:blipFill>
                <a:blip r:embed="rId8"/>
                <a:srcRect/>
                <a:stretch>
                  <a:fillRect l="-24000" r="-24000"/>
                </a:stretch>
              </a:blipFill>
              <a:ln>
                <a:solidFill>
                  <a:schemeClr val="tx1"/>
                </a:solidFill>
              </a:ln>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0" name="Freeform 19">
                <a:extLst>
                  <a:ext uri="{FF2B5EF4-FFF2-40B4-BE49-F238E27FC236}">
                    <a16:creationId xmlns:a16="http://schemas.microsoft.com/office/drawing/2014/main" id="{E0149C85-8480-5340-B82C-D589E24A4199}"/>
                  </a:ext>
                </a:extLst>
              </p:cNvPr>
              <p:cNvSpPr/>
              <p:nvPr/>
            </p:nvSpPr>
            <p:spPr>
              <a:xfrm>
                <a:off x="6068899" y="3185098"/>
                <a:ext cx="1413070" cy="599484"/>
              </a:xfrm>
              <a:custGeom>
                <a:avLst/>
                <a:gdLst>
                  <a:gd name="connsiteX0" fmla="*/ 0 w 1413070"/>
                  <a:gd name="connsiteY0" fmla="*/ 0 h 599484"/>
                  <a:gd name="connsiteX1" fmla="*/ 1413070 w 1413070"/>
                  <a:gd name="connsiteY1" fmla="*/ 0 h 599484"/>
                  <a:gd name="connsiteX2" fmla="*/ 1413070 w 1413070"/>
                  <a:gd name="connsiteY2" fmla="*/ 599484 h 599484"/>
                  <a:gd name="connsiteX3" fmla="*/ 0 w 1413070"/>
                  <a:gd name="connsiteY3" fmla="*/ 599484 h 599484"/>
                  <a:gd name="connsiteX4" fmla="*/ 0 w 1413070"/>
                  <a:gd name="connsiteY4" fmla="*/ 0 h 59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070" h="599484">
                    <a:moveTo>
                      <a:pt x="0" y="0"/>
                    </a:moveTo>
                    <a:lnTo>
                      <a:pt x="1413070" y="0"/>
                    </a:lnTo>
                    <a:lnTo>
                      <a:pt x="1413070" y="599484"/>
                    </a:lnTo>
                    <a:lnTo>
                      <a:pt x="0" y="599484"/>
                    </a:lnTo>
                    <a:lnTo>
                      <a:pt x="0" y="0"/>
                    </a:lnTo>
                    <a:close/>
                  </a:path>
                </a:pathLst>
              </a:custGeom>
              <a:solidFill>
                <a:schemeClr val="bg2">
                  <a:lumMod val="95000"/>
                </a:schemeClr>
              </a:solidFill>
              <a:ln>
                <a:solidFill>
                  <a:schemeClr val="tx1"/>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533400" rtl="0" eaLnBrk="1" fontAlgn="base"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Portfolio testing</a:t>
                </a:r>
                <a:b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b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Especially leadership platforms</a:t>
                </a:r>
                <a:endPar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endParaRPr>
              </a:p>
            </p:txBody>
          </p:sp>
          <p:sp>
            <p:nvSpPr>
              <p:cNvPr id="21" name="Oval 20">
                <a:extLst>
                  <a:ext uri="{FF2B5EF4-FFF2-40B4-BE49-F238E27FC236}">
                    <a16:creationId xmlns:a16="http://schemas.microsoft.com/office/drawing/2014/main" id="{E0483B75-ED7D-8B42-85F6-BD0459B06AA2}"/>
                  </a:ext>
                </a:extLst>
              </p:cNvPr>
              <p:cNvSpPr/>
              <p:nvPr/>
            </p:nvSpPr>
            <p:spPr>
              <a:xfrm>
                <a:off x="367529" y="3951658"/>
                <a:ext cx="599484" cy="599484"/>
              </a:xfrm>
              <a:prstGeom prst="ellipse">
                <a:avLst/>
              </a:prstGeom>
              <a:ln>
                <a:solidFill>
                  <a:schemeClr val="tx1"/>
                </a:solidFill>
              </a:ln>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mn-ea"/>
                  <a:cs typeface="+mn-cs"/>
                </a:endParaRPr>
              </a:p>
            </p:txBody>
          </p:sp>
          <p:sp>
            <p:nvSpPr>
              <p:cNvPr id="22" name="Rectangle 21">
                <a:extLst>
                  <a:ext uri="{FF2B5EF4-FFF2-40B4-BE49-F238E27FC236}">
                    <a16:creationId xmlns:a16="http://schemas.microsoft.com/office/drawing/2014/main" id="{118C616A-8B90-2642-B90A-9EABA37041CF}"/>
                  </a:ext>
                </a:extLst>
              </p:cNvPr>
              <p:cNvSpPr/>
              <p:nvPr/>
            </p:nvSpPr>
            <p:spPr>
              <a:xfrm>
                <a:off x="493420" y="4077574"/>
                <a:ext cx="347700" cy="347700"/>
              </a:xfrm>
              <a:prstGeom prst="rect">
                <a:avLst/>
              </a:prstGeom>
              <a:blipFill>
                <a:blip r:embed="rId9"/>
                <a:srcRect/>
                <a:stretch>
                  <a:fillRect/>
                </a:stretch>
              </a:blipFill>
              <a:ln>
                <a:solidFill>
                  <a:schemeClr val="tx1"/>
                </a:solidFill>
              </a:ln>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3" name="Freeform 22">
                <a:extLst>
                  <a:ext uri="{FF2B5EF4-FFF2-40B4-BE49-F238E27FC236}">
                    <a16:creationId xmlns:a16="http://schemas.microsoft.com/office/drawing/2014/main" id="{B5C13241-079B-C740-BD4B-BE1D0A9ED28F}"/>
                  </a:ext>
                </a:extLst>
              </p:cNvPr>
              <p:cNvSpPr/>
              <p:nvPr/>
            </p:nvSpPr>
            <p:spPr>
              <a:xfrm>
                <a:off x="1095473" y="3951658"/>
                <a:ext cx="1479205" cy="599484"/>
              </a:xfrm>
              <a:custGeom>
                <a:avLst/>
                <a:gdLst>
                  <a:gd name="connsiteX0" fmla="*/ 0 w 1413070"/>
                  <a:gd name="connsiteY0" fmla="*/ 0 h 599484"/>
                  <a:gd name="connsiteX1" fmla="*/ 1413070 w 1413070"/>
                  <a:gd name="connsiteY1" fmla="*/ 0 h 599484"/>
                  <a:gd name="connsiteX2" fmla="*/ 1413070 w 1413070"/>
                  <a:gd name="connsiteY2" fmla="*/ 599484 h 599484"/>
                  <a:gd name="connsiteX3" fmla="*/ 0 w 1413070"/>
                  <a:gd name="connsiteY3" fmla="*/ 599484 h 599484"/>
                  <a:gd name="connsiteX4" fmla="*/ 0 w 1413070"/>
                  <a:gd name="connsiteY4" fmla="*/ 0 h 59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070" h="599484">
                    <a:moveTo>
                      <a:pt x="0" y="0"/>
                    </a:moveTo>
                    <a:lnTo>
                      <a:pt x="1413070" y="0"/>
                    </a:lnTo>
                    <a:lnTo>
                      <a:pt x="1413070" y="599484"/>
                    </a:lnTo>
                    <a:lnTo>
                      <a:pt x="0" y="599484"/>
                    </a:lnTo>
                    <a:lnTo>
                      <a:pt x="0" y="0"/>
                    </a:lnTo>
                    <a:close/>
                  </a:path>
                </a:pathLst>
              </a:custGeom>
              <a:solidFill>
                <a:schemeClr val="bg2">
                  <a:lumMod val="95000"/>
                </a:schemeClr>
              </a:solidFill>
              <a:ln>
                <a:solidFill>
                  <a:schemeClr val="tx1"/>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533400" rtl="0" eaLnBrk="1" fontAlgn="base"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Curated collection</a:t>
                </a:r>
                <a:b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b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The end of dependency hell</a:t>
                </a:r>
                <a:endPar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endParaRPr>
              </a:p>
            </p:txBody>
          </p:sp>
          <p:sp>
            <p:nvSpPr>
              <p:cNvPr id="24" name="Oval 23">
                <a:extLst>
                  <a:ext uri="{FF2B5EF4-FFF2-40B4-BE49-F238E27FC236}">
                    <a16:creationId xmlns:a16="http://schemas.microsoft.com/office/drawing/2014/main" id="{4E52339F-6732-1B43-93B8-AEF03C8BBDDF}"/>
                  </a:ext>
                </a:extLst>
              </p:cNvPr>
              <p:cNvSpPr/>
              <p:nvPr/>
            </p:nvSpPr>
            <p:spPr>
              <a:xfrm>
                <a:off x="2754761" y="3951658"/>
                <a:ext cx="599484" cy="599484"/>
              </a:xfrm>
              <a:prstGeom prst="ellipse">
                <a:avLst/>
              </a:prstGeom>
              <a:ln>
                <a:solidFill>
                  <a:schemeClr val="tx1"/>
                </a:solidFill>
              </a:ln>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mn-ea"/>
                  <a:cs typeface="+mn-cs"/>
                </a:endParaRPr>
              </a:p>
            </p:txBody>
          </p:sp>
          <p:sp>
            <p:nvSpPr>
              <p:cNvPr id="25" name="Rectangle 24">
                <a:extLst>
                  <a:ext uri="{FF2B5EF4-FFF2-40B4-BE49-F238E27FC236}">
                    <a16:creationId xmlns:a16="http://schemas.microsoft.com/office/drawing/2014/main" id="{A422461C-99E3-8946-B9C7-E5812EF1C832}"/>
                  </a:ext>
                </a:extLst>
              </p:cNvPr>
              <p:cNvSpPr/>
              <p:nvPr/>
            </p:nvSpPr>
            <p:spPr>
              <a:xfrm>
                <a:off x="2880653" y="4077574"/>
                <a:ext cx="347700" cy="347700"/>
              </a:xfrm>
              <a:prstGeom prst="rect">
                <a:avLst/>
              </a:prstGeom>
              <a:blipFill>
                <a:blip r:embed="rId10">
                  <a:extLst>
                    <a:ext uri="{837473B0-CC2E-450A-ABE3-18F120FF3D39}">
                      <a1611:picAttrSrcUrl xmlns:a1611="http://schemas.microsoft.com/office/drawing/2016/11/main" r:id="rId11"/>
                    </a:ext>
                  </a:extLst>
                </a:blip>
                <a:srcRect/>
                <a:stretch>
                  <a:fillRect/>
                </a:stretch>
              </a:blipFill>
              <a:ln>
                <a:solidFill>
                  <a:schemeClr val="tx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6" name="Freeform 25">
                <a:extLst>
                  <a:ext uri="{FF2B5EF4-FFF2-40B4-BE49-F238E27FC236}">
                    <a16:creationId xmlns:a16="http://schemas.microsoft.com/office/drawing/2014/main" id="{81D604E6-1D2D-FB44-A8D8-795F924A0A7F}"/>
                  </a:ext>
                </a:extLst>
              </p:cNvPr>
              <p:cNvSpPr/>
              <p:nvPr/>
            </p:nvSpPr>
            <p:spPr>
              <a:xfrm>
                <a:off x="3477817" y="3951658"/>
                <a:ext cx="1602679" cy="599484"/>
              </a:xfrm>
              <a:custGeom>
                <a:avLst/>
                <a:gdLst>
                  <a:gd name="connsiteX0" fmla="*/ 0 w 1480869"/>
                  <a:gd name="connsiteY0" fmla="*/ 0 h 599484"/>
                  <a:gd name="connsiteX1" fmla="*/ 1480869 w 1480869"/>
                  <a:gd name="connsiteY1" fmla="*/ 0 h 599484"/>
                  <a:gd name="connsiteX2" fmla="*/ 1480869 w 1480869"/>
                  <a:gd name="connsiteY2" fmla="*/ 599484 h 599484"/>
                  <a:gd name="connsiteX3" fmla="*/ 0 w 1480869"/>
                  <a:gd name="connsiteY3" fmla="*/ 599484 h 599484"/>
                  <a:gd name="connsiteX4" fmla="*/ 0 w 1480869"/>
                  <a:gd name="connsiteY4" fmla="*/ 0 h 59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0869" h="599484">
                    <a:moveTo>
                      <a:pt x="0" y="0"/>
                    </a:moveTo>
                    <a:lnTo>
                      <a:pt x="1480869" y="0"/>
                    </a:lnTo>
                    <a:lnTo>
                      <a:pt x="1480869" y="599484"/>
                    </a:lnTo>
                    <a:lnTo>
                      <a:pt x="0" y="599484"/>
                    </a:lnTo>
                    <a:lnTo>
                      <a:pt x="0" y="0"/>
                    </a:lnTo>
                    <a:close/>
                  </a:path>
                </a:pathLst>
              </a:custGeom>
              <a:solidFill>
                <a:schemeClr val="bg2">
                  <a:lumMod val="95000"/>
                </a:schemeClr>
              </a:solidFill>
              <a:ln>
                <a:solidFill>
                  <a:schemeClr val="tx1"/>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533400" rtl="0" eaLnBrk="1" fontAlgn="base" latinLnBrk="0" hangingPunct="1">
                  <a:lnSpc>
                    <a:spcPct val="100000"/>
                  </a:lnSpc>
                  <a:spcBef>
                    <a:spcPct val="0"/>
                  </a:spcBef>
                  <a:spcAft>
                    <a:spcPct val="35000"/>
                  </a:spcAft>
                  <a:buClrTx/>
                  <a:buSzTx/>
                  <a:buFontTx/>
                  <a:buNone/>
                  <a:tabLst/>
                  <a:defRPr/>
                </a:pPr>
                <a:r>
                  <a:rPr lang="en-US" sz="1200" dirty="0">
                    <a:solidFill>
                      <a:prstClr val="black">
                        <a:hueOff val="0"/>
                        <a:satOff val="0"/>
                        <a:lumOff val="0"/>
                        <a:alphaOff val="0"/>
                      </a:prstClr>
                    </a:solidFill>
                    <a:latin typeface="Arial"/>
                    <a:sym typeface="Arial"/>
                  </a:rPr>
                  <a:t>Regular</a:t>
                </a: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 releases </a:t>
                </a: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Release 24.11 – November</a:t>
                </a:r>
              </a:p>
            </p:txBody>
          </p:sp>
          <p:sp>
            <p:nvSpPr>
              <p:cNvPr id="27" name="Oval 26">
                <a:extLst>
                  <a:ext uri="{FF2B5EF4-FFF2-40B4-BE49-F238E27FC236}">
                    <a16:creationId xmlns:a16="http://schemas.microsoft.com/office/drawing/2014/main" id="{DBBF27D2-1ECD-D84C-81D0-2448AD10C9C4}"/>
                  </a:ext>
                </a:extLst>
              </p:cNvPr>
              <p:cNvSpPr/>
              <p:nvPr/>
            </p:nvSpPr>
            <p:spPr>
              <a:xfrm>
                <a:off x="5340411" y="3951658"/>
                <a:ext cx="599484" cy="599484"/>
              </a:xfrm>
              <a:prstGeom prst="ellipse">
                <a:avLst/>
              </a:prstGeom>
              <a:ln>
                <a:solidFill>
                  <a:schemeClr val="tx1"/>
                </a:solidFill>
              </a:ln>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mn-ea"/>
                  <a:cs typeface="+mn-cs"/>
                </a:endParaRPr>
              </a:p>
            </p:txBody>
          </p:sp>
          <p:sp>
            <p:nvSpPr>
              <p:cNvPr id="28" name="Rectangle 27">
                <a:extLst>
                  <a:ext uri="{FF2B5EF4-FFF2-40B4-BE49-F238E27FC236}">
                    <a16:creationId xmlns:a16="http://schemas.microsoft.com/office/drawing/2014/main" id="{C19EBA3F-A3C0-1F4C-8718-47C3A6C2BED5}"/>
                  </a:ext>
                </a:extLst>
              </p:cNvPr>
              <p:cNvSpPr/>
              <p:nvPr/>
            </p:nvSpPr>
            <p:spPr>
              <a:xfrm>
                <a:off x="5466303" y="4077574"/>
                <a:ext cx="347700" cy="347700"/>
              </a:xfrm>
              <a:prstGeom prst="rect">
                <a:avLst/>
              </a:prstGeom>
              <a:blipFill>
                <a:blip r:embed="rId12">
                  <a:extLst>
                    <a:ext uri="{837473B0-CC2E-450A-ABE3-18F120FF3D39}">
                      <a1611:picAttrSrcUrl xmlns:a1611="http://schemas.microsoft.com/office/drawing/2016/11/main" r:id="rId13"/>
                    </a:ext>
                  </a:extLst>
                </a:blip>
                <a:srcRect/>
                <a:stretch>
                  <a:fillRect l="-19000" r="-19000"/>
                </a:stretch>
              </a:blipFill>
              <a:ln>
                <a:solidFill>
                  <a:schemeClr val="tx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29" name="Freeform 28">
                <a:extLst>
                  <a:ext uri="{FF2B5EF4-FFF2-40B4-BE49-F238E27FC236}">
                    <a16:creationId xmlns:a16="http://schemas.microsoft.com/office/drawing/2014/main" id="{DE7782D5-32C2-7346-8ACD-4F05B24B8D53}"/>
                  </a:ext>
                </a:extLst>
              </p:cNvPr>
              <p:cNvSpPr/>
              <p:nvPr/>
            </p:nvSpPr>
            <p:spPr>
              <a:xfrm>
                <a:off x="6068356" y="3951658"/>
                <a:ext cx="1413070" cy="599484"/>
              </a:xfrm>
              <a:custGeom>
                <a:avLst/>
                <a:gdLst>
                  <a:gd name="connsiteX0" fmla="*/ 0 w 1413070"/>
                  <a:gd name="connsiteY0" fmla="*/ 0 h 599484"/>
                  <a:gd name="connsiteX1" fmla="*/ 1413070 w 1413070"/>
                  <a:gd name="connsiteY1" fmla="*/ 0 h 599484"/>
                  <a:gd name="connsiteX2" fmla="*/ 1413070 w 1413070"/>
                  <a:gd name="connsiteY2" fmla="*/ 599484 h 599484"/>
                  <a:gd name="connsiteX3" fmla="*/ 0 w 1413070"/>
                  <a:gd name="connsiteY3" fmla="*/ 599484 h 599484"/>
                  <a:gd name="connsiteX4" fmla="*/ 0 w 1413070"/>
                  <a:gd name="connsiteY4" fmla="*/ 0 h 59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070" h="599484">
                    <a:moveTo>
                      <a:pt x="0" y="0"/>
                    </a:moveTo>
                    <a:lnTo>
                      <a:pt x="1413070" y="0"/>
                    </a:lnTo>
                    <a:lnTo>
                      <a:pt x="1413070" y="599484"/>
                    </a:lnTo>
                    <a:lnTo>
                      <a:pt x="0" y="599484"/>
                    </a:lnTo>
                    <a:lnTo>
                      <a:pt x="0" y="0"/>
                    </a:lnTo>
                    <a:close/>
                  </a:path>
                </a:pathLst>
              </a:custGeom>
              <a:solidFill>
                <a:schemeClr val="bg2">
                  <a:lumMod val="95000"/>
                </a:schemeClr>
              </a:solidFill>
              <a:ln>
                <a:solidFill>
                  <a:schemeClr val="tx1"/>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533400" rtl="0" eaLnBrk="1" fontAlgn="base"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Build caches</a:t>
                </a:r>
                <a:b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b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10X build time improvement</a:t>
                </a:r>
              </a:p>
            </p:txBody>
          </p:sp>
          <p:sp>
            <p:nvSpPr>
              <p:cNvPr id="30" name="Oval 29">
                <a:extLst>
                  <a:ext uri="{FF2B5EF4-FFF2-40B4-BE49-F238E27FC236}">
                    <a16:creationId xmlns:a16="http://schemas.microsoft.com/office/drawing/2014/main" id="{0856C0F4-DBF7-F64D-940B-76D878581508}"/>
                  </a:ext>
                </a:extLst>
              </p:cNvPr>
              <p:cNvSpPr/>
              <p:nvPr/>
            </p:nvSpPr>
            <p:spPr>
              <a:xfrm>
                <a:off x="367529" y="4754313"/>
                <a:ext cx="599484" cy="599484"/>
              </a:xfrm>
              <a:prstGeom prst="ellipse">
                <a:avLst/>
              </a:prstGeom>
              <a:ln>
                <a:solidFill>
                  <a:schemeClr val="tx1"/>
                </a:solidFill>
              </a:ln>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mn-ea"/>
                  <a:cs typeface="+mn-cs"/>
                </a:endParaRPr>
              </a:p>
            </p:txBody>
          </p:sp>
          <p:sp>
            <p:nvSpPr>
              <p:cNvPr id="31" name="Rectangle 30">
                <a:extLst>
                  <a:ext uri="{FF2B5EF4-FFF2-40B4-BE49-F238E27FC236}">
                    <a16:creationId xmlns:a16="http://schemas.microsoft.com/office/drawing/2014/main" id="{42E20D73-BB82-6447-85C8-C9E0D0B2D802}"/>
                  </a:ext>
                </a:extLst>
              </p:cNvPr>
              <p:cNvSpPr/>
              <p:nvPr/>
            </p:nvSpPr>
            <p:spPr>
              <a:xfrm>
                <a:off x="493420" y="4880249"/>
                <a:ext cx="347700" cy="347700"/>
              </a:xfrm>
              <a:prstGeom prst="rect">
                <a:avLst/>
              </a:prstGeom>
              <a: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rcRect/>
                <a:stretch>
                  <a:fillRect l="-24000" r="-24000"/>
                </a:stretch>
              </a:blipFill>
              <a:ln>
                <a:solidFill>
                  <a:schemeClr val="tx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2" name="Freeform 31">
                <a:extLst>
                  <a:ext uri="{FF2B5EF4-FFF2-40B4-BE49-F238E27FC236}">
                    <a16:creationId xmlns:a16="http://schemas.microsoft.com/office/drawing/2014/main" id="{DEC84638-653B-F74C-8C77-CB498C866AC7}"/>
                  </a:ext>
                </a:extLst>
              </p:cNvPr>
              <p:cNvSpPr/>
              <p:nvPr/>
            </p:nvSpPr>
            <p:spPr>
              <a:xfrm>
                <a:off x="1095474" y="4754313"/>
                <a:ext cx="1479204" cy="599484"/>
              </a:xfrm>
              <a:custGeom>
                <a:avLst/>
                <a:gdLst>
                  <a:gd name="connsiteX0" fmla="*/ 0 w 1413070"/>
                  <a:gd name="connsiteY0" fmla="*/ 0 h 599484"/>
                  <a:gd name="connsiteX1" fmla="*/ 1413070 w 1413070"/>
                  <a:gd name="connsiteY1" fmla="*/ 0 h 599484"/>
                  <a:gd name="connsiteX2" fmla="*/ 1413070 w 1413070"/>
                  <a:gd name="connsiteY2" fmla="*/ 599484 h 599484"/>
                  <a:gd name="connsiteX3" fmla="*/ 0 w 1413070"/>
                  <a:gd name="connsiteY3" fmla="*/ 599484 h 599484"/>
                  <a:gd name="connsiteX4" fmla="*/ 0 w 1413070"/>
                  <a:gd name="connsiteY4" fmla="*/ 0 h 59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070" h="599484">
                    <a:moveTo>
                      <a:pt x="0" y="0"/>
                    </a:moveTo>
                    <a:lnTo>
                      <a:pt x="1413070" y="0"/>
                    </a:lnTo>
                    <a:lnTo>
                      <a:pt x="1413070" y="599484"/>
                    </a:lnTo>
                    <a:lnTo>
                      <a:pt x="0" y="599484"/>
                    </a:lnTo>
                    <a:lnTo>
                      <a:pt x="0" y="0"/>
                    </a:lnTo>
                    <a:close/>
                  </a:path>
                </a:pathLst>
              </a:custGeom>
              <a:solidFill>
                <a:schemeClr val="bg2">
                  <a:lumMod val="95000"/>
                </a:schemeClr>
              </a:solidFill>
              <a:ln>
                <a:solidFill>
                  <a:schemeClr val="tx1"/>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533400" rtl="0" eaLnBrk="1" fontAlgn="base"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Turnkey stack</a:t>
                </a:r>
                <a:b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b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A new user experience</a:t>
                </a:r>
                <a:endPar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endParaRPr>
              </a:p>
            </p:txBody>
          </p:sp>
          <p:sp>
            <p:nvSpPr>
              <p:cNvPr id="33" name="Oval 32">
                <a:extLst>
                  <a:ext uri="{FF2B5EF4-FFF2-40B4-BE49-F238E27FC236}">
                    <a16:creationId xmlns:a16="http://schemas.microsoft.com/office/drawing/2014/main" id="{A33F24BE-7E4B-3540-B81D-E10559DE782C}"/>
                  </a:ext>
                </a:extLst>
              </p:cNvPr>
              <p:cNvSpPr/>
              <p:nvPr/>
            </p:nvSpPr>
            <p:spPr>
              <a:xfrm>
                <a:off x="2754761" y="4754313"/>
                <a:ext cx="599484" cy="599484"/>
              </a:xfrm>
              <a:prstGeom prst="ellipse">
                <a:avLst/>
              </a:prstGeom>
              <a:ln>
                <a:solidFill>
                  <a:schemeClr val="tx1"/>
                </a:solidFill>
              </a:ln>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mn-ea"/>
                  <a:cs typeface="+mn-cs"/>
                </a:endParaRPr>
              </a:p>
            </p:txBody>
          </p:sp>
          <p:sp>
            <p:nvSpPr>
              <p:cNvPr id="34" name="Rectangle 33">
                <a:extLst>
                  <a:ext uri="{FF2B5EF4-FFF2-40B4-BE49-F238E27FC236}">
                    <a16:creationId xmlns:a16="http://schemas.microsoft.com/office/drawing/2014/main" id="{8A5DF95F-5BE7-5E49-B9AB-DC6394F44B59}"/>
                  </a:ext>
                </a:extLst>
              </p:cNvPr>
              <p:cNvSpPr/>
              <p:nvPr/>
            </p:nvSpPr>
            <p:spPr>
              <a:xfrm>
                <a:off x="2880653" y="4880249"/>
                <a:ext cx="347700" cy="347700"/>
              </a:xfrm>
              <a:prstGeom prst="rect">
                <a:avLst/>
              </a:prstGeom>
              <a:blipFill>
                <a:blip r:embed="rId16"/>
                <a:srcRect/>
                <a:stretch>
                  <a:fillRect l="-31000" r="-31000"/>
                </a:stretch>
              </a:blipFill>
              <a:ln>
                <a:solidFill>
                  <a:schemeClr val="tx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5" name="Freeform 34">
                <a:extLst>
                  <a:ext uri="{FF2B5EF4-FFF2-40B4-BE49-F238E27FC236}">
                    <a16:creationId xmlns:a16="http://schemas.microsoft.com/office/drawing/2014/main" id="{CF93CDD3-07D6-5A44-B9CD-ABD8FFF85499}"/>
                  </a:ext>
                </a:extLst>
              </p:cNvPr>
              <p:cNvSpPr/>
              <p:nvPr/>
            </p:nvSpPr>
            <p:spPr>
              <a:xfrm>
                <a:off x="3482706" y="4754313"/>
                <a:ext cx="1612030" cy="599484"/>
              </a:xfrm>
              <a:custGeom>
                <a:avLst/>
                <a:gdLst>
                  <a:gd name="connsiteX0" fmla="*/ 0 w 1413070"/>
                  <a:gd name="connsiteY0" fmla="*/ 0 h 599484"/>
                  <a:gd name="connsiteX1" fmla="*/ 1413070 w 1413070"/>
                  <a:gd name="connsiteY1" fmla="*/ 0 h 599484"/>
                  <a:gd name="connsiteX2" fmla="*/ 1413070 w 1413070"/>
                  <a:gd name="connsiteY2" fmla="*/ 599484 h 599484"/>
                  <a:gd name="connsiteX3" fmla="*/ 0 w 1413070"/>
                  <a:gd name="connsiteY3" fmla="*/ 599484 h 599484"/>
                  <a:gd name="connsiteX4" fmla="*/ 0 w 1413070"/>
                  <a:gd name="connsiteY4" fmla="*/ 0 h 59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3070" h="599484">
                    <a:moveTo>
                      <a:pt x="0" y="0"/>
                    </a:moveTo>
                    <a:lnTo>
                      <a:pt x="1413070" y="0"/>
                    </a:lnTo>
                    <a:lnTo>
                      <a:pt x="1413070" y="599484"/>
                    </a:lnTo>
                    <a:lnTo>
                      <a:pt x="0" y="599484"/>
                    </a:lnTo>
                    <a:lnTo>
                      <a:pt x="0" y="0"/>
                    </a:lnTo>
                    <a:close/>
                  </a:path>
                </a:pathLst>
              </a:custGeom>
              <a:solidFill>
                <a:schemeClr val="bg2">
                  <a:lumMod val="95000"/>
                </a:schemeClr>
              </a:solidFill>
              <a:ln>
                <a:solidFill>
                  <a:schemeClr val="tx1"/>
                </a:solidFill>
              </a:ln>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622300" rtl="0" eaLnBrk="1" fontAlgn="base" latinLnBrk="0" hangingPunct="1">
                  <a:lnSpc>
                    <a:spcPct val="100000"/>
                  </a:lnSpc>
                  <a:spcBef>
                    <a:spcPct val="0"/>
                  </a:spcBef>
                  <a:spcAft>
                    <a:spcPct val="35000"/>
                  </a:spcAft>
                  <a:buClrTx/>
                  <a:buSzTx/>
                  <a:buFontTx/>
                  <a:buNone/>
                  <a:tabLst/>
                  <a:defRPr/>
                </a:pP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hlinkClick r:id="rId3"/>
                  </a:rPr>
                  <a:t>https://e4s.io</a:t>
                </a:r>
                <a:r>
                  <a:rPr kumimoji="0" lang="en-US" sz="14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 </a:t>
                </a:r>
              </a:p>
            </p:txBody>
          </p:sp>
          <p:sp>
            <p:nvSpPr>
              <p:cNvPr id="36" name="Oval 35">
                <a:extLst>
                  <a:ext uri="{FF2B5EF4-FFF2-40B4-BE49-F238E27FC236}">
                    <a16:creationId xmlns:a16="http://schemas.microsoft.com/office/drawing/2014/main" id="{F6E38AA0-B33D-7C47-9B5F-A26AA7E24E5E}"/>
                  </a:ext>
                </a:extLst>
              </p:cNvPr>
              <p:cNvSpPr/>
              <p:nvPr/>
            </p:nvSpPr>
            <p:spPr>
              <a:xfrm>
                <a:off x="5314163" y="4754313"/>
                <a:ext cx="599484" cy="599484"/>
              </a:xfrm>
              <a:prstGeom prst="ellipse">
                <a:avLst/>
              </a:prstGeom>
              <a:ln>
                <a:solidFill>
                  <a:schemeClr val="tx1"/>
                </a:solidFill>
              </a:ln>
            </p:spPr>
            <p:style>
              <a:lnRef idx="0">
                <a:schemeClr val="accent3">
                  <a:hueOff val="0"/>
                  <a:satOff val="0"/>
                  <a:lumOff val="0"/>
                  <a:alphaOff val="0"/>
                </a:schemeClr>
              </a:lnRef>
              <a:fillRef idx="1">
                <a:schemeClr val="accent3">
                  <a:tint val="40000"/>
                  <a:hueOff val="0"/>
                  <a:satOff val="0"/>
                  <a:lumOff val="0"/>
                  <a:alphaOff val="0"/>
                </a:schemeClr>
              </a:fillRef>
              <a:effectRef idx="0">
                <a:schemeClr val="accent3">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black">
                      <a:hueOff val="0"/>
                      <a:satOff val="0"/>
                      <a:lumOff val="0"/>
                      <a:alphaOff val="0"/>
                    </a:prstClr>
                  </a:solidFill>
                  <a:effectLst/>
                  <a:uLnTx/>
                  <a:uFillTx/>
                  <a:latin typeface="Arial" panose="020B0604020202020204"/>
                  <a:ea typeface="+mn-ea"/>
                  <a:cs typeface="+mn-cs"/>
                </a:endParaRPr>
              </a:p>
            </p:txBody>
          </p:sp>
          <p:sp>
            <p:nvSpPr>
              <p:cNvPr id="37" name="Rectangle 36">
                <a:extLst>
                  <a:ext uri="{FF2B5EF4-FFF2-40B4-BE49-F238E27FC236}">
                    <a16:creationId xmlns:a16="http://schemas.microsoft.com/office/drawing/2014/main" id="{8C6D3988-B6E4-B14A-AEB6-7862718F3267}"/>
                  </a:ext>
                </a:extLst>
              </p:cNvPr>
              <p:cNvSpPr/>
              <p:nvPr/>
            </p:nvSpPr>
            <p:spPr>
              <a:xfrm>
                <a:off x="5440055" y="4880249"/>
                <a:ext cx="347700" cy="347700"/>
              </a:xfrm>
              <a:prstGeom prst="rect">
                <a:avLst/>
              </a:prstGeom>
              <a:blipFill>
                <a:blip r:embed="rId17">
                  <a:extLst>
                    <a:ext uri="{837473B0-CC2E-450A-ABE3-18F120FF3D39}">
                      <a1611:picAttrSrcUrl xmlns:a1611="http://schemas.microsoft.com/office/drawing/2016/11/main" r:id="rId18"/>
                    </a:ext>
                  </a:extLst>
                </a:blip>
                <a:srcRect/>
                <a:stretch>
                  <a:fillRect l="-25000" r="-25000"/>
                </a:stretch>
              </a:blipFill>
              <a:ln>
                <a:solidFill>
                  <a:schemeClr val="tx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38" name="Freeform 37">
                <a:extLst>
                  <a:ext uri="{FF2B5EF4-FFF2-40B4-BE49-F238E27FC236}">
                    <a16:creationId xmlns:a16="http://schemas.microsoft.com/office/drawing/2014/main" id="{730A71EF-0EF3-254B-9E18-749C16AED879}"/>
                  </a:ext>
                </a:extLst>
              </p:cNvPr>
              <p:cNvSpPr/>
              <p:nvPr/>
            </p:nvSpPr>
            <p:spPr>
              <a:xfrm>
                <a:off x="6068355" y="4754313"/>
                <a:ext cx="1413071" cy="599484"/>
              </a:xfrm>
              <a:custGeom>
                <a:avLst/>
                <a:gdLst>
                  <a:gd name="connsiteX0" fmla="*/ 0 w 1559266"/>
                  <a:gd name="connsiteY0" fmla="*/ 0 h 599484"/>
                  <a:gd name="connsiteX1" fmla="*/ 1559266 w 1559266"/>
                  <a:gd name="connsiteY1" fmla="*/ 0 h 599484"/>
                  <a:gd name="connsiteX2" fmla="*/ 1559266 w 1559266"/>
                  <a:gd name="connsiteY2" fmla="*/ 599484 h 599484"/>
                  <a:gd name="connsiteX3" fmla="*/ 0 w 1559266"/>
                  <a:gd name="connsiteY3" fmla="*/ 599484 h 599484"/>
                  <a:gd name="connsiteX4" fmla="*/ 0 w 1559266"/>
                  <a:gd name="connsiteY4" fmla="*/ 0 h 599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9266" h="599484">
                    <a:moveTo>
                      <a:pt x="0" y="0"/>
                    </a:moveTo>
                    <a:lnTo>
                      <a:pt x="1559266" y="0"/>
                    </a:lnTo>
                    <a:lnTo>
                      <a:pt x="1559266" y="599484"/>
                    </a:lnTo>
                    <a:lnTo>
                      <a:pt x="0" y="599484"/>
                    </a:lnTo>
                    <a:lnTo>
                      <a:pt x="0" y="0"/>
                    </a:lnTo>
                    <a:close/>
                  </a:path>
                </a:pathLst>
              </a:custGeom>
              <a:solidFill>
                <a:schemeClr val="bg2">
                  <a:lumMod val="95000"/>
                </a:schemeClr>
              </a:solidFill>
              <a:ln>
                <a:solidFill>
                  <a:schemeClr val="tx1"/>
                </a:solidFill>
              </a:ln>
            </p:spPr>
            <p:style>
              <a:lnRef idx="0">
                <a:scrgbClr r="0" g="0" b="0"/>
              </a:lnRef>
              <a:fillRef idx="0">
                <a:scrgbClr r="0" g="0" b="0"/>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ctr" defTabSz="533400" rtl="0" eaLnBrk="1" fontAlgn="base" latinLnBrk="0" hangingPunct="1">
                  <a:lnSpc>
                    <a:spcPct val="100000"/>
                  </a:lnSpc>
                  <a:spcBef>
                    <a:spcPct val="0"/>
                  </a:spcBef>
                  <a:spcAft>
                    <a:spcPct val="3500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Post-ECP Strategy</a:t>
                </a:r>
                <a:b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br>
                <a:r>
                  <a:rPr kumimoji="0" lang="en-US" sz="9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rPr>
                  <a:t>PESO &amp; CASS</a:t>
                </a:r>
                <a:endPar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a:ea typeface="+mn-ea"/>
                  <a:cs typeface="+mn-cs"/>
                  <a:sym typeface="Arial"/>
                </a:endParaRPr>
              </a:p>
            </p:txBody>
          </p:sp>
        </p:grpSp>
        <p:sp>
          <p:nvSpPr>
            <p:cNvPr id="5" name="Rounded Rectangle 4">
              <a:extLst>
                <a:ext uri="{FF2B5EF4-FFF2-40B4-BE49-F238E27FC236}">
                  <a16:creationId xmlns:a16="http://schemas.microsoft.com/office/drawing/2014/main" id="{D838FC0C-A17A-6D4E-B6B0-C984EA170AF4}"/>
                </a:ext>
              </a:extLst>
            </p:cNvPr>
            <p:cNvSpPr/>
            <p:nvPr/>
          </p:nvSpPr>
          <p:spPr>
            <a:xfrm>
              <a:off x="228600" y="3922295"/>
              <a:ext cx="7409184" cy="2445482"/>
            </a:xfrm>
            <a:prstGeom prst="roundRect">
              <a:avLst/>
            </a:prstGeom>
            <a:no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mn-cs"/>
                <a:sym typeface="Arial"/>
              </a:endParaRPr>
            </a:p>
          </p:txBody>
        </p:sp>
      </p:grpSp>
      <p:pic>
        <p:nvPicPr>
          <p:cNvPr id="7170" name="Picture 2" descr="Sameer Shende, University of Oregon – SOS24 Conference">
            <a:extLst>
              <a:ext uri="{FF2B5EF4-FFF2-40B4-BE49-F238E27FC236}">
                <a16:creationId xmlns:a16="http://schemas.microsoft.com/office/drawing/2014/main" id="{635C86C0-326C-C340-9B8C-34F19642D005}"/>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r="13456"/>
          <a:stretch/>
        </p:blipFill>
        <p:spPr bwMode="auto">
          <a:xfrm>
            <a:off x="11262748" y="4071691"/>
            <a:ext cx="819429" cy="9342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hlinkClick r:id="rId20"/>
            <a:extLst>
              <a:ext uri="{FF2B5EF4-FFF2-40B4-BE49-F238E27FC236}">
                <a16:creationId xmlns:a16="http://schemas.microsoft.com/office/drawing/2014/main" id="{0BB308FE-038A-031F-3868-BE858E154A01}"/>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23882" y="1115127"/>
            <a:ext cx="2654430" cy="9266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3D41836-B65E-33F5-FA91-82AA8393EAFE}"/>
              </a:ext>
            </a:extLst>
          </p:cNvPr>
          <p:cNvSpPr txBox="1"/>
          <p:nvPr/>
        </p:nvSpPr>
        <p:spPr>
          <a:xfrm>
            <a:off x="8632448" y="425554"/>
            <a:ext cx="3402096" cy="612475"/>
          </a:xfrm>
          <a:prstGeom prst="rect">
            <a:avLst/>
          </a:prstGeom>
          <a:noFill/>
        </p:spPr>
        <p:txBody>
          <a:bodyPr wrap="square" rtlCol="0">
            <a:spAutoFit/>
          </a:bodyPr>
          <a:lstStyle/>
          <a:p>
            <a:pPr marL="0" marR="0" lvl="0" indent="0" algn="r" defTabSz="914400" rtl="0" eaLnBrk="1" fontAlgn="base" latinLnBrk="0" hangingPunct="1">
              <a:lnSpc>
                <a:spcPct val="90000"/>
              </a:lnSpc>
              <a:spcBef>
                <a:spcPts val="600"/>
              </a:spcBef>
              <a:spcAft>
                <a:spcPct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charset="0"/>
                <a:ea typeface="+mn-ea"/>
                <a:cs typeface="Arial" charset="0"/>
                <a:sym typeface="Arial"/>
                <a:hlinkClick r:id="rId20"/>
              </a:rPr>
              <a:t>https://spack.io</a:t>
            </a:r>
            <a:r>
              <a:rPr kumimoji="0" lang="en-GB" sz="1800" b="0" i="0" u="none" strike="noStrike" kern="1200" cap="none" spc="0" normalizeH="0" baseline="0" noProof="0" dirty="0">
                <a:ln>
                  <a:noFill/>
                </a:ln>
                <a:solidFill>
                  <a:prstClr val="black"/>
                </a:solidFill>
                <a:effectLst/>
                <a:uLnTx/>
                <a:uFillTx/>
                <a:latin typeface="Arial" charset="0"/>
                <a:ea typeface="+mn-ea"/>
                <a:cs typeface="Arial" charset="0"/>
                <a:sym typeface="Arial"/>
              </a:rPr>
              <a:t>   </a:t>
            </a:r>
          </a:p>
          <a:p>
            <a:pPr marL="0" marR="0" lvl="0" indent="0" algn="r" defTabSz="914400" rtl="0" eaLnBrk="1" fontAlgn="base" latinLnBrk="0" hangingPunct="1">
              <a:lnSpc>
                <a:spcPct val="90000"/>
              </a:lnSpc>
              <a:spcBef>
                <a:spcPts val="600"/>
              </a:spcBef>
              <a:spcAft>
                <a:spcPct val="0"/>
              </a:spcAft>
              <a:buClrTx/>
              <a:buSzTx/>
              <a:buFontTx/>
              <a:buNone/>
              <a:tabLst/>
              <a:defRPr/>
            </a:pPr>
            <a:r>
              <a:rPr kumimoji="0" lang="en-GB" sz="1400" b="0" i="0" u="none" strike="noStrike" kern="1200" cap="none" spc="0" normalizeH="0" baseline="0" noProof="0" dirty="0" err="1">
                <a:ln>
                  <a:noFill/>
                </a:ln>
                <a:solidFill>
                  <a:prstClr val="black"/>
                </a:solidFill>
                <a:effectLst/>
                <a:uLnTx/>
                <a:uFillTx/>
                <a:latin typeface="Arial" charset="0"/>
                <a:ea typeface="+mn-ea"/>
                <a:cs typeface="Arial" charset="0"/>
                <a:sym typeface="Arial"/>
              </a:rPr>
              <a:t>Spack</a:t>
            </a:r>
            <a:r>
              <a:rPr kumimoji="0" lang="en-GB" sz="1400" b="0" i="0" u="none" strike="noStrike" kern="1200" cap="none" spc="0" normalizeH="0" baseline="0" noProof="0" dirty="0">
                <a:ln>
                  <a:noFill/>
                </a:ln>
                <a:solidFill>
                  <a:prstClr val="black"/>
                </a:solidFill>
                <a:effectLst/>
                <a:uLnTx/>
                <a:uFillTx/>
                <a:latin typeface="Arial" charset="0"/>
                <a:ea typeface="+mn-ea"/>
                <a:cs typeface="Arial" charset="0"/>
                <a:sym typeface="Arial"/>
              </a:rPr>
              <a:t> lead: Todd </a:t>
            </a:r>
            <a:r>
              <a:rPr kumimoji="0" lang="en-GB" sz="1400" b="0" i="0" u="none" strike="noStrike" kern="1200" cap="none" spc="0" normalizeH="0" baseline="0" noProof="0" dirty="0" err="1">
                <a:ln>
                  <a:noFill/>
                </a:ln>
                <a:solidFill>
                  <a:prstClr val="black"/>
                </a:solidFill>
                <a:effectLst/>
                <a:uLnTx/>
                <a:uFillTx/>
                <a:latin typeface="Arial" charset="0"/>
                <a:ea typeface="+mn-ea"/>
                <a:cs typeface="Arial" charset="0"/>
                <a:sym typeface="Arial"/>
              </a:rPr>
              <a:t>Gamblin</a:t>
            </a:r>
            <a:r>
              <a:rPr kumimoji="0" lang="en-GB" sz="1400" b="0" i="0" u="none" strike="noStrike" kern="1200" cap="none" spc="0" normalizeH="0" baseline="0" noProof="0" dirty="0">
                <a:ln>
                  <a:noFill/>
                </a:ln>
                <a:solidFill>
                  <a:prstClr val="black"/>
                </a:solidFill>
                <a:effectLst/>
                <a:uLnTx/>
                <a:uFillTx/>
                <a:latin typeface="Arial" charset="0"/>
                <a:ea typeface="+mn-ea"/>
                <a:cs typeface="Arial" charset="0"/>
                <a:sym typeface="Arial"/>
              </a:rPr>
              <a:t> (LLNL)</a:t>
            </a:r>
          </a:p>
        </p:txBody>
      </p:sp>
      <p:pic>
        <p:nvPicPr>
          <p:cNvPr id="40" name="Picture 39" descr="A blue and black logo&#10;&#10;Description automatically generated">
            <a:extLst>
              <a:ext uri="{FF2B5EF4-FFF2-40B4-BE49-F238E27FC236}">
                <a16:creationId xmlns:a16="http://schemas.microsoft.com/office/drawing/2014/main" id="{7D34E10D-D86E-4F68-7442-12835FC8B2DE}"/>
              </a:ext>
            </a:extLst>
          </p:cNvPr>
          <p:cNvPicPr>
            <a:picLocks noChangeAspect="1"/>
          </p:cNvPicPr>
          <p:nvPr/>
        </p:nvPicPr>
        <p:blipFill rotWithShape="1">
          <a:blip r:embed="rId22"/>
          <a:srcRect l="12296" t="17381" r="11781" b="14942"/>
          <a:stretch/>
        </p:blipFill>
        <p:spPr>
          <a:xfrm>
            <a:off x="8870756" y="2229987"/>
            <a:ext cx="2801706" cy="1748195"/>
          </a:xfrm>
          <a:prstGeom prst="rect">
            <a:avLst/>
          </a:prstGeom>
        </p:spPr>
      </p:pic>
      <p:pic>
        <p:nvPicPr>
          <p:cNvPr id="41" name="Picture 4" descr="Profile Picture0">
            <a:extLst>
              <a:ext uri="{FF2B5EF4-FFF2-40B4-BE49-F238E27FC236}">
                <a16:creationId xmlns:a16="http://schemas.microsoft.com/office/drawing/2014/main" id="{8A3B3A74-A41C-1CEE-C31F-160BEEBB4D61}"/>
              </a:ext>
            </a:extLst>
          </p:cNvPr>
          <p:cNvPicPr>
            <a:picLocks noChangeAspect="1" noChangeArrowheads="1"/>
          </p:cNvPicPr>
          <p:nvPr/>
        </p:nvPicPr>
        <p:blipFill rotWithShape="1">
          <a:blip r:embed="rId23">
            <a:extLst>
              <a:ext uri="{28A0092B-C50C-407E-A947-70E740481C1C}">
                <a14:useLocalDpi xmlns:a14="http://schemas.microsoft.com/office/drawing/2010/main" val="0"/>
              </a:ext>
            </a:extLst>
          </a:blip>
          <a:srcRect t="7356"/>
          <a:stretch/>
        </p:blipFill>
        <p:spPr bwMode="auto">
          <a:xfrm>
            <a:off x="10975968" y="1115127"/>
            <a:ext cx="768015" cy="889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591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3BB6-80BC-4034-CD3F-CBB06FA6DFEA}"/>
              </a:ext>
            </a:extLst>
          </p:cNvPr>
          <p:cNvSpPr>
            <a:spLocks noGrp="1"/>
          </p:cNvSpPr>
          <p:nvPr>
            <p:ph type="title"/>
          </p:nvPr>
        </p:nvSpPr>
        <p:spPr>
          <a:xfrm>
            <a:off x="8166970" y="230017"/>
            <a:ext cx="3682130" cy="908221"/>
          </a:xfrm>
        </p:spPr>
        <p:txBody>
          <a:bodyPr/>
          <a:lstStyle/>
          <a:p>
            <a:r>
              <a:rPr lang="en-US" dirty="0"/>
              <a:t>Highlights from Sean </a:t>
            </a:r>
            <a:r>
              <a:rPr lang="en-US" dirty="0" err="1"/>
              <a:t>Ziegeler</a:t>
            </a:r>
            <a:r>
              <a:rPr lang="en-US" dirty="0"/>
              <a:t> talk at ECP IAC Meeting</a:t>
            </a:r>
          </a:p>
        </p:txBody>
      </p:sp>
      <p:sp>
        <p:nvSpPr>
          <p:cNvPr id="10" name="Content Placeholder 9">
            <a:extLst>
              <a:ext uri="{FF2B5EF4-FFF2-40B4-BE49-F238E27FC236}">
                <a16:creationId xmlns:a16="http://schemas.microsoft.com/office/drawing/2014/main" id="{2DA69F84-A6E9-6771-C993-FC7F7839071E}"/>
              </a:ext>
            </a:extLst>
          </p:cNvPr>
          <p:cNvSpPr>
            <a:spLocks noGrp="1"/>
          </p:cNvSpPr>
          <p:nvPr>
            <p:ph idx="1"/>
          </p:nvPr>
        </p:nvSpPr>
        <p:spPr>
          <a:xfrm>
            <a:off x="8299123" y="2187879"/>
            <a:ext cx="3825560" cy="3843066"/>
          </a:xfrm>
          <a:ln>
            <a:solidFill>
              <a:schemeClr val="accent1">
                <a:lumMod val="50000"/>
              </a:schemeClr>
            </a:solidFill>
          </a:ln>
        </p:spPr>
        <p:txBody>
          <a:bodyPr/>
          <a:lstStyle/>
          <a:p>
            <a:r>
              <a:rPr lang="en-US" dirty="0"/>
              <a:t>Port and use of Spack/E4S without DOE assistance</a:t>
            </a:r>
          </a:p>
          <a:p>
            <a:r>
              <a:rPr lang="en-US" dirty="0"/>
              <a:t>Phase 1:</a:t>
            </a:r>
          </a:p>
          <a:p>
            <a:pPr lvl="1"/>
            <a:r>
              <a:rPr lang="en-US" dirty="0"/>
              <a:t>Five HPC systems</a:t>
            </a:r>
          </a:p>
          <a:p>
            <a:pPr lvl="1"/>
            <a:r>
              <a:rPr lang="en-US" dirty="0"/>
              <a:t>3-4 compiling systems</a:t>
            </a:r>
          </a:p>
          <a:p>
            <a:pPr lvl="1"/>
            <a:r>
              <a:rPr lang="en-US" dirty="0"/>
              <a:t>2 MPIs</a:t>
            </a:r>
          </a:p>
          <a:p>
            <a:pPr lvl="1"/>
            <a:r>
              <a:rPr lang="en-US" dirty="0"/>
              <a:t>100 products + dependencies</a:t>
            </a:r>
          </a:p>
          <a:p>
            <a:r>
              <a:rPr lang="en-US" dirty="0"/>
              <a:t>Phase 2:</a:t>
            </a:r>
          </a:p>
          <a:p>
            <a:pPr lvl="1"/>
            <a:r>
              <a:rPr lang="en-US" dirty="0"/>
              <a:t>Deep dive with 16 products</a:t>
            </a:r>
          </a:p>
          <a:p>
            <a:pPr lvl="1"/>
            <a:r>
              <a:rPr lang="en-US" dirty="0"/>
              <a:t>Used by DoD, in E4S</a:t>
            </a:r>
          </a:p>
        </p:txBody>
      </p:sp>
      <p:pic>
        <p:nvPicPr>
          <p:cNvPr id="4" name="Picture 3">
            <a:extLst>
              <a:ext uri="{FF2B5EF4-FFF2-40B4-BE49-F238E27FC236}">
                <a16:creationId xmlns:a16="http://schemas.microsoft.com/office/drawing/2014/main" id="{80BF9E7B-C4DE-8EAC-FC12-3DE48CD7A0FB}"/>
              </a:ext>
            </a:extLst>
          </p:cNvPr>
          <p:cNvPicPr>
            <a:picLocks noChangeAspect="1"/>
          </p:cNvPicPr>
          <p:nvPr/>
        </p:nvPicPr>
        <p:blipFill rotWithShape="1">
          <a:blip r:embed="rId2"/>
          <a:srcRect t="1718" r="255"/>
          <a:stretch/>
        </p:blipFill>
        <p:spPr>
          <a:xfrm>
            <a:off x="109602" y="41753"/>
            <a:ext cx="7752568" cy="2389262"/>
          </a:xfrm>
          <a:prstGeom prst="rect">
            <a:avLst/>
          </a:prstGeom>
        </p:spPr>
      </p:pic>
    </p:spTree>
    <p:extLst>
      <p:ext uri="{BB962C8B-B14F-4D97-AF65-F5344CB8AC3E}">
        <p14:creationId xmlns:p14="http://schemas.microsoft.com/office/powerpoint/2010/main" val="7038662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3BB6-80BC-4034-CD3F-CBB06FA6DFEA}"/>
              </a:ext>
            </a:extLst>
          </p:cNvPr>
          <p:cNvSpPr>
            <a:spLocks noGrp="1"/>
          </p:cNvSpPr>
          <p:nvPr>
            <p:ph type="title"/>
          </p:nvPr>
        </p:nvSpPr>
        <p:spPr>
          <a:xfrm>
            <a:off x="8166970" y="230017"/>
            <a:ext cx="3682130" cy="908221"/>
          </a:xfrm>
        </p:spPr>
        <p:txBody>
          <a:bodyPr/>
          <a:lstStyle/>
          <a:p>
            <a:r>
              <a:rPr lang="en-US" dirty="0"/>
              <a:t>Highlights from Sean </a:t>
            </a:r>
            <a:r>
              <a:rPr lang="en-US" dirty="0" err="1"/>
              <a:t>Ziegeler</a:t>
            </a:r>
            <a:r>
              <a:rPr lang="en-US" dirty="0"/>
              <a:t> talk at ECP IAC Meeting</a:t>
            </a:r>
          </a:p>
        </p:txBody>
      </p:sp>
      <p:sp>
        <p:nvSpPr>
          <p:cNvPr id="10" name="Content Placeholder 9">
            <a:extLst>
              <a:ext uri="{FF2B5EF4-FFF2-40B4-BE49-F238E27FC236}">
                <a16:creationId xmlns:a16="http://schemas.microsoft.com/office/drawing/2014/main" id="{2DA69F84-A6E9-6771-C993-FC7F7839071E}"/>
              </a:ext>
            </a:extLst>
          </p:cNvPr>
          <p:cNvSpPr>
            <a:spLocks noGrp="1"/>
          </p:cNvSpPr>
          <p:nvPr>
            <p:ph idx="1"/>
          </p:nvPr>
        </p:nvSpPr>
        <p:spPr>
          <a:xfrm>
            <a:off x="8299123" y="2187879"/>
            <a:ext cx="3825560" cy="3843066"/>
          </a:xfrm>
          <a:ln>
            <a:solidFill>
              <a:schemeClr val="accent1">
                <a:lumMod val="50000"/>
              </a:schemeClr>
            </a:solidFill>
          </a:ln>
        </p:spPr>
        <p:txBody>
          <a:bodyPr/>
          <a:lstStyle/>
          <a:p>
            <a:r>
              <a:rPr lang="en-US" dirty="0"/>
              <a:t>Port and use of Spack/E4S without DOE assistance</a:t>
            </a:r>
          </a:p>
          <a:p>
            <a:r>
              <a:rPr lang="en-US" dirty="0"/>
              <a:t>Phase 1:</a:t>
            </a:r>
          </a:p>
          <a:p>
            <a:pPr lvl="1"/>
            <a:r>
              <a:rPr lang="en-US" dirty="0"/>
              <a:t>Five HPC systems</a:t>
            </a:r>
          </a:p>
          <a:p>
            <a:pPr lvl="1"/>
            <a:r>
              <a:rPr lang="en-US" dirty="0"/>
              <a:t>3-4 compiling systems</a:t>
            </a:r>
          </a:p>
          <a:p>
            <a:pPr lvl="1"/>
            <a:r>
              <a:rPr lang="en-US" dirty="0"/>
              <a:t>2 MPIs</a:t>
            </a:r>
          </a:p>
          <a:p>
            <a:pPr lvl="1"/>
            <a:r>
              <a:rPr lang="en-US" dirty="0"/>
              <a:t>100 products + dependencies</a:t>
            </a:r>
          </a:p>
          <a:p>
            <a:r>
              <a:rPr lang="en-US" dirty="0"/>
              <a:t>Phase 2:</a:t>
            </a:r>
          </a:p>
          <a:p>
            <a:pPr lvl="1"/>
            <a:r>
              <a:rPr lang="en-US" dirty="0"/>
              <a:t>Deep dive with 16 products</a:t>
            </a:r>
          </a:p>
          <a:p>
            <a:pPr lvl="1"/>
            <a:r>
              <a:rPr lang="en-US" dirty="0"/>
              <a:t>Used by DoD, in E4S</a:t>
            </a:r>
          </a:p>
        </p:txBody>
      </p:sp>
      <p:pic>
        <p:nvPicPr>
          <p:cNvPr id="4" name="Picture 3">
            <a:extLst>
              <a:ext uri="{FF2B5EF4-FFF2-40B4-BE49-F238E27FC236}">
                <a16:creationId xmlns:a16="http://schemas.microsoft.com/office/drawing/2014/main" id="{80BF9E7B-C4DE-8EAC-FC12-3DE48CD7A0FB}"/>
              </a:ext>
            </a:extLst>
          </p:cNvPr>
          <p:cNvPicPr>
            <a:picLocks noChangeAspect="1"/>
          </p:cNvPicPr>
          <p:nvPr/>
        </p:nvPicPr>
        <p:blipFill rotWithShape="1">
          <a:blip r:embed="rId2"/>
          <a:srcRect t="1718" r="255"/>
          <a:stretch/>
        </p:blipFill>
        <p:spPr>
          <a:xfrm>
            <a:off x="109602" y="41753"/>
            <a:ext cx="7752568" cy="2389262"/>
          </a:xfrm>
          <a:prstGeom prst="rect">
            <a:avLst/>
          </a:prstGeom>
        </p:spPr>
      </p:pic>
      <p:pic>
        <p:nvPicPr>
          <p:cNvPr id="5" name="Picture 4">
            <a:extLst>
              <a:ext uri="{FF2B5EF4-FFF2-40B4-BE49-F238E27FC236}">
                <a16:creationId xmlns:a16="http://schemas.microsoft.com/office/drawing/2014/main" id="{C872AFFE-355B-C3F8-6F6F-36F7FA7DB27D}"/>
              </a:ext>
            </a:extLst>
          </p:cNvPr>
          <p:cNvPicPr>
            <a:picLocks noChangeAspect="1"/>
          </p:cNvPicPr>
          <p:nvPr/>
        </p:nvPicPr>
        <p:blipFill>
          <a:blip r:embed="rId3"/>
          <a:stretch>
            <a:fillRect/>
          </a:stretch>
        </p:blipFill>
        <p:spPr>
          <a:xfrm>
            <a:off x="418576" y="2146602"/>
            <a:ext cx="6191378" cy="2946242"/>
          </a:xfrm>
          <a:prstGeom prst="rect">
            <a:avLst/>
          </a:prstGeom>
        </p:spPr>
      </p:pic>
    </p:spTree>
    <p:extLst>
      <p:ext uri="{BB962C8B-B14F-4D97-AF65-F5344CB8AC3E}">
        <p14:creationId xmlns:p14="http://schemas.microsoft.com/office/powerpoint/2010/main" val="11882497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3BB6-80BC-4034-CD3F-CBB06FA6DFEA}"/>
              </a:ext>
            </a:extLst>
          </p:cNvPr>
          <p:cNvSpPr>
            <a:spLocks noGrp="1"/>
          </p:cNvSpPr>
          <p:nvPr>
            <p:ph type="title"/>
          </p:nvPr>
        </p:nvSpPr>
        <p:spPr>
          <a:xfrm>
            <a:off x="8166970" y="230017"/>
            <a:ext cx="3682130" cy="908221"/>
          </a:xfrm>
        </p:spPr>
        <p:txBody>
          <a:bodyPr/>
          <a:lstStyle/>
          <a:p>
            <a:r>
              <a:rPr lang="en-US" dirty="0"/>
              <a:t>Highlights from Sean </a:t>
            </a:r>
            <a:r>
              <a:rPr lang="en-US" dirty="0" err="1"/>
              <a:t>Ziegeler</a:t>
            </a:r>
            <a:r>
              <a:rPr lang="en-US" dirty="0"/>
              <a:t> talk at ECP IAC Meeting</a:t>
            </a:r>
          </a:p>
        </p:txBody>
      </p:sp>
      <p:sp>
        <p:nvSpPr>
          <p:cNvPr id="10" name="Content Placeholder 9">
            <a:extLst>
              <a:ext uri="{FF2B5EF4-FFF2-40B4-BE49-F238E27FC236}">
                <a16:creationId xmlns:a16="http://schemas.microsoft.com/office/drawing/2014/main" id="{2DA69F84-A6E9-6771-C993-FC7F7839071E}"/>
              </a:ext>
            </a:extLst>
          </p:cNvPr>
          <p:cNvSpPr>
            <a:spLocks noGrp="1"/>
          </p:cNvSpPr>
          <p:nvPr>
            <p:ph idx="1"/>
          </p:nvPr>
        </p:nvSpPr>
        <p:spPr>
          <a:xfrm>
            <a:off x="8299123" y="2187879"/>
            <a:ext cx="3825560" cy="3843066"/>
          </a:xfrm>
          <a:ln>
            <a:solidFill>
              <a:schemeClr val="accent1">
                <a:lumMod val="50000"/>
              </a:schemeClr>
            </a:solidFill>
          </a:ln>
        </p:spPr>
        <p:txBody>
          <a:bodyPr/>
          <a:lstStyle/>
          <a:p>
            <a:r>
              <a:rPr lang="en-US" dirty="0"/>
              <a:t>Port and use of Spack/E4S without DOE assistance</a:t>
            </a:r>
          </a:p>
          <a:p>
            <a:r>
              <a:rPr lang="en-US" dirty="0"/>
              <a:t>Phase 1:</a:t>
            </a:r>
          </a:p>
          <a:p>
            <a:pPr lvl="1"/>
            <a:r>
              <a:rPr lang="en-US" dirty="0"/>
              <a:t>Five HPC systems</a:t>
            </a:r>
          </a:p>
          <a:p>
            <a:pPr lvl="1"/>
            <a:r>
              <a:rPr lang="en-US" dirty="0"/>
              <a:t>3-4 compiling systems</a:t>
            </a:r>
          </a:p>
          <a:p>
            <a:pPr lvl="1"/>
            <a:r>
              <a:rPr lang="en-US" dirty="0"/>
              <a:t>2 MPIs</a:t>
            </a:r>
          </a:p>
          <a:p>
            <a:pPr lvl="1"/>
            <a:r>
              <a:rPr lang="en-US" dirty="0"/>
              <a:t>100 products + dependencies</a:t>
            </a:r>
          </a:p>
          <a:p>
            <a:r>
              <a:rPr lang="en-US" dirty="0"/>
              <a:t>Phase 2:</a:t>
            </a:r>
          </a:p>
          <a:p>
            <a:pPr lvl="1"/>
            <a:r>
              <a:rPr lang="en-US" dirty="0"/>
              <a:t>Deep dive with 16 products</a:t>
            </a:r>
          </a:p>
          <a:p>
            <a:pPr lvl="1"/>
            <a:r>
              <a:rPr lang="en-US" dirty="0"/>
              <a:t>Used by DoD, in E4S</a:t>
            </a:r>
          </a:p>
        </p:txBody>
      </p:sp>
      <p:pic>
        <p:nvPicPr>
          <p:cNvPr id="4" name="Picture 3">
            <a:extLst>
              <a:ext uri="{FF2B5EF4-FFF2-40B4-BE49-F238E27FC236}">
                <a16:creationId xmlns:a16="http://schemas.microsoft.com/office/drawing/2014/main" id="{80BF9E7B-C4DE-8EAC-FC12-3DE48CD7A0FB}"/>
              </a:ext>
            </a:extLst>
          </p:cNvPr>
          <p:cNvPicPr>
            <a:picLocks noChangeAspect="1"/>
          </p:cNvPicPr>
          <p:nvPr/>
        </p:nvPicPr>
        <p:blipFill rotWithShape="1">
          <a:blip r:embed="rId2"/>
          <a:srcRect t="1718" r="255"/>
          <a:stretch/>
        </p:blipFill>
        <p:spPr>
          <a:xfrm>
            <a:off x="109602" y="41753"/>
            <a:ext cx="7752568" cy="2389262"/>
          </a:xfrm>
          <a:prstGeom prst="rect">
            <a:avLst/>
          </a:prstGeom>
        </p:spPr>
      </p:pic>
      <p:pic>
        <p:nvPicPr>
          <p:cNvPr id="5" name="Picture 4">
            <a:extLst>
              <a:ext uri="{FF2B5EF4-FFF2-40B4-BE49-F238E27FC236}">
                <a16:creationId xmlns:a16="http://schemas.microsoft.com/office/drawing/2014/main" id="{C872AFFE-355B-C3F8-6F6F-36F7FA7DB27D}"/>
              </a:ext>
            </a:extLst>
          </p:cNvPr>
          <p:cNvPicPr>
            <a:picLocks noChangeAspect="1"/>
          </p:cNvPicPr>
          <p:nvPr/>
        </p:nvPicPr>
        <p:blipFill>
          <a:blip r:embed="rId3"/>
          <a:stretch>
            <a:fillRect/>
          </a:stretch>
        </p:blipFill>
        <p:spPr>
          <a:xfrm>
            <a:off x="418576" y="2146602"/>
            <a:ext cx="6191378" cy="2946242"/>
          </a:xfrm>
          <a:prstGeom prst="rect">
            <a:avLst/>
          </a:prstGeom>
        </p:spPr>
      </p:pic>
      <p:pic>
        <p:nvPicPr>
          <p:cNvPr id="6" name="Picture 5">
            <a:extLst>
              <a:ext uri="{FF2B5EF4-FFF2-40B4-BE49-F238E27FC236}">
                <a16:creationId xmlns:a16="http://schemas.microsoft.com/office/drawing/2014/main" id="{31485750-8ECB-AB7D-42F7-1B22383EE005}"/>
              </a:ext>
            </a:extLst>
          </p:cNvPr>
          <p:cNvPicPr>
            <a:picLocks noChangeAspect="1"/>
          </p:cNvPicPr>
          <p:nvPr/>
        </p:nvPicPr>
        <p:blipFill>
          <a:blip r:embed="rId4"/>
          <a:stretch>
            <a:fillRect/>
          </a:stretch>
        </p:blipFill>
        <p:spPr>
          <a:xfrm>
            <a:off x="433266" y="2544657"/>
            <a:ext cx="6180628" cy="2941127"/>
          </a:xfrm>
          <a:prstGeom prst="rect">
            <a:avLst/>
          </a:prstGeom>
        </p:spPr>
      </p:pic>
    </p:spTree>
    <p:extLst>
      <p:ext uri="{BB962C8B-B14F-4D97-AF65-F5344CB8AC3E}">
        <p14:creationId xmlns:p14="http://schemas.microsoft.com/office/powerpoint/2010/main" val="355644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3BB6-80BC-4034-CD3F-CBB06FA6DFEA}"/>
              </a:ext>
            </a:extLst>
          </p:cNvPr>
          <p:cNvSpPr>
            <a:spLocks noGrp="1"/>
          </p:cNvSpPr>
          <p:nvPr>
            <p:ph type="title"/>
          </p:nvPr>
        </p:nvSpPr>
        <p:spPr>
          <a:xfrm>
            <a:off x="8166970" y="230017"/>
            <a:ext cx="3682130" cy="908221"/>
          </a:xfrm>
        </p:spPr>
        <p:txBody>
          <a:bodyPr/>
          <a:lstStyle/>
          <a:p>
            <a:r>
              <a:rPr lang="en-US" dirty="0"/>
              <a:t>Highlights from Sean </a:t>
            </a:r>
            <a:r>
              <a:rPr lang="en-US" dirty="0" err="1"/>
              <a:t>Ziegeler</a:t>
            </a:r>
            <a:r>
              <a:rPr lang="en-US" dirty="0"/>
              <a:t> talk at ECP IAC Meeting</a:t>
            </a:r>
          </a:p>
        </p:txBody>
      </p:sp>
      <p:sp>
        <p:nvSpPr>
          <p:cNvPr id="10" name="Content Placeholder 9">
            <a:extLst>
              <a:ext uri="{FF2B5EF4-FFF2-40B4-BE49-F238E27FC236}">
                <a16:creationId xmlns:a16="http://schemas.microsoft.com/office/drawing/2014/main" id="{2DA69F84-A6E9-6771-C993-FC7F7839071E}"/>
              </a:ext>
            </a:extLst>
          </p:cNvPr>
          <p:cNvSpPr>
            <a:spLocks noGrp="1"/>
          </p:cNvSpPr>
          <p:nvPr>
            <p:ph idx="1"/>
          </p:nvPr>
        </p:nvSpPr>
        <p:spPr>
          <a:xfrm>
            <a:off x="8299123" y="2187879"/>
            <a:ext cx="3825560" cy="3843066"/>
          </a:xfrm>
          <a:ln>
            <a:solidFill>
              <a:schemeClr val="accent1">
                <a:lumMod val="50000"/>
              </a:schemeClr>
            </a:solidFill>
          </a:ln>
        </p:spPr>
        <p:txBody>
          <a:bodyPr/>
          <a:lstStyle/>
          <a:p>
            <a:r>
              <a:rPr lang="en-US" dirty="0"/>
              <a:t>Port and use of Spack/E4S without DOE assistance</a:t>
            </a:r>
          </a:p>
          <a:p>
            <a:r>
              <a:rPr lang="en-US" dirty="0"/>
              <a:t>Phase 1:</a:t>
            </a:r>
          </a:p>
          <a:p>
            <a:pPr lvl="1"/>
            <a:r>
              <a:rPr lang="en-US" dirty="0"/>
              <a:t>Five HPC systems</a:t>
            </a:r>
          </a:p>
          <a:p>
            <a:pPr lvl="1"/>
            <a:r>
              <a:rPr lang="en-US" dirty="0"/>
              <a:t>3-4 compiling systems</a:t>
            </a:r>
          </a:p>
          <a:p>
            <a:pPr lvl="1"/>
            <a:r>
              <a:rPr lang="en-US" dirty="0"/>
              <a:t>2 MPIs</a:t>
            </a:r>
          </a:p>
          <a:p>
            <a:pPr lvl="1"/>
            <a:r>
              <a:rPr lang="en-US" dirty="0"/>
              <a:t>100 products + dependencies</a:t>
            </a:r>
          </a:p>
          <a:p>
            <a:r>
              <a:rPr lang="en-US" dirty="0"/>
              <a:t>Phase 2:</a:t>
            </a:r>
          </a:p>
          <a:p>
            <a:pPr lvl="1"/>
            <a:r>
              <a:rPr lang="en-US" dirty="0"/>
              <a:t>Deep dive with 16 products</a:t>
            </a:r>
          </a:p>
          <a:p>
            <a:pPr lvl="1"/>
            <a:r>
              <a:rPr lang="en-US" dirty="0"/>
              <a:t>Used by DoD, in E4S</a:t>
            </a:r>
          </a:p>
        </p:txBody>
      </p:sp>
      <p:pic>
        <p:nvPicPr>
          <p:cNvPr id="4" name="Picture 3">
            <a:extLst>
              <a:ext uri="{FF2B5EF4-FFF2-40B4-BE49-F238E27FC236}">
                <a16:creationId xmlns:a16="http://schemas.microsoft.com/office/drawing/2014/main" id="{80BF9E7B-C4DE-8EAC-FC12-3DE48CD7A0FB}"/>
              </a:ext>
            </a:extLst>
          </p:cNvPr>
          <p:cNvPicPr>
            <a:picLocks noChangeAspect="1"/>
          </p:cNvPicPr>
          <p:nvPr/>
        </p:nvPicPr>
        <p:blipFill rotWithShape="1">
          <a:blip r:embed="rId2"/>
          <a:srcRect t="1718" r="255"/>
          <a:stretch/>
        </p:blipFill>
        <p:spPr>
          <a:xfrm>
            <a:off x="109602" y="41753"/>
            <a:ext cx="7752568" cy="2389262"/>
          </a:xfrm>
          <a:prstGeom prst="rect">
            <a:avLst/>
          </a:prstGeom>
        </p:spPr>
      </p:pic>
      <p:pic>
        <p:nvPicPr>
          <p:cNvPr id="5" name="Picture 4">
            <a:extLst>
              <a:ext uri="{FF2B5EF4-FFF2-40B4-BE49-F238E27FC236}">
                <a16:creationId xmlns:a16="http://schemas.microsoft.com/office/drawing/2014/main" id="{C872AFFE-355B-C3F8-6F6F-36F7FA7DB27D}"/>
              </a:ext>
            </a:extLst>
          </p:cNvPr>
          <p:cNvPicPr>
            <a:picLocks noChangeAspect="1"/>
          </p:cNvPicPr>
          <p:nvPr/>
        </p:nvPicPr>
        <p:blipFill>
          <a:blip r:embed="rId3"/>
          <a:stretch>
            <a:fillRect/>
          </a:stretch>
        </p:blipFill>
        <p:spPr>
          <a:xfrm>
            <a:off x="418576" y="2146602"/>
            <a:ext cx="6191378" cy="2946242"/>
          </a:xfrm>
          <a:prstGeom prst="rect">
            <a:avLst/>
          </a:prstGeom>
        </p:spPr>
      </p:pic>
      <p:pic>
        <p:nvPicPr>
          <p:cNvPr id="6" name="Picture 5">
            <a:extLst>
              <a:ext uri="{FF2B5EF4-FFF2-40B4-BE49-F238E27FC236}">
                <a16:creationId xmlns:a16="http://schemas.microsoft.com/office/drawing/2014/main" id="{31485750-8ECB-AB7D-42F7-1B22383EE005}"/>
              </a:ext>
            </a:extLst>
          </p:cNvPr>
          <p:cNvPicPr>
            <a:picLocks noChangeAspect="1"/>
          </p:cNvPicPr>
          <p:nvPr/>
        </p:nvPicPr>
        <p:blipFill>
          <a:blip r:embed="rId4"/>
          <a:stretch>
            <a:fillRect/>
          </a:stretch>
        </p:blipFill>
        <p:spPr>
          <a:xfrm>
            <a:off x="433266" y="2544657"/>
            <a:ext cx="6180628" cy="2941127"/>
          </a:xfrm>
          <a:prstGeom prst="rect">
            <a:avLst/>
          </a:prstGeom>
        </p:spPr>
      </p:pic>
      <p:pic>
        <p:nvPicPr>
          <p:cNvPr id="7" name="Picture 6">
            <a:extLst>
              <a:ext uri="{FF2B5EF4-FFF2-40B4-BE49-F238E27FC236}">
                <a16:creationId xmlns:a16="http://schemas.microsoft.com/office/drawing/2014/main" id="{79E9BFFC-4324-FCB6-3DF1-F149A14E33A0}"/>
              </a:ext>
            </a:extLst>
          </p:cNvPr>
          <p:cNvPicPr>
            <a:picLocks noChangeAspect="1"/>
          </p:cNvPicPr>
          <p:nvPr/>
        </p:nvPicPr>
        <p:blipFill>
          <a:blip r:embed="rId5"/>
          <a:stretch>
            <a:fillRect/>
          </a:stretch>
        </p:blipFill>
        <p:spPr>
          <a:xfrm>
            <a:off x="437209" y="2920421"/>
            <a:ext cx="6176685" cy="2939250"/>
          </a:xfrm>
          <a:prstGeom prst="rect">
            <a:avLst/>
          </a:prstGeom>
        </p:spPr>
      </p:pic>
    </p:spTree>
    <p:extLst>
      <p:ext uri="{BB962C8B-B14F-4D97-AF65-F5344CB8AC3E}">
        <p14:creationId xmlns:p14="http://schemas.microsoft.com/office/powerpoint/2010/main" val="2628696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3BB6-80BC-4034-CD3F-CBB06FA6DFEA}"/>
              </a:ext>
            </a:extLst>
          </p:cNvPr>
          <p:cNvSpPr>
            <a:spLocks noGrp="1"/>
          </p:cNvSpPr>
          <p:nvPr>
            <p:ph type="title"/>
          </p:nvPr>
        </p:nvSpPr>
        <p:spPr>
          <a:xfrm>
            <a:off x="8166970" y="230017"/>
            <a:ext cx="3682130" cy="908221"/>
          </a:xfrm>
        </p:spPr>
        <p:txBody>
          <a:bodyPr/>
          <a:lstStyle/>
          <a:p>
            <a:r>
              <a:rPr lang="en-US" dirty="0"/>
              <a:t>Highlights from Sean </a:t>
            </a:r>
            <a:r>
              <a:rPr lang="en-US" dirty="0" err="1"/>
              <a:t>Ziegeler</a:t>
            </a:r>
            <a:r>
              <a:rPr lang="en-US" dirty="0"/>
              <a:t> talk at ECP IAC Meeting</a:t>
            </a:r>
          </a:p>
        </p:txBody>
      </p:sp>
      <p:sp>
        <p:nvSpPr>
          <p:cNvPr id="10" name="Content Placeholder 9">
            <a:extLst>
              <a:ext uri="{FF2B5EF4-FFF2-40B4-BE49-F238E27FC236}">
                <a16:creationId xmlns:a16="http://schemas.microsoft.com/office/drawing/2014/main" id="{2DA69F84-A6E9-6771-C993-FC7F7839071E}"/>
              </a:ext>
            </a:extLst>
          </p:cNvPr>
          <p:cNvSpPr>
            <a:spLocks noGrp="1"/>
          </p:cNvSpPr>
          <p:nvPr>
            <p:ph idx="1"/>
          </p:nvPr>
        </p:nvSpPr>
        <p:spPr>
          <a:xfrm>
            <a:off x="8299123" y="2187879"/>
            <a:ext cx="3825560" cy="3843066"/>
          </a:xfrm>
          <a:ln>
            <a:solidFill>
              <a:schemeClr val="accent1">
                <a:lumMod val="50000"/>
              </a:schemeClr>
            </a:solidFill>
          </a:ln>
        </p:spPr>
        <p:txBody>
          <a:bodyPr/>
          <a:lstStyle/>
          <a:p>
            <a:r>
              <a:rPr lang="en-US" dirty="0"/>
              <a:t>Port and use of Spack/E4S without DOE assistance</a:t>
            </a:r>
          </a:p>
          <a:p>
            <a:r>
              <a:rPr lang="en-US" dirty="0"/>
              <a:t>Phase 1:</a:t>
            </a:r>
          </a:p>
          <a:p>
            <a:pPr lvl="1"/>
            <a:r>
              <a:rPr lang="en-US" dirty="0"/>
              <a:t>Five HPC systems</a:t>
            </a:r>
          </a:p>
          <a:p>
            <a:pPr lvl="1"/>
            <a:r>
              <a:rPr lang="en-US" dirty="0"/>
              <a:t>3-4 compiling systems</a:t>
            </a:r>
          </a:p>
          <a:p>
            <a:pPr lvl="1"/>
            <a:r>
              <a:rPr lang="en-US" dirty="0"/>
              <a:t>2 MPIs</a:t>
            </a:r>
          </a:p>
          <a:p>
            <a:pPr lvl="1"/>
            <a:r>
              <a:rPr lang="en-US" dirty="0"/>
              <a:t>100 products + dependencies</a:t>
            </a:r>
          </a:p>
          <a:p>
            <a:r>
              <a:rPr lang="en-US" dirty="0"/>
              <a:t>Phase 2:</a:t>
            </a:r>
          </a:p>
          <a:p>
            <a:pPr lvl="1"/>
            <a:r>
              <a:rPr lang="en-US" dirty="0"/>
              <a:t>Deep dive with 16 products</a:t>
            </a:r>
          </a:p>
          <a:p>
            <a:pPr lvl="1"/>
            <a:r>
              <a:rPr lang="en-US" dirty="0"/>
              <a:t>Used by DoD, in E4S</a:t>
            </a:r>
          </a:p>
        </p:txBody>
      </p:sp>
      <p:pic>
        <p:nvPicPr>
          <p:cNvPr id="4" name="Picture 3">
            <a:extLst>
              <a:ext uri="{FF2B5EF4-FFF2-40B4-BE49-F238E27FC236}">
                <a16:creationId xmlns:a16="http://schemas.microsoft.com/office/drawing/2014/main" id="{80BF9E7B-C4DE-8EAC-FC12-3DE48CD7A0FB}"/>
              </a:ext>
            </a:extLst>
          </p:cNvPr>
          <p:cNvPicPr>
            <a:picLocks noChangeAspect="1"/>
          </p:cNvPicPr>
          <p:nvPr/>
        </p:nvPicPr>
        <p:blipFill rotWithShape="1">
          <a:blip r:embed="rId2"/>
          <a:srcRect t="1718" r="255"/>
          <a:stretch/>
        </p:blipFill>
        <p:spPr>
          <a:xfrm>
            <a:off x="109602" y="41753"/>
            <a:ext cx="7752568" cy="2389262"/>
          </a:xfrm>
          <a:prstGeom prst="rect">
            <a:avLst/>
          </a:prstGeom>
        </p:spPr>
      </p:pic>
      <p:pic>
        <p:nvPicPr>
          <p:cNvPr id="5" name="Picture 4">
            <a:extLst>
              <a:ext uri="{FF2B5EF4-FFF2-40B4-BE49-F238E27FC236}">
                <a16:creationId xmlns:a16="http://schemas.microsoft.com/office/drawing/2014/main" id="{C872AFFE-355B-C3F8-6F6F-36F7FA7DB27D}"/>
              </a:ext>
            </a:extLst>
          </p:cNvPr>
          <p:cNvPicPr>
            <a:picLocks noChangeAspect="1"/>
          </p:cNvPicPr>
          <p:nvPr/>
        </p:nvPicPr>
        <p:blipFill>
          <a:blip r:embed="rId3"/>
          <a:stretch>
            <a:fillRect/>
          </a:stretch>
        </p:blipFill>
        <p:spPr>
          <a:xfrm>
            <a:off x="418576" y="2146602"/>
            <a:ext cx="6191378" cy="2946242"/>
          </a:xfrm>
          <a:prstGeom prst="rect">
            <a:avLst/>
          </a:prstGeom>
        </p:spPr>
      </p:pic>
      <p:pic>
        <p:nvPicPr>
          <p:cNvPr id="6" name="Picture 5">
            <a:extLst>
              <a:ext uri="{FF2B5EF4-FFF2-40B4-BE49-F238E27FC236}">
                <a16:creationId xmlns:a16="http://schemas.microsoft.com/office/drawing/2014/main" id="{31485750-8ECB-AB7D-42F7-1B22383EE005}"/>
              </a:ext>
            </a:extLst>
          </p:cNvPr>
          <p:cNvPicPr>
            <a:picLocks noChangeAspect="1"/>
          </p:cNvPicPr>
          <p:nvPr/>
        </p:nvPicPr>
        <p:blipFill>
          <a:blip r:embed="rId4"/>
          <a:stretch>
            <a:fillRect/>
          </a:stretch>
        </p:blipFill>
        <p:spPr>
          <a:xfrm>
            <a:off x="433266" y="2544657"/>
            <a:ext cx="6180628" cy="2941127"/>
          </a:xfrm>
          <a:prstGeom prst="rect">
            <a:avLst/>
          </a:prstGeom>
        </p:spPr>
      </p:pic>
      <p:pic>
        <p:nvPicPr>
          <p:cNvPr id="7" name="Picture 6">
            <a:extLst>
              <a:ext uri="{FF2B5EF4-FFF2-40B4-BE49-F238E27FC236}">
                <a16:creationId xmlns:a16="http://schemas.microsoft.com/office/drawing/2014/main" id="{79E9BFFC-4324-FCB6-3DF1-F149A14E33A0}"/>
              </a:ext>
            </a:extLst>
          </p:cNvPr>
          <p:cNvPicPr>
            <a:picLocks noChangeAspect="1"/>
          </p:cNvPicPr>
          <p:nvPr/>
        </p:nvPicPr>
        <p:blipFill>
          <a:blip r:embed="rId5"/>
          <a:stretch>
            <a:fillRect/>
          </a:stretch>
        </p:blipFill>
        <p:spPr>
          <a:xfrm>
            <a:off x="437209" y="2920421"/>
            <a:ext cx="6176685" cy="2939250"/>
          </a:xfrm>
          <a:prstGeom prst="rect">
            <a:avLst/>
          </a:prstGeom>
        </p:spPr>
      </p:pic>
      <p:pic>
        <p:nvPicPr>
          <p:cNvPr id="8" name="Picture 7">
            <a:extLst>
              <a:ext uri="{FF2B5EF4-FFF2-40B4-BE49-F238E27FC236}">
                <a16:creationId xmlns:a16="http://schemas.microsoft.com/office/drawing/2014/main" id="{F169E1EE-98B6-D5D2-9346-3514F79EE885}"/>
              </a:ext>
            </a:extLst>
          </p:cNvPr>
          <p:cNvPicPr>
            <a:picLocks noChangeAspect="1"/>
          </p:cNvPicPr>
          <p:nvPr/>
        </p:nvPicPr>
        <p:blipFill>
          <a:blip r:embed="rId6"/>
          <a:stretch>
            <a:fillRect/>
          </a:stretch>
        </p:blipFill>
        <p:spPr>
          <a:xfrm>
            <a:off x="433267" y="3291128"/>
            <a:ext cx="6176686" cy="2939250"/>
          </a:xfrm>
          <a:prstGeom prst="rect">
            <a:avLst/>
          </a:prstGeom>
        </p:spPr>
      </p:pic>
    </p:spTree>
    <p:extLst>
      <p:ext uri="{BB962C8B-B14F-4D97-AF65-F5344CB8AC3E}">
        <p14:creationId xmlns:p14="http://schemas.microsoft.com/office/powerpoint/2010/main" val="18381201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B3BB6-80BC-4034-CD3F-CBB06FA6DFEA}"/>
              </a:ext>
            </a:extLst>
          </p:cNvPr>
          <p:cNvSpPr>
            <a:spLocks noGrp="1"/>
          </p:cNvSpPr>
          <p:nvPr>
            <p:ph type="title"/>
          </p:nvPr>
        </p:nvSpPr>
        <p:spPr>
          <a:xfrm>
            <a:off x="8166970" y="230017"/>
            <a:ext cx="3682130" cy="908221"/>
          </a:xfrm>
        </p:spPr>
        <p:txBody>
          <a:bodyPr/>
          <a:lstStyle/>
          <a:p>
            <a:r>
              <a:rPr lang="en-US" dirty="0"/>
              <a:t>Highlights from Sean </a:t>
            </a:r>
            <a:r>
              <a:rPr lang="en-US" dirty="0" err="1"/>
              <a:t>Ziegeler</a:t>
            </a:r>
            <a:r>
              <a:rPr lang="en-US" dirty="0"/>
              <a:t> talk at ECP IAC Meeting</a:t>
            </a:r>
          </a:p>
        </p:txBody>
      </p:sp>
      <p:sp>
        <p:nvSpPr>
          <p:cNvPr id="10" name="Content Placeholder 9">
            <a:extLst>
              <a:ext uri="{FF2B5EF4-FFF2-40B4-BE49-F238E27FC236}">
                <a16:creationId xmlns:a16="http://schemas.microsoft.com/office/drawing/2014/main" id="{2DA69F84-A6E9-6771-C993-FC7F7839071E}"/>
              </a:ext>
            </a:extLst>
          </p:cNvPr>
          <p:cNvSpPr>
            <a:spLocks noGrp="1"/>
          </p:cNvSpPr>
          <p:nvPr>
            <p:ph idx="1"/>
          </p:nvPr>
        </p:nvSpPr>
        <p:spPr>
          <a:xfrm>
            <a:off x="8299123" y="2187879"/>
            <a:ext cx="3825560" cy="3843066"/>
          </a:xfrm>
          <a:ln>
            <a:solidFill>
              <a:schemeClr val="accent1">
                <a:lumMod val="50000"/>
              </a:schemeClr>
            </a:solidFill>
          </a:ln>
        </p:spPr>
        <p:txBody>
          <a:bodyPr/>
          <a:lstStyle/>
          <a:p>
            <a:r>
              <a:rPr lang="en-US" dirty="0"/>
              <a:t>Port and use of Spack/E4S without DOE assistance</a:t>
            </a:r>
          </a:p>
          <a:p>
            <a:r>
              <a:rPr lang="en-US" dirty="0"/>
              <a:t>Phase 1:</a:t>
            </a:r>
          </a:p>
          <a:p>
            <a:pPr lvl="1"/>
            <a:r>
              <a:rPr lang="en-US" dirty="0"/>
              <a:t>Five HPC systems</a:t>
            </a:r>
          </a:p>
          <a:p>
            <a:pPr lvl="1"/>
            <a:r>
              <a:rPr lang="en-US" dirty="0"/>
              <a:t>3-4 compiling systems</a:t>
            </a:r>
          </a:p>
          <a:p>
            <a:pPr lvl="1"/>
            <a:r>
              <a:rPr lang="en-US" dirty="0"/>
              <a:t>2 MPIs</a:t>
            </a:r>
          </a:p>
          <a:p>
            <a:pPr lvl="1"/>
            <a:r>
              <a:rPr lang="en-US" dirty="0"/>
              <a:t>100 products + dependencies</a:t>
            </a:r>
          </a:p>
          <a:p>
            <a:r>
              <a:rPr lang="en-US" dirty="0"/>
              <a:t>Phase 2:</a:t>
            </a:r>
          </a:p>
          <a:p>
            <a:pPr lvl="1"/>
            <a:r>
              <a:rPr lang="en-US" dirty="0"/>
              <a:t>Deep dive with 16 products</a:t>
            </a:r>
          </a:p>
          <a:p>
            <a:pPr lvl="1"/>
            <a:r>
              <a:rPr lang="en-US" dirty="0"/>
              <a:t>Used by DoD, in E4S</a:t>
            </a:r>
          </a:p>
        </p:txBody>
      </p:sp>
      <p:pic>
        <p:nvPicPr>
          <p:cNvPr id="4" name="Picture 3">
            <a:extLst>
              <a:ext uri="{FF2B5EF4-FFF2-40B4-BE49-F238E27FC236}">
                <a16:creationId xmlns:a16="http://schemas.microsoft.com/office/drawing/2014/main" id="{80BF9E7B-C4DE-8EAC-FC12-3DE48CD7A0FB}"/>
              </a:ext>
            </a:extLst>
          </p:cNvPr>
          <p:cNvPicPr>
            <a:picLocks noChangeAspect="1"/>
          </p:cNvPicPr>
          <p:nvPr/>
        </p:nvPicPr>
        <p:blipFill rotWithShape="1">
          <a:blip r:embed="rId2"/>
          <a:srcRect t="1718" r="255"/>
          <a:stretch/>
        </p:blipFill>
        <p:spPr>
          <a:xfrm>
            <a:off x="109602" y="41753"/>
            <a:ext cx="7752568" cy="2389262"/>
          </a:xfrm>
          <a:prstGeom prst="rect">
            <a:avLst/>
          </a:prstGeom>
        </p:spPr>
      </p:pic>
      <p:pic>
        <p:nvPicPr>
          <p:cNvPr id="5" name="Picture 4">
            <a:extLst>
              <a:ext uri="{FF2B5EF4-FFF2-40B4-BE49-F238E27FC236}">
                <a16:creationId xmlns:a16="http://schemas.microsoft.com/office/drawing/2014/main" id="{C872AFFE-355B-C3F8-6F6F-36F7FA7DB27D}"/>
              </a:ext>
            </a:extLst>
          </p:cNvPr>
          <p:cNvPicPr>
            <a:picLocks noChangeAspect="1"/>
          </p:cNvPicPr>
          <p:nvPr/>
        </p:nvPicPr>
        <p:blipFill>
          <a:blip r:embed="rId3"/>
          <a:stretch>
            <a:fillRect/>
          </a:stretch>
        </p:blipFill>
        <p:spPr>
          <a:xfrm>
            <a:off x="418576" y="2146602"/>
            <a:ext cx="6191378" cy="2946242"/>
          </a:xfrm>
          <a:prstGeom prst="rect">
            <a:avLst/>
          </a:prstGeom>
        </p:spPr>
      </p:pic>
      <p:pic>
        <p:nvPicPr>
          <p:cNvPr id="6" name="Picture 5">
            <a:extLst>
              <a:ext uri="{FF2B5EF4-FFF2-40B4-BE49-F238E27FC236}">
                <a16:creationId xmlns:a16="http://schemas.microsoft.com/office/drawing/2014/main" id="{31485750-8ECB-AB7D-42F7-1B22383EE005}"/>
              </a:ext>
            </a:extLst>
          </p:cNvPr>
          <p:cNvPicPr>
            <a:picLocks noChangeAspect="1"/>
          </p:cNvPicPr>
          <p:nvPr/>
        </p:nvPicPr>
        <p:blipFill>
          <a:blip r:embed="rId4"/>
          <a:stretch>
            <a:fillRect/>
          </a:stretch>
        </p:blipFill>
        <p:spPr>
          <a:xfrm>
            <a:off x="433266" y="2544657"/>
            <a:ext cx="6180628" cy="2941127"/>
          </a:xfrm>
          <a:prstGeom prst="rect">
            <a:avLst/>
          </a:prstGeom>
        </p:spPr>
      </p:pic>
      <p:pic>
        <p:nvPicPr>
          <p:cNvPr id="7" name="Picture 6">
            <a:extLst>
              <a:ext uri="{FF2B5EF4-FFF2-40B4-BE49-F238E27FC236}">
                <a16:creationId xmlns:a16="http://schemas.microsoft.com/office/drawing/2014/main" id="{79E9BFFC-4324-FCB6-3DF1-F149A14E33A0}"/>
              </a:ext>
            </a:extLst>
          </p:cNvPr>
          <p:cNvPicPr>
            <a:picLocks noChangeAspect="1"/>
          </p:cNvPicPr>
          <p:nvPr/>
        </p:nvPicPr>
        <p:blipFill>
          <a:blip r:embed="rId5"/>
          <a:stretch>
            <a:fillRect/>
          </a:stretch>
        </p:blipFill>
        <p:spPr>
          <a:xfrm>
            <a:off x="437209" y="2920421"/>
            <a:ext cx="6176685" cy="2939250"/>
          </a:xfrm>
          <a:prstGeom prst="rect">
            <a:avLst/>
          </a:prstGeom>
        </p:spPr>
      </p:pic>
      <p:pic>
        <p:nvPicPr>
          <p:cNvPr id="8" name="Picture 7">
            <a:extLst>
              <a:ext uri="{FF2B5EF4-FFF2-40B4-BE49-F238E27FC236}">
                <a16:creationId xmlns:a16="http://schemas.microsoft.com/office/drawing/2014/main" id="{F169E1EE-98B6-D5D2-9346-3514F79EE885}"/>
              </a:ext>
            </a:extLst>
          </p:cNvPr>
          <p:cNvPicPr>
            <a:picLocks noChangeAspect="1"/>
          </p:cNvPicPr>
          <p:nvPr/>
        </p:nvPicPr>
        <p:blipFill>
          <a:blip r:embed="rId6"/>
          <a:stretch>
            <a:fillRect/>
          </a:stretch>
        </p:blipFill>
        <p:spPr>
          <a:xfrm>
            <a:off x="433267" y="3291128"/>
            <a:ext cx="6176686" cy="2939250"/>
          </a:xfrm>
          <a:prstGeom prst="rect">
            <a:avLst/>
          </a:prstGeom>
        </p:spPr>
      </p:pic>
      <p:sp>
        <p:nvSpPr>
          <p:cNvPr id="9" name="Rounded Rectangle 8">
            <a:extLst>
              <a:ext uri="{FF2B5EF4-FFF2-40B4-BE49-F238E27FC236}">
                <a16:creationId xmlns:a16="http://schemas.microsoft.com/office/drawing/2014/main" id="{703AB47C-1C5A-A0AC-1BFF-1E9A6498FE12}"/>
              </a:ext>
            </a:extLst>
          </p:cNvPr>
          <p:cNvSpPr/>
          <p:nvPr/>
        </p:nvSpPr>
        <p:spPr>
          <a:xfrm>
            <a:off x="743212" y="5505156"/>
            <a:ext cx="3945698" cy="231758"/>
          </a:xfrm>
          <a:prstGeom prst="roundRect">
            <a:avLst/>
          </a:prstGeom>
          <a:no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32324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3" name="Picture 2" descr="A picture containing graphics, logo, font, symbol&#10;&#10;Description automatically generated">
            <a:extLst>
              <a:ext uri="{FF2B5EF4-FFF2-40B4-BE49-F238E27FC236}">
                <a16:creationId xmlns:a16="http://schemas.microsoft.com/office/drawing/2014/main" id="{1413EDF4-A665-BDD1-0336-D5E7C0C19C8D}"/>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587"/>
          <a:stretch/>
        </p:blipFill>
        <p:spPr>
          <a:xfrm>
            <a:off x="11197858" y="40801"/>
            <a:ext cx="994142" cy="644886"/>
          </a:xfrm>
          <a:prstGeom prst="rect">
            <a:avLst/>
          </a:prstGeom>
        </p:spPr>
      </p:pic>
      <p:sp>
        <p:nvSpPr>
          <p:cNvPr id="6" name="TextBox 5">
            <a:extLst>
              <a:ext uri="{FF2B5EF4-FFF2-40B4-BE49-F238E27FC236}">
                <a16:creationId xmlns:a16="http://schemas.microsoft.com/office/drawing/2014/main" id="{0D2DBC57-A813-2014-2F89-C69103D1D42C}"/>
              </a:ext>
            </a:extLst>
          </p:cNvPr>
          <p:cNvSpPr txBox="1"/>
          <p:nvPr/>
        </p:nvSpPr>
        <p:spPr>
          <a:xfrm>
            <a:off x="11952514" y="2024743"/>
            <a:ext cx="184731"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7" name="Title 6">
            <a:extLst>
              <a:ext uri="{FF2B5EF4-FFF2-40B4-BE49-F238E27FC236}">
                <a16:creationId xmlns:a16="http://schemas.microsoft.com/office/drawing/2014/main" id="{6612AE2C-004D-BC16-CA02-FA6C2AC90EB4}"/>
              </a:ext>
            </a:extLst>
          </p:cNvPr>
          <p:cNvSpPr>
            <a:spLocks noGrp="1"/>
          </p:cNvSpPr>
          <p:nvPr>
            <p:ph type="title"/>
          </p:nvPr>
        </p:nvSpPr>
        <p:spPr>
          <a:xfrm>
            <a:off x="838200" y="365125"/>
            <a:ext cx="10515600" cy="499949"/>
          </a:xfrm>
        </p:spPr>
        <p:txBody>
          <a:bodyPr>
            <a:normAutofit fontScale="90000"/>
          </a:bodyPr>
          <a:lstStyle/>
          <a:p>
            <a:r>
              <a:rPr lang="en-US" dirty="0"/>
              <a:t>E4S 24.05 Release</a:t>
            </a:r>
          </a:p>
        </p:txBody>
      </p:sp>
      <p:sp>
        <p:nvSpPr>
          <p:cNvPr id="9" name="Content Placeholder 8">
            <a:extLst>
              <a:ext uri="{FF2B5EF4-FFF2-40B4-BE49-F238E27FC236}">
                <a16:creationId xmlns:a16="http://schemas.microsoft.com/office/drawing/2014/main" id="{C11E512C-6737-CD8A-1474-D81234AEA6E3}"/>
              </a:ext>
            </a:extLst>
          </p:cNvPr>
          <p:cNvSpPr>
            <a:spLocks noGrp="1"/>
          </p:cNvSpPr>
          <p:nvPr>
            <p:ph idx="1"/>
          </p:nvPr>
        </p:nvSpPr>
        <p:spPr>
          <a:xfrm>
            <a:off x="838200" y="1010011"/>
            <a:ext cx="10515600" cy="5482864"/>
          </a:xfrm>
        </p:spPr>
        <p:txBody>
          <a:bodyPr>
            <a:normAutofit lnSpcReduction="10000"/>
          </a:bodyPr>
          <a:lstStyle/>
          <a:p>
            <a:pPr algn="l" fontAlgn="base">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140+ HPC-AI packages </a:t>
            </a:r>
            <a:r>
              <a:rPr lang="en-US" sz="2000" b="0" i="0" dirty="0">
                <a:solidFill>
                  <a:srgbClr val="000000"/>
                </a:solidFill>
                <a:effectLst/>
                <a:highlight>
                  <a:srgbClr val="FFFFFF"/>
                </a:highlight>
                <a:latin typeface="Aptos" panose="020B0004020202020204" pitchFamily="34" charset="0"/>
              </a:rPr>
              <a:t>on ARM, x86_64, ppc64le platforms, 128K+ binaries in E4S build Cache</a:t>
            </a:r>
            <a:endParaRPr lang="en-US" sz="2000" b="0" i="0" dirty="0">
              <a:solidFill>
                <a:srgbClr val="000000"/>
              </a:solidFill>
              <a:effectLst/>
              <a:highlight>
                <a:srgbClr val="FFFFFF"/>
              </a:highlight>
              <a:latin typeface="Calibri" panose="020F0502020204030204" pitchFamily="34" charset="0"/>
            </a:endParaRPr>
          </a:p>
          <a:p>
            <a:pPr algn="l" fontAlgn="base">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Growing suite of AI/ML packages</a:t>
            </a:r>
          </a:p>
          <a:p>
            <a:pPr lvl="1" fontAlgn="base"/>
            <a:r>
              <a:rPr lang="en-US" sz="1600" b="0" i="0" dirty="0" err="1">
                <a:solidFill>
                  <a:srgbClr val="000000"/>
                </a:solidFill>
                <a:effectLst/>
                <a:highlight>
                  <a:srgbClr val="FFFFFF"/>
                </a:highlight>
                <a:latin typeface="Aptos" panose="020B0004020202020204" pitchFamily="34" charset="0"/>
              </a:rPr>
              <a:t>DeepHyper</a:t>
            </a:r>
            <a:r>
              <a:rPr lang="en-US" sz="1600" b="0" i="0" dirty="0">
                <a:solidFill>
                  <a:srgbClr val="000000"/>
                </a:solidFill>
                <a:effectLst/>
                <a:highlight>
                  <a:srgbClr val="FFFFFF"/>
                </a:highlight>
                <a:latin typeface="Aptos" panose="020B0004020202020204" pitchFamily="34" charset="0"/>
              </a:rPr>
              <a:t>, </a:t>
            </a:r>
            <a:r>
              <a:rPr lang="en-US" sz="1600" b="0" i="0" dirty="0" err="1">
                <a:solidFill>
                  <a:srgbClr val="000000"/>
                </a:solidFill>
                <a:effectLst/>
                <a:highlight>
                  <a:srgbClr val="FFFFFF"/>
                </a:highlight>
                <a:latin typeface="Aptos" panose="020B0004020202020204" pitchFamily="34" charset="0"/>
              </a:rPr>
              <a:t>Google.generativeai</a:t>
            </a:r>
            <a:r>
              <a:rPr lang="en-US" sz="1600" b="0" i="0" dirty="0">
                <a:solidFill>
                  <a:srgbClr val="000000"/>
                </a:solidFill>
                <a:effectLst/>
                <a:highlight>
                  <a:srgbClr val="FFFFFF"/>
                </a:highlight>
                <a:latin typeface="Aptos" panose="020B0004020202020204" pitchFamily="34" charset="0"/>
              </a:rPr>
              <a:t> (Gemini API), OpenAI (API), </a:t>
            </a:r>
            <a:r>
              <a:rPr lang="en-US" sz="1600" b="0" i="0" dirty="0" err="1">
                <a:solidFill>
                  <a:srgbClr val="000000"/>
                </a:solidFill>
                <a:effectLst/>
                <a:highlight>
                  <a:srgbClr val="FFFFFF"/>
                </a:highlight>
                <a:latin typeface="Aptos" panose="020B0004020202020204" pitchFamily="34" charset="0"/>
              </a:rPr>
              <a:t>TorchBraid</a:t>
            </a:r>
            <a:r>
              <a:rPr lang="en-US" sz="1600" b="0" i="0" dirty="0">
                <a:solidFill>
                  <a:srgbClr val="000000"/>
                </a:solidFill>
                <a:effectLst/>
                <a:highlight>
                  <a:srgbClr val="FFFFFF"/>
                </a:highlight>
                <a:latin typeface="Aptos" panose="020B0004020202020204" pitchFamily="34" charset="0"/>
              </a:rPr>
              <a:t>, Pandas, Scikit-Learn, JAX, </a:t>
            </a:r>
            <a:r>
              <a:rPr lang="en-US" sz="1600" b="0" i="0" dirty="0" err="1">
                <a:solidFill>
                  <a:srgbClr val="000000"/>
                </a:solidFill>
                <a:effectLst/>
                <a:highlight>
                  <a:srgbClr val="FFFFFF"/>
                </a:highlight>
                <a:latin typeface="Aptos" panose="020B0004020202020204" pitchFamily="34" charset="0"/>
              </a:rPr>
              <a:t>PyTorch</a:t>
            </a:r>
            <a:r>
              <a:rPr lang="en-US" sz="1600" b="0" i="0" dirty="0">
                <a:solidFill>
                  <a:srgbClr val="000000"/>
                </a:solidFill>
                <a:effectLst/>
                <a:highlight>
                  <a:srgbClr val="FFFFFF"/>
                </a:highlight>
                <a:latin typeface="Aptos" panose="020B0004020202020204" pitchFamily="34" charset="0"/>
              </a:rPr>
              <a:t>, TensorFlow, </a:t>
            </a:r>
            <a:r>
              <a:rPr lang="en-US" sz="1600" b="0" i="0" dirty="0" err="1">
                <a:solidFill>
                  <a:srgbClr val="000000"/>
                </a:solidFill>
                <a:effectLst/>
                <a:highlight>
                  <a:srgbClr val="FFFFFF"/>
                </a:highlight>
                <a:latin typeface="Aptos" panose="020B0004020202020204" pitchFamily="34" charset="0"/>
              </a:rPr>
              <a:t>Horovod</a:t>
            </a:r>
            <a:r>
              <a:rPr lang="en-US" sz="1600" b="0" i="0" dirty="0">
                <a:solidFill>
                  <a:srgbClr val="000000"/>
                </a:solidFill>
                <a:effectLst/>
                <a:highlight>
                  <a:srgbClr val="FFFFFF"/>
                </a:highlight>
                <a:latin typeface="Aptos" panose="020B0004020202020204" pitchFamily="34" charset="0"/>
              </a:rPr>
              <a:t>, OpenCV, and LBANN with support for GPUs</a:t>
            </a:r>
            <a:endParaRPr lang="en-US" sz="1600" b="0" i="0" dirty="0">
              <a:solidFill>
                <a:srgbClr val="000000"/>
              </a:solidFill>
              <a:effectLst/>
              <a:highlight>
                <a:srgbClr val="FFFFFF"/>
              </a:highlight>
              <a:latin typeface="Calibri" panose="020F0502020204030204" pitchFamily="34" charset="0"/>
            </a:endParaRPr>
          </a:p>
          <a:p>
            <a:pPr lvl="1" fontAlgn="base"/>
            <a:r>
              <a:rPr lang="en-US" sz="1600" b="0" i="0" dirty="0">
                <a:solidFill>
                  <a:srgbClr val="000000"/>
                </a:solidFill>
                <a:effectLst/>
                <a:highlight>
                  <a:srgbClr val="FFFFFF"/>
                </a:highlight>
                <a:latin typeface="Aptos" panose="020B0004020202020204" pitchFamily="34" charset="0"/>
              </a:rPr>
              <a:t>E4S </a:t>
            </a:r>
            <a:r>
              <a:rPr lang="en-US" sz="1600" b="0" i="0" dirty="0" err="1">
                <a:solidFill>
                  <a:srgbClr val="000000"/>
                </a:solidFill>
                <a:effectLst/>
                <a:highlight>
                  <a:srgbClr val="FFFFFF"/>
                </a:highlight>
                <a:latin typeface="Aptos" panose="020B0004020202020204" pitchFamily="34" charset="0"/>
              </a:rPr>
              <a:t>DocPortal</a:t>
            </a:r>
            <a:r>
              <a:rPr lang="en-US" sz="1600" b="0" i="0" dirty="0">
                <a:solidFill>
                  <a:srgbClr val="000000"/>
                </a:solidFill>
                <a:effectLst/>
                <a:highlight>
                  <a:srgbClr val="FFFFFF"/>
                </a:highlight>
                <a:latin typeface="Aptos" panose="020B0004020202020204" pitchFamily="34" charset="0"/>
              </a:rPr>
              <a:t> updated with AI/ML tools</a:t>
            </a:r>
            <a:endParaRPr lang="en-US" sz="1600" b="0" i="0" dirty="0">
              <a:solidFill>
                <a:srgbClr val="000000"/>
              </a:solidFill>
              <a:effectLst/>
              <a:highlight>
                <a:srgbClr val="FFFFFF"/>
              </a:highlight>
              <a:latin typeface="Calibri" panose="020F0502020204030204" pitchFamily="34" charset="0"/>
            </a:endParaRPr>
          </a:p>
          <a:p>
            <a:pPr algn="l" fontAlgn="base">
              <a:buFont typeface="Arial" panose="020B0604020202020204" pitchFamily="34" charset="0"/>
              <a:buChar char="•"/>
            </a:pPr>
            <a:r>
              <a:rPr lang="en-US" sz="2000" b="0" i="0" dirty="0">
                <a:solidFill>
                  <a:srgbClr val="000000"/>
                </a:solidFill>
                <a:effectLst/>
                <a:highlight>
                  <a:srgbClr val="FFFFFF"/>
                </a:highlight>
                <a:latin typeface="Aptos" panose="020B0004020202020204" pitchFamily="34" charset="0"/>
              </a:rPr>
              <a:t>OS upgrade for containers: </a:t>
            </a:r>
            <a:r>
              <a:rPr lang="en-US" sz="2000" b="1" i="0" dirty="0">
                <a:solidFill>
                  <a:srgbClr val="000000"/>
                </a:solidFill>
                <a:effectLst/>
                <a:highlight>
                  <a:srgbClr val="FFFFFF"/>
                </a:highlight>
                <a:latin typeface="Aptos" panose="020B0004020202020204" pitchFamily="34" charset="0"/>
              </a:rPr>
              <a:t>Ubuntu 22.04 LTS</a:t>
            </a:r>
            <a:endParaRPr lang="en-US" sz="2000" b="0" i="0" dirty="0">
              <a:solidFill>
                <a:srgbClr val="000000"/>
              </a:solidFill>
              <a:effectLst/>
              <a:highlight>
                <a:srgbClr val="FFFFFF"/>
              </a:highlight>
              <a:latin typeface="Calibri" panose="020F0502020204030204" pitchFamily="34" charset="0"/>
            </a:endParaRPr>
          </a:p>
          <a:p>
            <a:pPr algn="l" fontAlgn="base">
              <a:buFont typeface="Arial" panose="020B0604020202020204" pitchFamily="34" charset="0"/>
              <a:buChar char="•"/>
            </a:pPr>
            <a:r>
              <a:rPr lang="en-US" sz="2000" b="0" i="0" dirty="0">
                <a:solidFill>
                  <a:srgbClr val="000000"/>
                </a:solidFill>
                <a:effectLst/>
                <a:highlight>
                  <a:srgbClr val="FFFFFF"/>
                </a:highlight>
                <a:latin typeface="Aptos" panose="020B0004020202020204" pitchFamily="34" charset="0"/>
              </a:rPr>
              <a:t>Upgraded </a:t>
            </a:r>
          </a:p>
          <a:p>
            <a:pPr lvl="1" fontAlgn="base"/>
            <a:r>
              <a:rPr lang="en-US" sz="1600" b="1" i="0" dirty="0">
                <a:solidFill>
                  <a:srgbClr val="000000"/>
                </a:solidFill>
                <a:effectLst/>
                <a:highlight>
                  <a:srgbClr val="FFFFFF"/>
                </a:highlight>
                <a:latin typeface="Aptos" panose="020B0004020202020204" pitchFamily="34" charset="0"/>
              </a:rPr>
              <a:t>CUDA from version 11 to 12</a:t>
            </a:r>
            <a:r>
              <a:rPr lang="en-US" sz="1600" b="0" i="0" dirty="0">
                <a:solidFill>
                  <a:srgbClr val="000000"/>
                </a:solidFill>
                <a:effectLst/>
                <a:highlight>
                  <a:srgbClr val="FFFFFF"/>
                </a:highlight>
                <a:latin typeface="Aptos" panose="020B0004020202020204" pitchFamily="34" charset="0"/>
              </a:rPr>
              <a:t>, </a:t>
            </a:r>
          </a:p>
          <a:p>
            <a:pPr lvl="1" fontAlgn="base"/>
            <a:r>
              <a:rPr lang="en-US" sz="1600" b="1" i="0" dirty="0" err="1">
                <a:solidFill>
                  <a:srgbClr val="000000"/>
                </a:solidFill>
                <a:effectLst/>
                <a:highlight>
                  <a:srgbClr val="FFFFFF"/>
                </a:highlight>
                <a:latin typeface="Aptos" panose="020B0004020202020204" pitchFamily="34" charset="0"/>
              </a:rPr>
              <a:t>ROCm</a:t>
            </a:r>
            <a:r>
              <a:rPr lang="en-US" sz="1600" b="1" i="0" dirty="0">
                <a:solidFill>
                  <a:srgbClr val="000000"/>
                </a:solidFill>
                <a:effectLst/>
                <a:highlight>
                  <a:srgbClr val="FFFFFF"/>
                </a:highlight>
                <a:latin typeface="Aptos" panose="020B0004020202020204" pitchFamily="34" charset="0"/>
              </a:rPr>
              <a:t> upgraded from version 5.4 to 5.7.1.</a:t>
            </a:r>
            <a:endParaRPr lang="en-US" sz="1600" b="1" i="0" dirty="0">
              <a:solidFill>
                <a:srgbClr val="000000"/>
              </a:solidFill>
              <a:effectLst/>
              <a:highlight>
                <a:srgbClr val="FFFFFF"/>
              </a:highlight>
              <a:latin typeface="Calibri" panose="020F0502020204030204" pitchFamily="34" charset="0"/>
            </a:endParaRPr>
          </a:p>
          <a:p>
            <a:pPr algn="l" fontAlgn="base">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New tools</a:t>
            </a:r>
            <a:r>
              <a:rPr lang="en-US" sz="2000" b="0" i="0" dirty="0">
                <a:solidFill>
                  <a:srgbClr val="000000"/>
                </a:solidFill>
                <a:effectLst/>
                <a:highlight>
                  <a:srgbClr val="FFFFFF"/>
                </a:highlight>
                <a:latin typeface="Aptos" panose="020B0004020202020204" pitchFamily="34" charset="0"/>
              </a:rPr>
              <a:t>: </a:t>
            </a:r>
            <a:r>
              <a:rPr lang="en-US" sz="2000" b="0" i="0" dirty="0" err="1">
                <a:solidFill>
                  <a:srgbClr val="000000"/>
                </a:solidFill>
                <a:effectLst/>
                <a:highlight>
                  <a:srgbClr val="FFFFFF"/>
                </a:highlight>
                <a:latin typeface="Aptos" panose="020B0004020202020204" pitchFamily="34" charset="0"/>
              </a:rPr>
              <a:t>Laghos</a:t>
            </a:r>
            <a:r>
              <a:rPr lang="en-US" sz="2000" b="0" i="0" dirty="0">
                <a:solidFill>
                  <a:srgbClr val="000000"/>
                </a:solidFill>
                <a:effectLst/>
                <a:highlight>
                  <a:srgbClr val="FFFFFF"/>
                </a:highlight>
                <a:latin typeface="Aptos" panose="020B0004020202020204" pitchFamily="34" charset="0"/>
              </a:rPr>
              <a:t>, </a:t>
            </a:r>
            <a:r>
              <a:rPr lang="en-US" sz="2000" b="0" i="0" dirty="0" err="1">
                <a:solidFill>
                  <a:srgbClr val="000000"/>
                </a:solidFill>
                <a:effectLst/>
                <a:highlight>
                  <a:srgbClr val="FFFFFF"/>
                </a:highlight>
                <a:latin typeface="Aptos" panose="020B0004020202020204" pitchFamily="34" charset="0"/>
              </a:rPr>
              <a:t>Glvis</a:t>
            </a:r>
            <a:r>
              <a:rPr lang="en-US" sz="2000" b="0" i="0" dirty="0">
                <a:solidFill>
                  <a:srgbClr val="000000"/>
                </a:solidFill>
                <a:effectLst/>
                <a:highlight>
                  <a:srgbClr val="FFFFFF"/>
                </a:highlight>
                <a:latin typeface="Aptos" panose="020B0004020202020204" pitchFamily="34" charset="0"/>
              </a:rPr>
              <a:t>, </a:t>
            </a:r>
            <a:r>
              <a:rPr lang="en-US" sz="2000" b="0" i="0" dirty="0" err="1">
                <a:solidFill>
                  <a:srgbClr val="000000"/>
                </a:solidFill>
                <a:effectLst/>
                <a:highlight>
                  <a:srgbClr val="FFFFFF"/>
                </a:highlight>
                <a:latin typeface="Aptos" panose="020B0004020202020204" pitchFamily="34" charset="0"/>
              </a:rPr>
              <a:t>netcdf-fortran</a:t>
            </a:r>
            <a:r>
              <a:rPr lang="en-US" sz="2000" b="0" i="0" dirty="0">
                <a:solidFill>
                  <a:srgbClr val="000000"/>
                </a:solidFill>
                <a:effectLst/>
                <a:highlight>
                  <a:srgbClr val="FFFFFF"/>
                </a:highlight>
                <a:latin typeface="Aptos" panose="020B0004020202020204" pitchFamily="34" charset="0"/>
              </a:rPr>
              <a:t>, fpm, e4s-cl, and e4s-alc.</a:t>
            </a:r>
            <a:endParaRPr lang="en-US" sz="2000" b="0" i="0" dirty="0">
              <a:solidFill>
                <a:srgbClr val="000000"/>
              </a:solidFill>
              <a:effectLst/>
              <a:highlight>
                <a:srgbClr val="FFFFFF"/>
              </a:highlight>
              <a:latin typeface="Calibri" panose="020F0502020204030204" pitchFamily="34" charset="0"/>
            </a:endParaRPr>
          </a:p>
          <a:p>
            <a:pPr algn="l" fontAlgn="base">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New applications</a:t>
            </a:r>
            <a:r>
              <a:rPr lang="en-US" sz="2000" b="0" i="0" dirty="0">
                <a:solidFill>
                  <a:srgbClr val="000000"/>
                </a:solidFill>
                <a:effectLst/>
                <a:highlight>
                  <a:srgbClr val="FFFFFF"/>
                </a:highlight>
                <a:latin typeface="Aptos" panose="020B0004020202020204" pitchFamily="34" charset="0"/>
              </a:rPr>
              <a:t>: Nek5000, </a:t>
            </a:r>
            <a:r>
              <a:rPr lang="en-US" sz="2000" b="0" i="0" dirty="0" err="1">
                <a:solidFill>
                  <a:srgbClr val="000000"/>
                </a:solidFill>
                <a:effectLst/>
                <a:highlight>
                  <a:srgbClr val="FFFFFF"/>
                </a:highlight>
                <a:latin typeface="Aptos" panose="020B0004020202020204" pitchFamily="34" charset="0"/>
              </a:rPr>
              <a:t>Nekbone</a:t>
            </a:r>
            <a:r>
              <a:rPr lang="en-US" sz="2000" b="0" i="0" dirty="0">
                <a:solidFill>
                  <a:srgbClr val="000000"/>
                </a:solidFill>
                <a:effectLst/>
                <a:highlight>
                  <a:srgbClr val="FFFFFF"/>
                </a:highlight>
                <a:latin typeface="Aptos" panose="020B0004020202020204" pitchFamily="34" charset="0"/>
              </a:rPr>
              <a:t>, </a:t>
            </a:r>
            <a:r>
              <a:rPr lang="en-US" sz="2000" b="0" i="0" dirty="0" err="1">
                <a:solidFill>
                  <a:srgbClr val="000000"/>
                </a:solidFill>
                <a:effectLst/>
                <a:highlight>
                  <a:srgbClr val="FFFFFF"/>
                </a:highlight>
                <a:latin typeface="Aptos" panose="020B0004020202020204" pitchFamily="34" charset="0"/>
              </a:rPr>
              <a:t>Laghos</a:t>
            </a:r>
            <a:r>
              <a:rPr lang="en-US" sz="2000" b="0" i="0" dirty="0">
                <a:solidFill>
                  <a:srgbClr val="000000"/>
                </a:solidFill>
                <a:effectLst/>
                <a:highlight>
                  <a:srgbClr val="FFFFFF"/>
                </a:highlight>
                <a:latin typeface="Aptos" panose="020B0004020202020204" pitchFamily="34" charset="0"/>
              </a:rPr>
              <a:t> and previously supported GROMACS, CP2K, </a:t>
            </a:r>
            <a:r>
              <a:rPr lang="en-US" sz="2000" b="0" i="0" dirty="0" err="1">
                <a:solidFill>
                  <a:srgbClr val="000000"/>
                </a:solidFill>
                <a:effectLst/>
                <a:highlight>
                  <a:srgbClr val="FFFFFF"/>
                </a:highlight>
                <a:latin typeface="Aptos" panose="020B0004020202020204" pitchFamily="34" charset="0"/>
              </a:rPr>
              <a:t>Xyce</a:t>
            </a:r>
            <a:r>
              <a:rPr lang="en-US" sz="2000" b="0" i="0" dirty="0">
                <a:solidFill>
                  <a:srgbClr val="000000"/>
                </a:solidFill>
                <a:effectLst/>
                <a:highlight>
                  <a:srgbClr val="FFFFFF"/>
                </a:highlight>
                <a:latin typeface="Aptos" panose="020B0004020202020204" pitchFamily="34" charset="0"/>
              </a:rPr>
              <a:t>, Quantum Espresso, </a:t>
            </a:r>
            <a:r>
              <a:rPr lang="en-US" sz="2000" b="0" i="0" dirty="0" err="1">
                <a:solidFill>
                  <a:srgbClr val="000000"/>
                </a:solidFill>
                <a:effectLst/>
                <a:highlight>
                  <a:srgbClr val="FFFFFF"/>
                </a:highlight>
                <a:latin typeface="Aptos" panose="020B0004020202020204" pitchFamily="34" charset="0"/>
              </a:rPr>
              <a:t>ExaGo</a:t>
            </a:r>
            <a:r>
              <a:rPr lang="en-US" sz="2000" b="0" i="0" dirty="0">
                <a:solidFill>
                  <a:srgbClr val="000000"/>
                </a:solidFill>
                <a:effectLst/>
                <a:highlight>
                  <a:srgbClr val="FFFFFF"/>
                </a:highlight>
                <a:latin typeface="Aptos" panose="020B0004020202020204" pitchFamily="34" charset="0"/>
              </a:rPr>
              <a:t>, LAMMPS, WARPX, </a:t>
            </a:r>
            <a:r>
              <a:rPr lang="en-US" sz="2000" b="0" i="0" dirty="0" err="1">
                <a:solidFill>
                  <a:srgbClr val="000000"/>
                </a:solidFill>
                <a:effectLst/>
                <a:highlight>
                  <a:srgbClr val="FFFFFF"/>
                </a:highlight>
                <a:latin typeface="Aptos" panose="020B0004020202020204" pitchFamily="34" charset="0"/>
              </a:rPr>
              <a:t>Dealii</a:t>
            </a:r>
            <a:r>
              <a:rPr lang="en-US" sz="2000" b="0" i="0" dirty="0">
                <a:solidFill>
                  <a:srgbClr val="000000"/>
                </a:solidFill>
                <a:effectLst/>
                <a:highlight>
                  <a:srgbClr val="FFFFFF"/>
                </a:highlight>
                <a:latin typeface="Aptos" panose="020B0004020202020204" pitchFamily="34" charset="0"/>
              </a:rPr>
              <a:t>, and </a:t>
            </a:r>
            <a:r>
              <a:rPr lang="en-US" sz="2000" b="0" i="0" dirty="0" err="1">
                <a:solidFill>
                  <a:srgbClr val="000000"/>
                </a:solidFill>
                <a:effectLst/>
                <a:highlight>
                  <a:srgbClr val="FFFFFF"/>
                </a:highlight>
                <a:latin typeface="Aptos" panose="020B0004020202020204" pitchFamily="34" charset="0"/>
              </a:rPr>
              <a:t>OpenFOAM</a:t>
            </a:r>
            <a:r>
              <a:rPr lang="en-US" sz="2000" b="0" i="0" dirty="0">
                <a:solidFill>
                  <a:srgbClr val="000000"/>
                </a:solidFill>
                <a:effectLst/>
                <a:highlight>
                  <a:srgbClr val="FFFFFF"/>
                </a:highlight>
                <a:latin typeface="Aptos" panose="020B0004020202020204" pitchFamily="34" charset="0"/>
              </a:rPr>
              <a:t>.</a:t>
            </a:r>
            <a:endParaRPr lang="en-US" sz="2000" b="0" i="0" dirty="0">
              <a:solidFill>
                <a:srgbClr val="000000"/>
              </a:solidFill>
              <a:effectLst/>
              <a:highlight>
                <a:srgbClr val="FFFFFF"/>
              </a:highlight>
              <a:latin typeface="Calibri" panose="020F0502020204030204" pitchFamily="34" charset="0"/>
            </a:endParaRPr>
          </a:p>
          <a:p>
            <a:pPr algn="l" fontAlgn="base">
              <a:buFont typeface="Arial" panose="020B0604020202020204" pitchFamily="34" charset="0"/>
              <a:buChar char="•"/>
            </a:pPr>
            <a:r>
              <a:rPr lang="en-US" sz="2000" b="1" i="0" dirty="0">
                <a:solidFill>
                  <a:srgbClr val="000000"/>
                </a:solidFill>
                <a:effectLst/>
                <a:highlight>
                  <a:srgbClr val="FFFFFF"/>
                </a:highlight>
                <a:latin typeface="Aptos" panose="020B0004020202020204" pitchFamily="34" charset="0"/>
              </a:rPr>
              <a:t>Adaptive Computing’s HPC Cloud on-demand data center (ODDC) </a:t>
            </a:r>
            <a:r>
              <a:rPr lang="en-US" sz="2000" b="0" i="0" dirty="0">
                <a:solidFill>
                  <a:srgbClr val="000000"/>
                </a:solidFill>
                <a:effectLst/>
                <a:highlight>
                  <a:srgbClr val="FFFFFF"/>
                </a:highlight>
                <a:latin typeface="Aptos" panose="020B0004020202020204" pitchFamily="34" charset="0"/>
              </a:rPr>
              <a:t>web-based platform</a:t>
            </a:r>
          </a:p>
          <a:p>
            <a:pPr lvl="1" fontAlgn="base"/>
            <a:r>
              <a:rPr lang="en-US" sz="1600" b="0" i="0" dirty="0">
                <a:solidFill>
                  <a:srgbClr val="000000"/>
                </a:solidFill>
                <a:effectLst/>
                <a:highlight>
                  <a:srgbClr val="FFFFFF"/>
                </a:highlight>
                <a:latin typeface="Aptos" panose="020B0004020202020204" pitchFamily="34" charset="0"/>
              </a:rPr>
              <a:t>Multi-user, multi-node </a:t>
            </a:r>
            <a:r>
              <a:rPr lang="en-US" sz="1600" b="0" i="0" dirty="0" err="1">
                <a:solidFill>
                  <a:srgbClr val="000000"/>
                </a:solidFill>
                <a:effectLst/>
                <a:highlight>
                  <a:srgbClr val="FFFFFF"/>
                </a:highlight>
                <a:latin typeface="Aptos" panose="020B0004020202020204" pitchFamily="34" charset="0"/>
              </a:rPr>
              <a:t>ParaTools</a:t>
            </a:r>
            <a:r>
              <a:rPr lang="en-US" sz="1600" b="0" i="0" dirty="0">
                <a:solidFill>
                  <a:srgbClr val="000000"/>
                </a:solidFill>
                <a:effectLst/>
                <a:highlight>
                  <a:srgbClr val="FFFFFF"/>
                </a:highlight>
                <a:latin typeface="Aptos" panose="020B0004020202020204" pitchFamily="34" charset="0"/>
              </a:rPr>
              <a:t> Pro for E4S images on AWS marketplace with support for aarch64 (Graviton) as well as x86_64 with NVIDIA GPUs with </a:t>
            </a:r>
          </a:p>
          <a:p>
            <a:pPr lvl="1" fontAlgn="base"/>
            <a:r>
              <a:rPr lang="en-US" sz="1600" b="0" i="0" dirty="0">
                <a:solidFill>
                  <a:srgbClr val="000000"/>
                </a:solidFill>
                <a:effectLst/>
                <a:highlight>
                  <a:srgbClr val="FFFFFF"/>
                </a:highlight>
                <a:latin typeface="Aptos" panose="020B0004020202020204" pitchFamily="34" charset="0"/>
              </a:rPr>
              <a:t>VNC based remote desktop and torque (</a:t>
            </a:r>
            <a:r>
              <a:rPr lang="en-US" sz="1600" b="0" i="0" dirty="0" err="1">
                <a:solidFill>
                  <a:srgbClr val="000000"/>
                </a:solidFill>
                <a:effectLst/>
                <a:highlight>
                  <a:srgbClr val="FFFFFF"/>
                </a:highlight>
                <a:latin typeface="Aptos" panose="020B0004020202020204" pitchFamily="34" charset="0"/>
              </a:rPr>
              <a:t>qsub</a:t>
            </a:r>
            <a:r>
              <a:rPr lang="en-US" sz="1600" b="0" i="0" dirty="0">
                <a:solidFill>
                  <a:srgbClr val="000000"/>
                </a:solidFill>
                <a:effectLst/>
                <a:highlight>
                  <a:srgbClr val="FFFFFF"/>
                </a:highlight>
                <a:latin typeface="Aptos" panose="020B0004020202020204" pitchFamily="34" charset="0"/>
              </a:rPr>
              <a:t>) for multi-node execution</a:t>
            </a:r>
            <a:endParaRPr lang="en-US" sz="1600" b="0" i="0" dirty="0">
              <a:solidFill>
                <a:srgbClr val="000000"/>
              </a:solidFill>
              <a:effectLst/>
              <a:highlight>
                <a:srgbClr val="FFFFFF"/>
              </a:highlight>
              <a:latin typeface="Calibri" panose="020F0502020204030204" pitchFamily="34" charset="0"/>
            </a:endParaRPr>
          </a:p>
          <a:p>
            <a:pPr lvl="1" fontAlgn="base"/>
            <a:r>
              <a:rPr lang="en-US" sz="1600" b="0" i="0" dirty="0">
                <a:solidFill>
                  <a:srgbClr val="000000"/>
                </a:solidFill>
                <a:effectLst/>
                <a:highlight>
                  <a:srgbClr val="FFFFFF"/>
                </a:highlight>
                <a:latin typeface="Aptos" panose="020B0004020202020204" pitchFamily="34" charset="0"/>
                <a:hlinkClick r:id="rId4"/>
              </a:rPr>
              <a:t>https://adaptivecomputing.com/</a:t>
            </a:r>
            <a:endParaRPr lang="en-US" sz="1600" b="0" i="0" dirty="0">
              <a:solidFill>
                <a:srgbClr val="000000"/>
              </a:solidFill>
              <a:effectLst/>
              <a:highlight>
                <a:srgbClr val="FFFFFF"/>
              </a:highlight>
              <a:latin typeface="Calibri" panose="020F0502020204030204" pitchFamily="34" charset="0"/>
            </a:endParaRPr>
          </a:p>
          <a:p>
            <a:endParaRPr lang="en-US" sz="3200" dirty="0"/>
          </a:p>
        </p:txBody>
      </p:sp>
      <p:sp>
        <p:nvSpPr>
          <p:cNvPr id="4" name="Slide Number Placeholder 3">
            <a:extLst>
              <a:ext uri="{FF2B5EF4-FFF2-40B4-BE49-F238E27FC236}">
                <a16:creationId xmlns:a16="http://schemas.microsoft.com/office/drawing/2014/main" id="{3B60DF51-586B-6446-BED3-CB39617FA91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BE836-562C-0F40-B149-E8E5AC89B9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2062280A-DBB8-2E01-B228-3E8608C90F40}"/>
              </a:ext>
            </a:extLst>
          </p:cNvPr>
          <p:cNvSpPr txBox="1"/>
          <p:nvPr/>
        </p:nvSpPr>
        <p:spPr>
          <a:xfrm>
            <a:off x="8041315" y="2551114"/>
            <a:ext cx="3911199" cy="1200329"/>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CI Testing: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Frank: Extensive multi-device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Includes Grace-Grace, Grace-Hopper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7M+ CI builds</a:t>
            </a:r>
          </a:p>
        </p:txBody>
      </p:sp>
      <p:sp>
        <p:nvSpPr>
          <p:cNvPr id="2" name="Title 6">
            <a:extLst>
              <a:ext uri="{FF2B5EF4-FFF2-40B4-BE49-F238E27FC236}">
                <a16:creationId xmlns:a16="http://schemas.microsoft.com/office/drawing/2014/main" id="{920A68D8-67DA-33F2-F5F1-92522FBDE44F}"/>
              </a:ext>
            </a:extLst>
          </p:cNvPr>
          <p:cNvSpPr txBox="1">
            <a:spLocks/>
          </p:cNvSpPr>
          <p:nvPr/>
        </p:nvSpPr>
        <p:spPr>
          <a:xfrm>
            <a:off x="1470285" y="6288937"/>
            <a:ext cx="8651823" cy="499949"/>
          </a:xfrm>
          <a:prstGeom prst="rect">
            <a:avLst/>
          </a:prstGeom>
        </p:spPr>
        <p:style>
          <a:lnRef idx="2">
            <a:schemeClr val="dk1"/>
          </a:lnRef>
          <a:fillRef idx="1">
            <a:schemeClr val="lt1"/>
          </a:fillRef>
          <a:effectRef idx="0">
            <a:schemeClr val="dk1"/>
          </a:effectRef>
          <a:fontRef idx="minor">
            <a:schemeClr val="dk1"/>
          </a:fontRef>
        </p:style>
        <p:txBody>
          <a:bodyPr vert="horz" lIns="91440" tIns="45720" rIns="91440" bIns="45720" rtlCol="0" anchor="ct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lang="en-US" dirty="0"/>
              <a:t>E4S 24.11 Release – Look for SC24 announcement</a:t>
            </a:r>
          </a:p>
        </p:txBody>
      </p:sp>
    </p:spTree>
    <p:extLst>
      <p:ext uri="{BB962C8B-B14F-4D97-AF65-F5344CB8AC3E}">
        <p14:creationId xmlns:p14="http://schemas.microsoft.com/office/powerpoint/2010/main" val="571652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D731-F628-2C5C-7D3D-C18D78C6A9D5}"/>
              </a:ext>
            </a:extLst>
          </p:cNvPr>
          <p:cNvSpPr>
            <a:spLocks noGrp="1"/>
          </p:cNvSpPr>
          <p:nvPr>
            <p:ph type="title"/>
          </p:nvPr>
        </p:nvSpPr>
        <p:spPr>
          <a:xfrm>
            <a:off x="2549448" y="3429000"/>
            <a:ext cx="7349118" cy="570225"/>
          </a:xfrm>
        </p:spPr>
        <p:txBody>
          <a:bodyPr>
            <a:normAutofit fontScale="90000"/>
          </a:bodyPr>
          <a:lstStyle/>
          <a:p>
            <a:pPr algn="ctr"/>
            <a:r>
              <a:rPr lang="en-US" dirty="0"/>
              <a:t>Looking Forward</a:t>
            </a:r>
            <a:br>
              <a:rPr lang="en-US" dirty="0"/>
            </a:br>
            <a:r>
              <a:rPr lang="en-US" dirty="0"/>
              <a:t>Post-ECP Software Stewardship and Advancement</a:t>
            </a:r>
          </a:p>
        </p:txBody>
      </p:sp>
    </p:spTree>
    <p:extLst>
      <p:ext uri="{BB962C8B-B14F-4D97-AF65-F5344CB8AC3E}">
        <p14:creationId xmlns:p14="http://schemas.microsoft.com/office/powerpoint/2010/main" val="4212922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154874" y="458464"/>
            <a:ext cx="11658600" cy="456898"/>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600" b="1" dirty="0">
                <a:latin typeface="+mn-lt"/>
              </a:rPr>
              <a:t>ECP libraries and tools supported diverse applications across multiple architectures</a:t>
            </a:r>
            <a:endParaRPr sz="2600" b="1" dirty="0">
              <a:latin typeface="+mn-lt"/>
            </a:endParaRPr>
          </a:p>
        </p:txBody>
      </p:sp>
      <p:pic>
        <p:nvPicPr>
          <p:cNvPr id="402" name="Google Shape;402;p39"/>
          <p:cNvPicPr preferRelativeResize="0"/>
          <p:nvPr/>
        </p:nvPicPr>
        <p:blipFill rotWithShape="1">
          <a:blip r:embed="rId3">
            <a:alphaModFix/>
          </a:blip>
          <a:srcRect l="2030" t="548" r="2990" b="12832"/>
          <a:stretch/>
        </p:blipFill>
        <p:spPr>
          <a:xfrm>
            <a:off x="92528" y="1134398"/>
            <a:ext cx="2786615" cy="1429508"/>
          </a:xfrm>
          <a:prstGeom prst="rect">
            <a:avLst/>
          </a:prstGeom>
          <a:noFill/>
          <a:ln w="9525" cap="flat" cmpd="sng">
            <a:solidFill>
              <a:schemeClr val="dk1"/>
            </a:solidFill>
            <a:prstDash val="solid"/>
            <a:round/>
            <a:headEnd type="none" w="sm" len="sm"/>
            <a:tailEnd type="none" w="sm" len="sm"/>
          </a:ln>
        </p:spPr>
      </p:pic>
      <p:pic>
        <p:nvPicPr>
          <p:cNvPr id="403" name="Google Shape;403;p39"/>
          <p:cNvPicPr preferRelativeResize="0"/>
          <p:nvPr/>
        </p:nvPicPr>
        <p:blipFill rotWithShape="1">
          <a:blip r:embed="rId4">
            <a:alphaModFix/>
          </a:blip>
          <a:srcRect l="1190" t="6401" r="1929" b="16163"/>
          <a:stretch/>
        </p:blipFill>
        <p:spPr>
          <a:xfrm>
            <a:off x="6026825" y="1134399"/>
            <a:ext cx="3143300" cy="1413260"/>
          </a:xfrm>
          <a:prstGeom prst="rect">
            <a:avLst/>
          </a:prstGeom>
          <a:noFill/>
          <a:ln w="9525" cap="flat" cmpd="sng">
            <a:solidFill>
              <a:schemeClr val="dk1"/>
            </a:solidFill>
            <a:prstDash val="solid"/>
            <a:round/>
            <a:headEnd type="none" w="sm" len="sm"/>
            <a:tailEnd type="none" w="sm" len="sm"/>
          </a:ln>
        </p:spPr>
      </p:pic>
      <p:pic>
        <p:nvPicPr>
          <p:cNvPr id="404" name="Google Shape;404;p39"/>
          <p:cNvPicPr preferRelativeResize="0"/>
          <p:nvPr/>
        </p:nvPicPr>
        <p:blipFill rotWithShape="1">
          <a:blip r:embed="rId5">
            <a:alphaModFix/>
          </a:blip>
          <a:srcRect l="1613" t="6949" r="1929" b="8573"/>
          <a:stretch/>
        </p:blipFill>
        <p:spPr>
          <a:xfrm>
            <a:off x="3002104" y="1134398"/>
            <a:ext cx="2901760" cy="1429508"/>
          </a:xfrm>
          <a:prstGeom prst="rect">
            <a:avLst/>
          </a:prstGeom>
          <a:noFill/>
          <a:ln w="9525" cap="flat" cmpd="sng">
            <a:solidFill>
              <a:schemeClr val="dk1"/>
            </a:solidFill>
            <a:prstDash val="solid"/>
            <a:round/>
            <a:headEnd type="none" w="sm" len="sm"/>
            <a:tailEnd type="none" w="sm" len="sm"/>
          </a:ln>
        </p:spPr>
      </p:pic>
      <p:pic>
        <p:nvPicPr>
          <p:cNvPr id="405" name="Google Shape;405;p39"/>
          <p:cNvPicPr preferRelativeResize="0"/>
          <p:nvPr/>
        </p:nvPicPr>
        <p:blipFill rotWithShape="1">
          <a:blip r:embed="rId6">
            <a:alphaModFix/>
          </a:blip>
          <a:srcRect l="717" t="3416" r="632" b="10292"/>
          <a:stretch/>
        </p:blipFill>
        <p:spPr>
          <a:xfrm>
            <a:off x="9293086" y="1134398"/>
            <a:ext cx="2851692" cy="1403094"/>
          </a:xfrm>
          <a:prstGeom prst="rect">
            <a:avLst/>
          </a:prstGeom>
          <a:noFill/>
          <a:ln w="9525" cap="flat" cmpd="sng">
            <a:solidFill>
              <a:schemeClr val="dk1"/>
            </a:solidFill>
            <a:prstDash val="solid"/>
            <a:round/>
            <a:headEnd type="none" w="sm" len="sm"/>
            <a:tailEnd type="none" w="sm" len="sm"/>
          </a:ln>
        </p:spPr>
      </p:pic>
      <p:pic>
        <p:nvPicPr>
          <p:cNvPr id="406" name="Google Shape;406;p39"/>
          <p:cNvPicPr preferRelativeResize="0"/>
          <p:nvPr/>
        </p:nvPicPr>
        <p:blipFill rotWithShape="1">
          <a:blip r:embed="rId7">
            <a:alphaModFix/>
          </a:blip>
          <a:srcRect t="13912" r="668" b="17578"/>
          <a:stretch/>
        </p:blipFill>
        <p:spPr>
          <a:xfrm>
            <a:off x="5562514" y="2610635"/>
            <a:ext cx="3616092" cy="1402892"/>
          </a:xfrm>
          <a:prstGeom prst="rect">
            <a:avLst/>
          </a:prstGeom>
          <a:noFill/>
          <a:ln w="9525" cap="flat" cmpd="sng">
            <a:solidFill>
              <a:schemeClr val="dk1"/>
            </a:solidFill>
            <a:prstDash val="solid"/>
            <a:round/>
            <a:headEnd type="none" w="sm" len="sm"/>
            <a:tailEnd type="none" w="sm" len="sm"/>
          </a:ln>
        </p:spPr>
      </p:pic>
      <p:pic>
        <p:nvPicPr>
          <p:cNvPr id="407" name="Google Shape;407;p39"/>
          <p:cNvPicPr preferRelativeResize="0">
            <a:picLocks noGrp="1"/>
          </p:cNvPicPr>
          <p:nvPr>
            <p:ph type="body" idx="1"/>
          </p:nvPr>
        </p:nvPicPr>
        <p:blipFill rotWithShape="1">
          <a:blip r:embed="rId8">
            <a:alphaModFix/>
          </a:blip>
          <a:srcRect t="4529" r="7585" b="14172"/>
          <a:stretch/>
        </p:blipFill>
        <p:spPr>
          <a:xfrm>
            <a:off x="9293086" y="2610635"/>
            <a:ext cx="2835072" cy="1402892"/>
          </a:xfrm>
          <a:prstGeom prst="rect">
            <a:avLst/>
          </a:prstGeom>
          <a:noFill/>
          <a:ln w="9525" cap="flat" cmpd="sng">
            <a:solidFill>
              <a:schemeClr val="dk1"/>
            </a:solidFill>
            <a:prstDash val="solid"/>
            <a:round/>
            <a:headEnd type="none" w="sm" len="sm"/>
            <a:tailEnd type="none" w="sm" len="sm"/>
          </a:ln>
        </p:spPr>
      </p:pic>
      <p:sp>
        <p:nvSpPr>
          <p:cNvPr id="408" name="Google Shape;408;p39"/>
          <p:cNvSpPr txBox="1"/>
          <p:nvPr/>
        </p:nvSpPr>
        <p:spPr>
          <a:xfrm>
            <a:off x="5906489" y="4412090"/>
            <a:ext cx="5927207" cy="36929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a:ea typeface="Arial"/>
                <a:cs typeface="Arial"/>
                <a:sym typeface="Arial"/>
              </a:rPr>
              <a:t>70 software products across 6 technical areas </a:t>
            </a:r>
            <a:endParaRPr kumimoji="0"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09" name="Google Shape;409;p39"/>
          <p:cNvPicPr preferRelativeResize="0"/>
          <p:nvPr/>
        </p:nvPicPr>
        <p:blipFill rotWithShape="1">
          <a:blip r:embed="rId9">
            <a:alphaModFix/>
          </a:blip>
          <a:srcRect/>
          <a:stretch/>
        </p:blipFill>
        <p:spPr>
          <a:xfrm>
            <a:off x="5752178" y="4807574"/>
            <a:ext cx="6306498" cy="1389695"/>
          </a:xfrm>
          <a:prstGeom prst="rect">
            <a:avLst/>
          </a:prstGeom>
          <a:noFill/>
          <a:ln>
            <a:noFill/>
          </a:ln>
        </p:spPr>
      </p:pic>
      <p:grpSp>
        <p:nvGrpSpPr>
          <p:cNvPr id="410" name="Google Shape;410;p39"/>
          <p:cNvGrpSpPr/>
          <p:nvPr/>
        </p:nvGrpSpPr>
        <p:grpSpPr>
          <a:xfrm>
            <a:off x="2048868" y="3532874"/>
            <a:ext cx="3616092" cy="2917685"/>
            <a:chOff x="633665" y="2798992"/>
            <a:chExt cx="4490955" cy="3429893"/>
          </a:xfrm>
        </p:grpSpPr>
        <p:grpSp>
          <p:nvGrpSpPr>
            <p:cNvPr id="411" name="Google Shape;411;p39"/>
            <p:cNvGrpSpPr/>
            <p:nvPr/>
          </p:nvGrpSpPr>
          <p:grpSpPr>
            <a:xfrm>
              <a:off x="633665" y="2937471"/>
              <a:ext cx="4490955" cy="3291414"/>
              <a:chOff x="2141950" y="1050620"/>
              <a:chExt cx="6382016" cy="4756759"/>
            </a:xfrm>
          </p:grpSpPr>
          <p:sp>
            <p:nvSpPr>
              <p:cNvPr id="412" name="Google Shape;412;p39"/>
              <p:cNvSpPr/>
              <p:nvPr/>
            </p:nvSpPr>
            <p:spPr>
              <a:xfrm>
                <a:off x="2141950" y="1050620"/>
                <a:ext cx="5060515" cy="4756759"/>
              </a:xfrm>
              <a:prstGeom prst="triangle">
                <a:avLst>
                  <a:gd name="adj" fmla="val 50000"/>
                </a:avLst>
              </a:prstGeom>
              <a:solidFill>
                <a:schemeClr val="accent1"/>
              </a:solidFill>
              <a:ln>
                <a:noFill/>
              </a:ln>
            </p:spPr>
            <p:txBody>
              <a:bodyPr spcFirstLastPara="1" wrap="square" lIns="182875" tIns="182875" rIns="182875" bIns="182875" anchor="ctr" anchorCtr="0">
                <a:noAutofit/>
              </a:bodyPr>
              <a:lstStyle/>
              <a:p>
                <a:pPr marL="0" marR="0" lvl="0" indent="0" algn="l" defTabSz="914400" rtl="0" eaLnBrk="1" fontAlgn="auto" latinLnBrk="0" hangingPunct="1">
                  <a:lnSpc>
                    <a:spcPct val="90000"/>
                  </a:lnSpc>
                  <a:spcBef>
                    <a:spcPts val="0"/>
                  </a:spcBef>
                  <a:spcAft>
                    <a:spcPts val="0"/>
                  </a:spcAft>
                  <a:buClr>
                    <a:prstClr val="white"/>
                  </a:buClr>
                  <a:buSzPts val="1050"/>
                  <a:buFont typeface="Arial"/>
                  <a:buNone/>
                  <a:tabLst/>
                  <a:defRPr/>
                </a:pPr>
                <a:endParaRPr kumimoji="0" sz="105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413" name="Google Shape;413;p39"/>
              <p:cNvSpPr/>
              <p:nvPr/>
            </p:nvSpPr>
            <p:spPr>
              <a:xfrm>
                <a:off x="4198734" y="4653671"/>
                <a:ext cx="4325232" cy="776614"/>
              </a:xfrm>
              <a:prstGeom prst="roundRect">
                <a:avLst>
                  <a:gd name="adj" fmla="val 16667"/>
                </a:avLst>
              </a:prstGeom>
              <a:solidFill>
                <a:srgbClr val="FFFFFF">
                  <a:alpha val="94901"/>
                </a:srgbClr>
              </a:solidFill>
              <a:ln w="19050" cap="flat" cmpd="sng">
                <a:solidFill>
                  <a:srgbClr val="0F354F"/>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050"/>
                  <a:buFont typeface="Arial"/>
                  <a:buNone/>
                  <a:tabLst/>
                  <a:defRPr/>
                </a:pPr>
                <a:r>
                  <a:rPr kumimoji="0" lang="en-US" sz="1050" b="0" i="0" u="none" strike="noStrike" kern="1200" cap="none" spc="0" normalizeH="0" baseline="0" noProof="0">
                    <a:ln>
                      <a:noFill/>
                    </a:ln>
                    <a:solidFill>
                      <a:srgbClr val="000000"/>
                    </a:solidFill>
                    <a:effectLst/>
                    <a:uLnTx/>
                    <a:uFillTx/>
                    <a:latin typeface="Arial"/>
                    <a:ea typeface="Arial"/>
                    <a:cs typeface="Arial"/>
                    <a:sym typeface="Arial"/>
                  </a:rPr>
                  <a:t>Develop and deliver high-quality and robust software products</a:t>
                </a:r>
                <a:endParaRPr kumimoji="0" sz="105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14" name="Google Shape;414;p39"/>
              <p:cNvSpPr/>
              <p:nvPr/>
            </p:nvSpPr>
            <p:spPr>
              <a:xfrm>
                <a:off x="4198734" y="3762408"/>
                <a:ext cx="4325232" cy="776614"/>
              </a:xfrm>
              <a:prstGeom prst="roundRect">
                <a:avLst>
                  <a:gd name="adj" fmla="val 16667"/>
                </a:avLst>
              </a:prstGeom>
              <a:solidFill>
                <a:srgbClr val="FFFFFF">
                  <a:alpha val="94901"/>
                </a:srgbClr>
              </a:solidFill>
              <a:ln w="19050" cap="flat" cmpd="sng">
                <a:solidFill>
                  <a:srgbClr val="0F354F"/>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050" b="0" i="0" u="none" strike="noStrike" kern="1200" cap="none" spc="0" normalizeH="0" baseline="0" noProof="0">
                    <a:ln>
                      <a:noFill/>
                    </a:ln>
                    <a:solidFill>
                      <a:srgbClr val="000000"/>
                    </a:solidFill>
                    <a:effectLst/>
                    <a:uLnTx/>
                    <a:uFillTx/>
                    <a:latin typeface="Arial"/>
                    <a:ea typeface="Arial"/>
                    <a:cs typeface="Arial"/>
                    <a:sym typeface="Arial"/>
                  </a:rPr>
                  <a:t>Guide, and complement, and integrate with vendor efforts</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Google Shape;415;p39"/>
              <p:cNvSpPr/>
              <p:nvPr/>
            </p:nvSpPr>
            <p:spPr>
              <a:xfrm>
                <a:off x="4198734" y="1979888"/>
                <a:ext cx="4325232" cy="776614"/>
              </a:xfrm>
              <a:prstGeom prst="roundRect">
                <a:avLst>
                  <a:gd name="adj" fmla="val 16667"/>
                </a:avLst>
              </a:prstGeom>
              <a:solidFill>
                <a:srgbClr val="FFFFFF">
                  <a:alpha val="94901"/>
                </a:srgbClr>
              </a:solidFill>
              <a:ln w="19050" cap="flat" cmpd="sng">
                <a:solidFill>
                  <a:srgbClr val="0F354F"/>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1050"/>
                  <a:buFont typeface="Arial"/>
                  <a:buNone/>
                  <a:tabLst/>
                  <a:defRPr/>
                </a:pPr>
                <a:r>
                  <a:rPr kumimoji="0" lang="en-US" sz="1050" b="0" i="0" u="none" strike="noStrike" kern="1200" cap="none" spc="0" normalizeH="0" baseline="0" noProof="0">
                    <a:ln>
                      <a:noFill/>
                    </a:ln>
                    <a:solidFill>
                      <a:srgbClr val="000000"/>
                    </a:solidFill>
                    <a:effectLst/>
                    <a:uLnTx/>
                    <a:uFillTx/>
                    <a:latin typeface="Arial"/>
                    <a:ea typeface="Arial"/>
                    <a:cs typeface="Arial"/>
                    <a:sym typeface="Arial"/>
                  </a:rPr>
                  <a:t>Prepare SW stack for scalability with massive on-node parallelism</a:t>
                </a:r>
                <a:endParaRPr kumimoji="0" sz="1050" b="0" i="0" u="none" strike="noStrike" kern="1200" cap="none" spc="0" normalizeH="0" baseline="0" noProof="0">
                  <a:ln>
                    <a:noFill/>
                  </a:ln>
                  <a:solidFill>
                    <a:srgbClr val="FFFFFF"/>
                  </a:solidFill>
                  <a:effectLst/>
                  <a:uLnTx/>
                  <a:uFillTx/>
                  <a:latin typeface="Arial"/>
                  <a:ea typeface="Arial"/>
                  <a:cs typeface="Arial"/>
                  <a:sym typeface="Arial"/>
                </a:endParaRPr>
              </a:p>
            </p:txBody>
          </p:sp>
          <p:sp>
            <p:nvSpPr>
              <p:cNvPr id="416" name="Google Shape;416;p39"/>
              <p:cNvSpPr/>
              <p:nvPr/>
            </p:nvSpPr>
            <p:spPr>
              <a:xfrm>
                <a:off x="4198734" y="2871147"/>
                <a:ext cx="4325232" cy="776614"/>
              </a:xfrm>
              <a:prstGeom prst="roundRect">
                <a:avLst>
                  <a:gd name="adj" fmla="val 16667"/>
                </a:avLst>
              </a:prstGeom>
              <a:solidFill>
                <a:srgbClr val="FFFFFF">
                  <a:alpha val="94901"/>
                </a:srgbClr>
              </a:solidFill>
              <a:ln w="19050" cap="flat" cmpd="sng">
                <a:solidFill>
                  <a:srgbClr val="0F354F"/>
                </a:solidFill>
                <a:prstDash val="solid"/>
                <a:miter lim="800000"/>
                <a:headEnd type="none" w="sm" len="sm"/>
                <a:tailEnd type="none" w="sm" len="sm"/>
              </a:ln>
            </p:spPr>
            <p:txBody>
              <a:bodyPr spcFirstLastPara="1" wrap="square" lIns="182875" tIns="182875" rIns="182875" bIns="1828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050"/>
                  <a:buFont typeface="Arial"/>
                  <a:buNone/>
                  <a:tabLst/>
                  <a:defRPr/>
                </a:pPr>
                <a:r>
                  <a:rPr kumimoji="0" lang="en-US" sz="1050" b="0" i="0" u="none" strike="noStrike" kern="1200" cap="none" spc="0" normalizeH="0" baseline="0" noProof="0">
                    <a:ln>
                      <a:noFill/>
                    </a:ln>
                    <a:solidFill>
                      <a:srgbClr val="000000"/>
                    </a:solidFill>
                    <a:effectLst/>
                    <a:uLnTx/>
                    <a:uFillTx/>
                    <a:latin typeface="Arial"/>
                    <a:ea typeface="Arial"/>
                    <a:cs typeface="Arial"/>
                    <a:sym typeface="Arial"/>
                  </a:rPr>
                  <a:t>Extend existing capabilities when possible, develop new when not</a:t>
                </a:r>
                <a:endParaRPr kumimoji="0" sz="1050" b="0" i="0" u="none" strike="noStrike" kern="1200" cap="none" spc="0" normalizeH="0" baseline="0" noProof="0">
                  <a:ln>
                    <a:noFill/>
                  </a:ln>
                  <a:solidFill>
                    <a:srgbClr val="FFFFFF"/>
                  </a:solidFill>
                  <a:effectLst/>
                  <a:uLnTx/>
                  <a:uFillTx/>
                  <a:latin typeface="Arial"/>
                  <a:ea typeface="Arial"/>
                  <a:cs typeface="Arial"/>
                  <a:sym typeface="Arial"/>
                </a:endParaRPr>
              </a:p>
            </p:txBody>
          </p:sp>
        </p:grpSp>
        <p:sp>
          <p:nvSpPr>
            <p:cNvPr id="417" name="Google Shape;417;p39"/>
            <p:cNvSpPr txBox="1"/>
            <p:nvPr/>
          </p:nvSpPr>
          <p:spPr>
            <a:xfrm>
              <a:off x="2605499" y="2798992"/>
              <a:ext cx="2504247" cy="9876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90000"/>
                </a:lnSpc>
                <a:spcBef>
                  <a:spcPts val="0"/>
                </a:spcBef>
                <a:spcAft>
                  <a:spcPts val="0"/>
                </a:spcAft>
                <a:buClr>
                  <a:srgbClr val="000000"/>
                </a:buClr>
                <a:buSzPts val="1800"/>
                <a:buFont typeface="Arial"/>
                <a:buNone/>
                <a:tabLst/>
                <a:defRPr/>
              </a:pPr>
              <a:r>
                <a:rPr kumimoji="0" lang="en-US" sz="2000" b="1" i="0" u="none" strike="noStrike" kern="1200" cap="none" spc="0" normalizeH="0" baseline="0" noProof="0" dirty="0">
                  <a:ln>
                    <a:noFill/>
                  </a:ln>
                  <a:solidFill>
                    <a:srgbClr val="000000"/>
                  </a:solidFill>
                  <a:effectLst/>
                  <a:uLnTx/>
                  <a:uFillTx/>
                  <a:latin typeface="Arial"/>
                  <a:ea typeface="Arial"/>
                  <a:cs typeface="Arial"/>
                  <a:sym typeface="Arial"/>
                </a:rPr>
                <a:t>ECP Software Technologies</a:t>
              </a:r>
              <a:endParaRPr kumimoji="0" sz="20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0"/>
                </a:spcBef>
                <a:spcAft>
                  <a:spcPts val="0"/>
                </a:spcAft>
                <a:buClr>
                  <a:prstClr val="black"/>
                </a:buClr>
                <a:buSzPts val="1400"/>
                <a:buFont typeface="Arial"/>
                <a:buNone/>
                <a:tabLst/>
                <a:defRPr/>
              </a:pPr>
              <a:endParaRPr kumimoji="0" sz="1400" b="0" i="0" u="none" strike="noStrike" kern="1200" cap="none" spc="0" normalizeH="0" baseline="0" noProof="0" dirty="0">
                <a:ln>
                  <a:noFill/>
                </a:ln>
                <a:solidFill>
                  <a:srgbClr val="000000"/>
                </a:solidFill>
                <a:effectLst/>
                <a:uLnTx/>
                <a:uFillTx/>
                <a:latin typeface="Arial"/>
                <a:ea typeface="Arial"/>
                <a:cs typeface="Arial"/>
                <a:sym typeface="Arial"/>
              </a:endParaRPr>
            </a:p>
          </p:txBody>
        </p:sp>
      </p:grpSp>
      <p:grpSp>
        <p:nvGrpSpPr>
          <p:cNvPr id="418" name="Google Shape;418;p39"/>
          <p:cNvGrpSpPr/>
          <p:nvPr/>
        </p:nvGrpSpPr>
        <p:grpSpPr>
          <a:xfrm>
            <a:off x="290350" y="4490742"/>
            <a:ext cx="1250943" cy="1232860"/>
            <a:chOff x="12810949" y="1835687"/>
            <a:chExt cx="1465943" cy="1444752"/>
          </a:xfrm>
        </p:grpSpPr>
        <p:pic>
          <p:nvPicPr>
            <p:cNvPr id="419" name="Google Shape;419;p39" descr="El Capitan supercomputer to blow past rivals, with 2 quintillion ..."/>
            <p:cNvPicPr preferRelativeResize="0"/>
            <p:nvPr/>
          </p:nvPicPr>
          <p:blipFill rotWithShape="1">
            <a:blip r:embed="rId10">
              <a:alphaModFix/>
            </a:blip>
            <a:srcRect l="48671" r="1754"/>
            <a:stretch/>
          </p:blipFill>
          <p:spPr>
            <a:xfrm>
              <a:off x="12816130" y="1835687"/>
              <a:ext cx="1444752" cy="1444752"/>
            </a:xfrm>
            <a:prstGeom prst="ellipse">
              <a:avLst/>
            </a:prstGeom>
            <a:noFill/>
            <a:ln w="57150" cap="flat" cmpd="sng">
              <a:solidFill>
                <a:schemeClr val="dk1">
                  <a:alpha val="54901"/>
                </a:schemeClr>
              </a:solidFill>
              <a:prstDash val="solid"/>
              <a:round/>
              <a:headEnd type="none" w="sm" len="sm"/>
              <a:tailEnd type="none" w="sm" len="sm"/>
            </a:ln>
            <a:effectLst>
              <a:outerShdw blurRad="101600" sx="102000" sy="102000" algn="ctr" rotWithShape="0">
                <a:srgbClr val="000000">
                  <a:alpha val="20000"/>
                </a:srgbClr>
              </a:outerShdw>
            </a:effectLst>
          </p:spPr>
        </p:pic>
        <p:sp>
          <p:nvSpPr>
            <p:cNvPr id="420" name="Google Shape;420;p39"/>
            <p:cNvSpPr/>
            <p:nvPr/>
          </p:nvSpPr>
          <p:spPr>
            <a:xfrm>
              <a:off x="12810949" y="2104795"/>
              <a:ext cx="1465943" cy="497300"/>
            </a:xfrm>
            <a:custGeom>
              <a:avLst/>
              <a:gdLst/>
              <a:ahLst/>
              <a:cxnLst/>
              <a:rect l="l" t="t" r="r" b="b"/>
              <a:pathLst>
                <a:path w="1610832" h="546451" extrusionOk="0">
                  <a:moveTo>
                    <a:pt x="401326" y="0"/>
                  </a:moveTo>
                  <a:lnTo>
                    <a:pt x="1209506" y="0"/>
                  </a:lnTo>
                  <a:lnTo>
                    <a:pt x="1265044" y="30145"/>
                  </a:lnTo>
                  <a:cubicBezTo>
                    <a:pt x="1439982" y="148331"/>
                    <a:pt x="1566983" y="332084"/>
                    <a:pt x="1610785" y="546143"/>
                  </a:cubicBezTo>
                  <a:lnTo>
                    <a:pt x="1610832" y="546451"/>
                  </a:lnTo>
                  <a:lnTo>
                    <a:pt x="0" y="546451"/>
                  </a:lnTo>
                  <a:lnTo>
                    <a:pt x="47" y="546143"/>
                  </a:lnTo>
                  <a:cubicBezTo>
                    <a:pt x="43850" y="332084"/>
                    <a:pt x="170851" y="148331"/>
                    <a:pt x="345788" y="30145"/>
                  </a:cubicBezTo>
                  <a:lnTo>
                    <a:pt x="401326" y="0"/>
                  </a:lnTo>
                  <a:close/>
                </a:path>
              </a:pathLst>
            </a:custGeom>
            <a:solidFill>
              <a:schemeClr val="dk1">
                <a:alpha val="43921"/>
              </a:schemeClr>
            </a:solidFill>
            <a:ln>
              <a:noFill/>
            </a:ln>
            <a:effectLst>
              <a:outerShdw blurRad="76200" sy="23000" kx="-1200000" algn="bl" rotWithShape="0">
                <a:srgbClr val="000000">
                  <a:alpha val="20000"/>
                </a:srgbClr>
              </a:outerShdw>
            </a:effectLst>
          </p:spPr>
          <p:txBody>
            <a:bodyPr spcFirstLastPara="1" wrap="square" lIns="0" tIns="182875" rIns="0" bIns="182875"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Arial"/>
                  <a:cs typeface="Arial"/>
                  <a:sym typeface="Arial"/>
                </a:rPr>
                <a:t>LLNL El Capitan</a:t>
              </a:r>
              <a:br>
                <a:rPr kumimoji="0" lang="en-US" sz="1200" b="0" i="0" u="none" strike="noStrike" kern="1200" cap="none" spc="0" normalizeH="0" baseline="0" noProof="0">
                  <a:ln>
                    <a:noFill/>
                  </a:ln>
                  <a:solidFill>
                    <a:prstClr val="white"/>
                  </a:solidFill>
                  <a:effectLst/>
                  <a:uLnTx/>
                  <a:uFillTx/>
                  <a:latin typeface="Arial"/>
                  <a:ea typeface="Arial"/>
                  <a:cs typeface="Arial"/>
                  <a:sym typeface="Arial"/>
                </a:rPr>
              </a:br>
              <a:r>
                <a:rPr kumimoji="0" lang="en-US" sz="1200" b="0" i="0" u="none" strike="noStrike" kern="1200" cap="none" spc="0" normalizeH="0" baseline="0" noProof="0">
                  <a:ln>
                    <a:noFill/>
                  </a:ln>
                  <a:solidFill>
                    <a:prstClr val="white"/>
                  </a:solidFill>
                  <a:effectLst/>
                  <a:uLnTx/>
                  <a:uFillTx/>
                  <a:latin typeface="Arial"/>
                  <a:ea typeface="Arial"/>
                  <a:cs typeface="Arial"/>
                  <a:sym typeface="Arial"/>
                </a:rPr>
                <a:t>HPE/AMD</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21" name="Google Shape;421;p39"/>
          <p:cNvGrpSpPr/>
          <p:nvPr/>
        </p:nvGrpSpPr>
        <p:grpSpPr>
          <a:xfrm>
            <a:off x="1484954" y="3677665"/>
            <a:ext cx="1250943" cy="1232860"/>
            <a:chOff x="11442719" y="3627075"/>
            <a:chExt cx="1465943" cy="1444752"/>
          </a:xfrm>
        </p:grpSpPr>
        <p:pic>
          <p:nvPicPr>
            <p:cNvPr id="422" name="Google Shape;422;p39" descr="Hewlett Packard Enterprise acquires supercomputer maker Cray in ..."/>
            <p:cNvPicPr preferRelativeResize="0"/>
            <p:nvPr/>
          </p:nvPicPr>
          <p:blipFill rotWithShape="1">
            <a:blip r:embed="rId11">
              <a:alphaModFix/>
            </a:blip>
            <a:srcRect l="20452" r="12882"/>
            <a:stretch/>
          </p:blipFill>
          <p:spPr>
            <a:xfrm>
              <a:off x="11453315" y="3627075"/>
              <a:ext cx="1444752" cy="1444752"/>
            </a:xfrm>
            <a:prstGeom prst="ellipse">
              <a:avLst/>
            </a:prstGeom>
            <a:noFill/>
            <a:ln w="57150" cap="flat" cmpd="sng">
              <a:solidFill>
                <a:schemeClr val="dk1">
                  <a:alpha val="54901"/>
                </a:schemeClr>
              </a:solidFill>
              <a:prstDash val="solid"/>
              <a:round/>
              <a:headEnd type="none" w="sm" len="sm"/>
              <a:tailEnd type="none" w="sm" len="sm"/>
            </a:ln>
            <a:effectLst>
              <a:outerShdw blurRad="101600" sx="102000" sy="102000" algn="ctr" rotWithShape="0">
                <a:srgbClr val="000000">
                  <a:alpha val="20000"/>
                </a:srgbClr>
              </a:outerShdw>
            </a:effectLst>
          </p:spPr>
        </p:pic>
        <p:sp>
          <p:nvSpPr>
            <p:cNvPr id="423" name="Google Shape;423;p39"/>
            <p:cNvSpPr/>
            <p:nvPr/>
          </p:nvSpPr>
          <p:spPr>
            <a:xfrm>
              <a:off x="11442719" y="3724449"/>
              <a:ext cx="1465943" cy="497300"/>
            </a:xfrm>
            <a:custGeom>
              <a:avLst/>
              <a:gdLst/>
              <a:ahLst/>
              <a:cxnLst/>
              <a:rect l="l" t="t" r="r" b="b"/>
              <a:pathLst>
                <a:path w="1610832" h="546451" extrusionOk="0">
                  <a:moveTo>
                    <a:pt x="401326" y="0"/>
                  </a:moveTo>
                  <a:lnTo>
                    <a:pt x="1209506" y="0"/>
                  </a:lnTo>
                  <a:lnTo>
                    <a:pt x="1265044" y="30145"/>
                  </a:lnTo>
                  <a:cubicBezTo>
                    <a:pt x="1439982" y="148331"/>
                    <a:pt x="1566983" y="332084"/>
                    <a:pt x="1610785" y="546143"/>
                  </a:cubicBezTo>
                  <a:lnTo>
                    <a:pt x="1610832" y="546451"/>
                  </a:lnTo>
                  <a:lnTo>
                    <a:pt x="0" y="546451"/>
                  </a:lnTo>
                  <a:lnTo>
                    <a:pt x="47" y="546143"/>
                  </a:lnTo>
                  <a:cubicBezTo>
                    <a:pt x="43850" y="332084"/>
                    <a:pt x="170851" y="148331"/>
                    <a:pt x="345788" y="30145"/>
                  </a:cubicBezTo>
                  <a:lnTo>
                    <a:pt x="401326" y="0"/>
                  </a:lnTo>
                  <a:close/>
                </a:path>
              </a:pathLst>
            </a:custGeom>
            <a:solidFill>
              <a:schemeClr val="dk1">
                <a:alpha val="43921"/>
              </a:schemeClr>
            </a:solidFill>
            <a:ln>
              <a:noFill/>
            </a:ln>
            <a:effectLst>
              <a:outerShdw blurRad="76200" sy="23000" kx="-1200000" algn="bl" rotWithShape="0">
                <a:srgbClr val="000000">
                  <a:alpha val="20000"/>
                </a:srgbClr>
              </a:outerShdw>
            </a:effectLst>
          </p:spPr>
          <p:txBody>
            <a:bodyPr spcFirstLastPara="1" wrap="square" lIns="182875" tIns="182875" rIns="182875" bIns="182875"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Arial"/>
                  <a:cs typeface="Arial"/>
                  <a:sym typeface="Arial"/>
                </a:rPr>
                <a:t>ANL Aurora</a:t>
              </a:r>
              <a:br>
                <a:rPr kumimoji="0" lang="en-US" sz="1200" b="0" i="0" u="none" strike="noStrike" kern="1200" cap="none" spc="0" normalizeH="0" baseline="0" noProof="0">
                  <a:ln>
                    <a:noFill/>
                  </a:ln>
                  <a:solidFill>
                    <a:prstClr val="white"/>
                  </a:solidFill>
                  <a:effectLst/>
                  <a:uLnTx/>
                  <a:uFillTx/>
                  <a:latin typeface="Arial"/>
                  <a:ea typeface="Arial"/>
                  <a:cs typeface="Arial"/>
                  <a:sym typeface="Arial"/>
                </a:rPr>
              </a:br>
              <a:r>
                <a:rPr kumimoji="0" lang="en-US" sz="1200" b="0" i="0" u="none" strike="noStrike" kern="1200" cap="none" spc="0" normalizeH="0" baseline="0" noProof="0">
                  <a:ln>
                    <a:noFill/>
                  </a:ln>
                  <a:solidFill>
                    <a:prstClr val="white"/>
                  </a:solidFill>
                  <a:effectLst/>
                  <a:uLnTx/>
                  <a:uFillTx/>
                  <a:latin typeface="Arial"/>
                  <a:ea typeface="Arial"/>
                  <a:cs typeface="Arial"/>
                  <a:sym typeface="Arial"/>
                </a:rPr>
                <a:t>Intel/HPE</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424" name="Google Shape;424;p39"/>
          <p:cNvGrpSpPr/>
          <p:nvPr/>
        </p:nvGrpSpPr>
        <p:grpSpPr>
          <a:xfrm>
            <a:off x="279759" y="2915042"/>
            <a:ext cx="1250943" cy="1232860"/>
            <a:chOff x="7814788" y="5104137"/>
            <a:chExt cx="1465943" cy="1444752"/>
          </a:xfrm>
        </p:grpSpPr>
        <p:pic>
          <p:nvPicPr>
            <p:cNvPr id="425" name="Google Shape;425;p39" descr="A close up of a sign&#10;&#10;Description automatically generated"/>
            <p:cNvPicPr preferRelativeResize="0"/>
            <p:nvPr/>
          </p:nvPicPr>
          <p:blipFill rotWithShape="1">
            <a:blip r:embed="rId12">
              <a:alphaModFix/>
            </a:blip>
            <a:srcRect/>
            <a:stretch/>
          </p:blipFill>
          <p:spPr>
            <a:xfrm>
              <a:off x="7825383" y="5104137"/>
              <a:ext cx="1444752" cy="1444752"/>
            </a:xfrm>
            <a:prstGeom prst="ellipse">
              <a:avLst/>
            </a:prstGeom>
            <a:noFill/>
            <a:ln w="57150" cap="flat" cmpd="sng">
              <a:solidFill>
                <a:schemeClr val="dk1">
                  <a:alpha val="54901"/>
                </a:schemeClr>
              </a:solidFill>
              <a:prstDash val="solid"/>
              <a:round/>
              <a:headEnd type="none" w="sm" len="sm"/>
              <a:tailEnd type="none" w="sm" len="sm"/>
            </a:ln>
            <a:effectLst>
              <a:outerShdw blurRad="101600" sx="102000" sy="102000" algn="ctr" rotWithShape="0">
                <a:srgbClr val="000000">
                  <a:alpha val="20000"/>
                </a:srgbClr>
              </a:outerShdw>
            </a:effectLst>
          </p:spPr>
        </p:pic>
        <p:sp>
          <p:nvSpPr>
            <p:cNvPr id="426" name="Google Shape;426;p39"/>
            <p:cNvSpPr/>
            <p:nvPr/>
          </p:nvSpPr>
          <p:spPr>
            <a:xfrm>
              <a:off x="7814788" y="5238060"/>
              <a:ext cx="1465943" cy="497300"/>
            </a:xfrm>
            <a:custGeom>
              <a:avLst/>
              <a:gdLst/>
              <a:ahLst/>
              <a:cxnLst/>
              <a:rect l="l" t="t" r="r" b="b"/>
              <a:pathLst>
                <a:path w="1610832" h="546451" extrusionOk="0">
                  <a:moveTo>
                    <a:pt x="401326" y="0"/>
                  </a:moveTo>
                  <a:lnTo>
                    <a:pt x="1209506" y="0"/>
                  </a:lnTo>
                  <a:lnTo>
                    <a:pt x="1265044" y="30145"/>
                  </a:lnTo>
                  <a:cubicBezTo>
                    <a:pt x="1439982" y="148331"/>
                    <a:pt x="1566983" y="332084"/>
                    <a:pt x="1610785" y="546143"/>
                  </a:cubicBezTo>
                  <a:lnTo>
                    <a:pt x="1610832" y="546451"/>
                  </a:lnTo>
                  <a:lnTo>
                    <a:pt x="0" y="546451"/>
                  </a:lnTo>
                  <a:lnTo>
                    <a:pt x="47" y="546143"/>
                  </a:lnTo>
                  <a:cubicBezTo>
                    <a:pt x="43850" y="332084"/>
                    <a:pt x="170851" y="148331"/>
                    <a:pt x="345788" y="30145"/>
                  </a:cubicBezTo>
                  <a:lnTo>
                    <a:pt x="401326" y="0"/>
                  </a:lnTo>
                  <a:close/>
                </a:path>
              </a:pathLst>
            </a:custGeom>
            <a:solidFill>
              <a:schemeClr val="dk1">
                <a:alpha val="43921"/>
              </a:schemeClr>
            </a:solidFill>
            <a:ln>
              <a:noFill/>
            </a:ln>
            <a:effectLst>
              <a:outerShdw blurRad="76200" sy="23000" kx="-1200000" algn="bl" rotWithShape="0">
                <a:srgbClr val="000000">
                  <a:alpha val="20000"/>
                </a:srgbClr>
              </a:outerShdw>
            </a:effectLst>
          </p:spPr>
          <p:txBody>
            <a:bodyPr spcFirstLastPara="1" wrap="square" lIns="182875" tIns="182875" rIns="182875" bIns="182875" anchor="ctr" anchorCtr="0">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Arial"/>
                  <a:ea typeface="Arial"/>
                  <a:cs typeface="Arial"/>
                  <a:sym typeface="Arial"/>
                </a:rPr>
                <a:t>ORNL Frontier</a:t>
              </a:r>
              <a:br>
                <a:rPr kumimoji="0" lang="en-US" sz="1200" b="0" i="0" u="none" strike="noStrike" kern="1200" cap="none" spc="0" normalizeH="0" baseline="0" noProof="0">
                  <a:ln>
                    <a:noFill/>
                  </a:ln>
                  <a:solidFill>
                    <a:prstClr val="white"/>
                  </a:solidFill>
                  <a:effectLst/>
                  <a:uLnTx/>
                  <a:uFillTx/>
                  <a:latin typeface="Arial"/>
                  <a:ea typeface="Arial"/>
                  <a:cs typeface="Arial"/>
                  <a:sym typeface="Arial"/>
                </a:rPr>
              </a:br>
              <a:r>
                <a:rPr kumimoji="0" lang="en-US" sz="1200" b="0" i="0" u="none" strike="noStrike" kern="1200" cap="none" spc="0" normalizeH="0" baseline="0" noProof="0">
                  <a:ln>
                    <a:noFill/>
                  </a:ln>
                  <a:solidFill>
                    <a:prstClr val="white"/>
                  </a:solidFill>
                  <a:effectLst/>
                  <a:uLnTx/>
                  <a:uFillTx/>
                  <a:latin typeface="Arial"/>
                  <a:ea typeface="Arial"/>
                  <a:cs typeface="Arial"/>
                  <a:sym typeface="Arial"/>
                </a:rPr>
                <a:t>HPE/AMD</a:t>
              </a: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 name="Slide Number Placeholder 5">
            <a:extLst>
              <a:ext uri="{FF2B5EF4-FFF2-40B4-BE49-F238E27FC236}">
                <a16:creationId xmlns:a16="http://schemas.microsoft.com/office/drawing/2014/main" id="{F57721D7-DD4C-3777-7C00-E0C81F5F13AD}"/>
              </a:ext>
            </a:extLst>
          </p:cNvPr>
          <p:cNvSpPr txBox="1">
            <a:spLocks/>
          </p:cNvSpPr>
          <p:nvPr/>
        </p:nvSpPr>
        <p:spPr>
          <a:xfrm>
            <a:off x="11571885" y="6399129"/>
            <a:ext cx="47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8BE836-562C-0F40-B149-E8E5AC89B9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2D0A64A-F9CD-0D1E-CA89-0B0376BFF469}"/>
              </a:ext>
            </a:extLst>
          </p:cNvPr>
          <p:cNvSpPr>
            <a:spLocks noGrp="1"/>
          </p:cNvSpPr>
          <p:nvPr>
            <p:ph type="title"/>
          </p:nvPr>
        </p:nvSpPr>
        <p:spPr>
          <a:xfrm>
            <a:off x="1738859" y="348865"/>
            <a:ext cx="9362816" cy="1576446"/>
          </a:xfrm>
        </p:spPr>
        <p:txBody>
          <a:bodyPr vert="horz" lIns="91440" tIns="45720" rIns="91440" bIns="45720" rtlCol="0" anchor="ctr">
            <a:normAutofit/>
          </a:bodyPr>
          <a:lstStyle/>
          <a:p>
            <a:r>
              <a:rPr lang="en-US" sz="3400" kern="1200" dirty="0">
                <a:solidFill>
                  <a:srgbClr val="FFFFFF"/>
                </a:solidFill>
                <a:latin typeface="+mj-lt"/>
                <a:ea typeface="+mj-ea"/>
                <a:cs typeface="+mj-cs"/>
              </a:rPr>
              <a:t>8 Software Stewardship Organizations (SSOs)</a:t>
            </a:r>
            <a:br>
              <a:rPr lang="en-US" sz="3400" kern="1200" dirty="0">
                <a:solidFill>
                  <a:srgbClr val="FFFFFF"/>
                </a:solidFill>
                <a:latin typeface="+mj-lt"/>
                <a:ea typeface="+mj-ea"/>
                <a:cs typeface="+mj-cs"/>
              </a:rPr>
            </a:br>
            <a:r>
              <a:rPr lang="en-US" sz="2000" kern="1200" dirty="0">
                <a:solidFill>
                  <a:srgbClr val="FFFFFF"/>
                </a:solidFill>
                <a:latin typeface="+mj-lt"/>
                <a:ea typeface="+mj-ea"/>
                <a:cs typeface="+mj-cs"/>
              </a:rPr>
              <a:t>DOE Office of Advanced Scientific Computing Research (ASCR) Post-ECP Projects</a:t>
            </a:r>
            <a:endParaRPr lang="en-US" sz="3400" kern="1200" dirty="0">
              <a:solidFill>
                <a:srgbClr val="FFFFFF"/>
              </a:solidFill>
              <a:latin typeface="+mj-lt"/>
              <a:ea typeface="+mj-ea"/>
              <a:cs typeface="+mj-cs"/>
            </a:endParaRPr>
          </a:p>
        </p:txBody>
      </p:sp>
      <p:graphicFrame>
        <p:nvGraphicFramePr>
          <p:cNvPr id="5" name="Content Placeholder 2">
            <a:extLst>
              <a:ext uri="{FF2B5EF4-FFF2-40B4-BE49-F238E27FC236}">
                <a16:creationId xmlns:a16="http://schemas.microsoft.com/office/drawing/2014/main" id="{D601600D-FAC5-6188-13EB-CA9EC6502244}"/>
              </a:ext>
            </a:extLst>
          </p:cNvPr>
          <p:cNvGraphicFramePr>
            <a:graphicFrameLocks noGrp="1"/>
          </p:cNvGraphicFramePr>
          <p:nvPr>
            <p:ph idx="1"/>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5">
            <a:extLst>
              <a:ext uri="{FF2B5EF4-FFF2-40B4-BE49-F238E27FC236}">
                <a16:creationId xmlns:a16="http://schemas.microsoft.com/office/drawing/2014/main" id="{83AD6779-72C9-86C6-96F5-5D4A8AD57D97}"/>
              </a:ext>
            </a:extLst>
          </p:cNvPr>
          <p:cNvSpPr txBox="1">
            <a:spLocks/>
          </p:cNvSpPr>
          <p:nvPr/>
        </p:nvSpPr>
        <p:spPr>
          <a:xfrm>
            <a:off x="11571885" y="6399129"/>
            <a:ext cx="47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8BE836-562C-0F40-B149-E8E5AC89B9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6062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Rectangle 18">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E0964A4-860E-3A1C-2809-E805DBB301B6}"/>
              </a:ext>
            </a:extLst>
          </p:cNvPr>
          <p:cNvSpPr>
            <a:spLocks noGrp="1"/>
          </p:cNvSpPr>
          <p:nvPr>
            <p:ph type="title"/>
          </p:nvPr>
        </p:nvSpPr>
        <p:spPr>
          <a:xfrm>
            <a:off x="1177159" y="210207"/>
            <a:ext cx="10238461" cy="1016387"/>
          </a:xfrm>
        </p:spPr>
        <p:txBody>
          <a:bodyPr anchor="ctr">
            <a:normAutofit fontScale="90000"/>
          </a:bodyPr>
          <a:lstStyle/>
          <a:p>
            <a:pPr algn="ctr"/>
            <a:r>
              <a:rPr lang="en-US" sz="3200" dirty="0">
                <a:solidFill>
                  <a:srgbClr val="FFFFFF"/>
                </a:solidFill>
              </a:rPr>
              <a:t>Announcing CASS</a:t>
            </a:r>
            <a:br>
              <a:rPr lang="en-US" sz="3200" dirty="0">
                <a:solidFill>
                  <a:srgbClr val="FFFFFF"/>
                </a:solidFill>
              </a:rPr>
            </a:br>
            <a:r>
              <a:rPr lang="en-US" sz="2000" dirty="0">
                <a:solidFill>
                  <a:srgbClr val="FFFFFF"/>
                </a:solidFill>
              </a:rPr>
              <a:t>The Consortium for the Advancement of Scientific Software</a:t>
            </a:r>
            <a:br>
              <a:rPr lang="en-US" sz="2000" dirty="0">
                <a:solidFill>
                  <a:srgbClr val="FFFFFF"/>
                </a:solidFill>
              </a:rPr>
            </a:br>
            <a:r>
              <a:rPr lang="en-US" sz="2000" dirty="0">
                <a:solidFill>
                  <a:srgbClr val="FFFFFF"/>
                </a:solidFill>
              </a:rPr>
              <a:t>https://</a:t>
            </a:r>
            <a:r>
              <a:rPr lang="en-US" sz="2000" dirty="0" err="1">
                <a:solidFill>
                  <a:srgbClr val="FFFFFF"/>
                </a:solidFill>
              </a:rPr>
              <a:t>cass.community</a:t>
            </a:r>
            <a:r>
              <a:rPr lang="en-US" sz="2000" dirty="0">
                <a:solidFill>
                  <a:srgbClr val="FFFFFF"/>
                </a:solidFill>
              </a:rPr>
              <a:t> </a:t>
            </a:r>
            <a:endParaRPr lang="en-US" sz="2800" dirty="0">
              <a:solidFill>
                <a:srgbClr val="FFFFFF"/>
              </a:solidFill>
            </a:endParaRPr>
          </a:p>
        </p:txBody>
      </p:sp>
      <p:sp>
        <p:nvSpPr>
          <p:cNvPr id="5" name="Content Placeholder 4">
            <a:extLst>
              <a:ext uri="{FF2B5EF4-FFF2-40B4-BE49-F238E27FC236}">
                <a16:creationId xmlns:a16="http://schemas.microsoft.com/office/drawing/2014/main" id="{F4E40D56-090D-D452-8529-F8222A19CBEB}"/>
              </a:ext>
            </a:extLst>
          </p:cNvPr>
          <p:cNvSpPr>
            <a:spLocks/>
          </p:cNvSpPr>
          <p:nvPr/>
        </p:nvSpPr>
        <p:spPr>
          <a:xfrm>
            <a:off x="52550" y="1880858"/>
            <a:ext cx="3980808" cy="2158321"/>
          </a:xfrm>
          <a:prstGeom prst="rect">
            <a:avLst/>
          </a:prstGeom>
          <a:solidFill>
            <a:schemeClr val="accent1"/>
          </a:solidFill>
        </p:spPr>
        <p:txBody>
          <a:bodyPr anchor="ctr">
            <a:normAutofit lnSpcReduction="10000"/>
          </a:bodyPr>
          <a:lstStyle/>
          <a:p>
            <a:pPr marL="0" marR="0" lvl="0" indent="0" algn="ctr" defTabSz="987552" rtl="0" eaLnBrk="1" fontAlgn="auto" latinLnBrk="0" hangingPunct="1">
              <a:lnSpc>
                <a:spcPct val="90000"/>
              </a:lnSpc>
              <a:spcBef>
                <a:spcPts val="0"/>
              </a:spcBef>
              <a:spcAft>
                <a:spcPts val="60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CASS Basics</a:t>
            </a:r>
          </a:p>
          <a:p>
            <a:pPr marL="285750" marR="0" lvl="0" indent="-285750" algn="l" defTabSz="98755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A newly-formed organization </a:t>
            </a:r>
          </a:p>
          <a:p>
            <a:pPr marL="285750" marR="0" lvl="0" indent="-285750" algn="l" defTabSz="98755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Sponsored by DOE Office of Advanced Scientific Computing Research (ASCR)</a:t>
            </a:r>
          </a:p>
          <a:p>
            <a:pPr marL="285750" marR="0" lvl="0" indent="-285750" algn="l" defTabSz="987552"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Established by DOE Software Stewardship Organizations (SSOs)</a:t>
            </a:r>
          </a:p>
        </p:txBody>
      </p:sp>
      <p:sp>
        <p:nvSpPr>
          <p:cNvPr id="6" name="Content Placeholder 4">
            <a:extLst>
              <a:ext uri="{FF2B5EF4-FFF2-40B4-BE49-F238E27FC236}">
                <a16:creationId xmlns:a16="http://schemas.microsoft.com/office/drawing/2014/main" id="{2FF300E3-7490-07CF-3449-1EDC18AC0E48}"/>
              </a:ext>
            </a:extLst>
          </p:cNvPr>
          <p:cNvSpPr txBox="1">
            <a:spLocks/>
          </p:cNvSpPr>
          <p:nvPr/>
        </p:nvSpPr>
        <p:spPr>
          <a:xfrm>
            <a:off x="4105596" y="1880858"/>
            <a:ext cx="3980808" cy="2158321"/>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87552" rtl="0" eaLnBrk="1" fontAlgn="auto" latinLnBrk="0" hangingPunct="1">
              <a:lnSpc>
                <a:spcPct val="90000"/>
              </a:lnSpc>
              <a:spcBef>
                <a:spcPts val="108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CASS Goals</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Forum for SSO collaboration and coordination</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Bigger than the sum of its parts</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Vehicle for advancing the scientific software ecosystem</a:t>
            </a:r>
          </a:p>
        </p:txBody>
      </p:sp>
      <p:sp>
        <p:nvSpPr>
          <p:cNvPr id="7" name="Content Placeholder 4">
            <a:extLst>
              <a:ext uri="{FF2B5EF4-FFF2-40B4-BE49-F238E27FC236}">
                <a16:creationId xmlns:a16="http://schemas.microsoft.com/office/drawing/2014/main" id="{47972442-2989-7AD1-A01F-00E96A00C98E}"/>
              </a:ext>
            </a:extLst>
          </p:cNvPr>
          <p:cNvSpPr txBox="1">
            <a:spLocks/>
          </p:cNvSpPr>
          <p:nvPr/>
        </p:nvSpPr>
        <p:spPr>
          <a:xfrm>
            <a:off x="8169152" y="1880858"/>
            <a:ext cx="3980808" cy="2158321"/>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87552" rtl="0" eaLnBrk="1" fontAlgn="auto" latinLnBrk="0" hangingPunct="1">
              <a:lnSpc>
                <a:spcPct val="90000"/>
              </a:lnSpc>
              <a:spcBef>
                <a:spcPts val="108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CASS Status</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Defining governance structure</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Establishing community awareness</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Building a team of teams</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Collaborating on outreach</a:t>
            </a:r>
          </a:p>
        </p:txBody>
      </p:sp>
      <p:sp>
        <p:nvSpPr>
          <p:cNvPr id="8" name="Content Placeholder 4">
            <a:extLst>
              <a:ext uri="{FF2B5EF4-FFF2-40B4-BE49-F238E27FC236}">
                <a16:creationId xmlns:a16="http://schemas.microsoft.com/office/drawing/2014/main" id="{C1E4333E-A3AB-4D15-42C8-29F35CC77F0C}"/>
              </a:ext>
            </a:extLst>
          </p:cNvPr>
          <p:cNvSpPr txBox="1">
            <a:spLocks/>
          </p:cNvSpPr>
          <p:nvPr/>
        </p:nvSpPr>
        <p:spPr>
          <a:xfrm>
            <a:off x="94593" y="4389033"/>
            <a:ext cx="5927835" cy="2258759"/>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87552" rtl="0" eaLnBrk="1" fontAlgn="auto" latinLnBrk="0" hangingPunct="1">
              <a:lnSpc>
                <a:spcPct val="90000"/>
              </a:lnSpc>
              <a:spcBef>
                <a:spcPts val="1080"/>
              </a:spcBef>
              <a:spcAft>
                <a:spcPts val="0"/>
              </a:spcAft>
              <a:buClrTx/>
              <a:buSzTx/>
              <a:buFont typeface="Arial" panose="020B0604020202020204" pitchFamily="34" charset="0"/>
              <a:buNone/>
              <a:tabLst/>
              <a:defRPr/>
            </a:pPr>
            <a:r>
              <a:rPr kumimoji="0" lang="en-US" sz="2000" b="1" i="0" u="none" strike="noStrike" kern="1200" cap="none" spc="0" normalizeH="0" baseline="0" noProof="0" dirty="0">
                <a:ln>
                  <a:noFill/>
                </a:ln>
                <a:solidFill>
                  <a:prstClr val="white"/>
                </a:solidFill>
                <a:effectLst/>
                <a:uLnTx/>
                <a:uFillTx/>
                <a:latin typeface="Calibri" panose="020F0502020204030204"/>
                <a:ea typeface="+mn-ea"/>
                <a:cs typeface="+mn-cs"/>
              </a:rPr>
              <a:t>Software Stewardship Organization (SSO) Basics</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Each SSO represents a specific software ecosystem concern</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Product SSOs: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Programming systems, performance tools, </a:t>
            </a:r>
            <a:b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	          math packages, data/viz packages</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Portfolio SSO: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Curating &amp; delivering software stack to the 	          community</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1600" b="1" i="0" u="none" strike="noStrike" kern="1200" cap="none" spc="0" normalizeH="0" baseline="0" noProof="0" dirty="0">
                <a:ln>
                  <a:noFill/>
                </a:ln>
                <a:solidFill>
                  <a:prstClr val="white"/>
                </a:solidFill>
                <a:effectLst/>
                <a:uLnTx/>
                <a:uFillTx/>
                <a:latin typeface="Calibri" panose="020F0502020204030204"/>
                <a:ea typeface="+mn-ea"/>
                <a:cs typeface="+mn-cs"/>
              </a:rPr>
              <a:t>Community SSOs:  </a:t>
            </a:r>
            <a:r>
              <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rPr>
              <a:t>Workforce, partnerships</a:t>
            </a:r>
            <a:endParaRPr kumimoji="0" lang="en-US" sz="1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Content Placeholder 4">
            <a:extLst>
              <a:ext uri="{FF2B5EF4-FFF2-40B4-BE49-F238E27FC236}">
                <a16:creationId xmlns:a16="http://schemas.microsoft.com/office/drawing/2014/main" id="{729F0349-6FC4-5F4B-BB1F-BD816E9F3F0C}"/>
              </a:ext>
            </a:extLst>
          </p:cNvPr>
          <p:cNvSpPr txBox="1">
            <a:spLocks/>
          </p:cNvSpPr>
          <p:nvPr/>
        </p:nvSpPr>
        <p:spPr>
          <a:xfrm>
            <a:off x="6096000" y="4389032"/>
            <a:ext cx="5927835" cy="2258759"/>
          </a:xfrm>
          <a:prstGeom prst="rect">
            <a:avLst/>
          </a:prstGeom>
          <a:solidFill>
            <a:schemeClr val="accent1"/>
          </a:solidFill>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87552" rtl="0" eaLnBrk="1" fontAlgn="auto" latinLnBrk="0" hangingPunct="1">
              <a:lnSpc>
                <a:spcPct val="90000"/>
              </a:lnSpc>
              <a:spcBef>
                <a:spcPts val="1080"/>
              </a:spcBef>
              <a:spcAft>
                <a:spcPts val="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Calibri" panose="020F0502020204030204"/>
                <a:ea typeface="+mn-ea"/>
                <a:cs typeface="+mn-cs"/>
              </a:rPr>
              <a:t>Engage with CASS</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Review slides June 11-13 CASS Community BOF Days:</a:t>
            </a:r>
            <a:b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hlinkClick r:id="rId2">
                  <a:extLst>
                    <a:ext uri="{A12FA001-AC4F-418D-AE19-62706E023703}">
                      <ahyp:hlinkClr xmlns:ahyp="http://schemas.microsoft.com/office/drawing/2018/hyperlinkcolor" val="tx"/>
                    </a:ext>
                  </a:extLst>
                </a:hlinkClick>
              </a:rPr>
              <a:t>https://cass.community/bofs</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246888" marR="0" lvl="0" indent="-246888" algn="l" defTabSz="987552" rtl="0" eaLnBrk="1" fontAlgn="auto" latinLnBrk="0" hangingPunct="1">
              <a:lnSpc>
                <a:spcPct val="90000"/>
              </a:lnSpc>
              <a:spcBef>
                <a:spcPts val="108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Visit </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hlinkClick r:id="rId3">
                  <a:extLst>
                    <a:ext uri="{A12FA001-AC4F-418D-AE19-62706E023703}">
                      <ahyp:hlinkClr xmlns:ahyp="http://schemas.microsoft.com/office/drawing/2018/hyperlinkcolor" val="tx"/>
                    </a:ext>
                  </a:extLst>
                </a:hlinkClick>
              </a:rPr>
              <a:t>https://cass.community</a:t>
            </a:r>
            <a:r>
              <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mn-cs"/>
              </a:rPr>
              <a:t> </a:t>
            </a:r>
          </a:p>
        </p:txBody>
      </p:sp>
      <p:pic>
        <p:nvPicPr>
          <p:cNvPr id="3" name="Picture 2" descr="A close up of a logo&#10;&#10;Description automatically generated">
            <a:extLst>
              <a:ext uri="{FF2B5EF4-FFF2-40B4-BE49-F238E27FC236}">
                <a16:creationId xmlns:a16="http://schemas.microsoft.com/office/drawing/2014/main" id="{1A294F71-ED08-5115-00CC-E59803510F0B}"/>
              </a:ext>
            </a:extLst>
          </p:cNvPr>
          <p:cNvPicPr>
            <a:picLocks noChangeAspect="1"/>
          </p:cNvPicPr>
          <p:nvPr/>
        </p:nvPicPr>
        <p:blipFill>
          <a:blip r:embed="rId4"/>
          <a:stretch>
            <a:fillRect/>
          </a:stretch>
        </p:blipFill>
        <p:spPr>
          <a:xfrm>
            <a:off x="10815145" y="0"/>
            <a:ext cx="1376856" cy="1252814"/>
          </a:xfrm>
          <a:prstGeom prst="rect">
            <a:avLst/>
          </a:prstGeom>
        </p:spPr>
      </p:pic>
      <p:sp>
        <p:nvSpPr>
          <p:cNvPr id="9" name="Slide Number Placeholder 8">
            <a:extLst>
              <a:ext uri="{FF2B5EF4-FFF2-40B4-BE49-F238E27FC236}">
                <a16:creationId xmlns:a16="http://schemas.microsoft.com/office/drawing/2014/main" id="{3A25449D-6504-8BCD-DEE9-5529A02E7107}"/>
              </a:ext>
            </a:extLst>
          </p:cNvPr>
          <p:cNvSpPr>
            <a:spLocks noGrp="1"/>
          </p:cNvSpPr>
          <p:nvPr>
            <p:ph type="sldNum" sz="quarter" idx="12"/>
          </p:nvPr>
        </p:nvSpPr>
        <p:spPr>
          <a:xfrm>
            <a:off x="11384628" y="6282666"/>
            <a:ext cx="48219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BE836-562C-0F40-B149-E8E5AC89B9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647367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92E4A-4429-C13D-B68A-AD4DA9DA851A}"/>
              </a:ext>
            </a:extLst>
          </p:cNvPr>
          <p:cNvSpPr>
            <a:spLocks noGrp="1"/>
          </p:cNvSpPr>
          <p:nvPr>
            <p:ph type="title"/>
          </p:nvPr>
        </p:nvSpPr>
        <p:spPr/>
        <p:txBody>
          <a:bodyPr/>
          <a:lstStyle/>
          <a:p>
            <a:r>
              <a:rPr lang="en-US" b="1" dirty="0">
                <a:latin typeface="+mn-lt"/>
              </a:rPr>
              <a:t>Consortium for the Advancement of Scientific Software (CASS)</a:t>
            </a:r>
          </a:p>
        </p:txBody>
      </p:sp>
      <p:sp>
        <p:nvSpPr>
          <p:cNvPr id="3" name="Content Placeholder 2">
            <a:extLst>
              <a:ext uri="{FF2B5EF4-FFF2-40B4-BE49-F238E27FC236}">
                <a16:creationId xmlns:a16="http://schemas.microsoft.com/office/drawing/2014/main" id="{744EA0FC-28AE-1BF5-A69B-C7EFBCEE53B1}"/>
              </a:ext>
            </a:extLst>
          </p:cNvPr>
          <p:cNvSpPr>
            <a:spLocks noGrp="1"/>
          </p:cNvSpPr>
          <p:nvPr>
            <p:ph idx="1"/>
          </p:nvPr>
        </p:nvSpPr>
        <p:spPr>
          <a:xfrm>
            <a:off x="838200" y="2055813"/>
            <a:ext cx="7165769" cy="4121150"/>
          </a:xfrm>
        </p:spPr>
        <p:txBody>
          <a:bodyPr>
            <a:normAutofit fontScale="85000" lnSpcReduction="20000"/>
          </a:bodyPr>
          <a:lstStyle/>
          <a:p>
            <a:pPr algn="l"/>
            <a:r>
              <a:rPr lang="en-US" b="1" i="0" u="none" strike="noStrike" dirty="0">
                <a:effectLst/>
              </a:rPr>
              <a:t>CASS Formation Team</a:t>
            </a:r>
          </a:p>
          <a:p>
            <a:pPr lvl="1"/>
            <a:r>
              <a:rPr lang="en-US" b="0" i="0" u="none" strike="noStrike" dirty="0">
                <a:effectLst/>
              </a:rPr>
              <a:t>David </a:t>
            </a:r>
            <a:r>
              <a:rPr lang="en-US" b="0" i="0" u="none" strike="noStrike" dirty="0" err="1">
                <a:effectLst/>
              </a:rPr>
              <a:t>Bernholdt</a:t>
            </a:r>
            <a:endParaRPr lang="en-US" b="0" i="0" u="none" strike="noStrike" dirty="0">
              <a:effectLst/>
            </a:endParaRPr>
          </a:p>
          <a:p>
            <a:pPr lvl="1"/>
            <a:r>
              <a:rPr lang="en-US" b="0" i="0" u="none" strike="noStrike" dirty="0">
                <a:effectLst/>
              </a:rPr>
              <a:t>Phil </a:t>
            </a:r>
            <a:r>
              <a:rPr lang="en-US" b="0" i="0" u="none" strike="noStrike" dirty="0" err="1">
                <a:effectLst/>
              </a:rPr>
              <a:t>Carns</a:t>
            </a:r>
            <a:endParaRPr lang="en-US" dirty="0"/>
          </a:p>
          <a:p>
            <a:pPr lvl="1"/>
            <a:r>
              <a:rPr lang="en-US" b="0" i="0" u="none" strike="noStrike" dirty="0">
                <a:effectLst/>
              </a:rPr>
              <a:t>Lois Curfman McInnes</a:t>
            </a:r>
          </a:p>
          <a:p>
            <a:r>
              <a:rPr lang="en-US" b="1" i="0" u="none" strike="noStrike" dirty="0">
                <a:effectLst/>
              </a:rPr>
              <a:t>Representatives of Software Stewardship Organizations (SSOs)</a:t>
            </a:r>
          </a:p>
          <a:p>
            <a:pPr lvl="1"/>
            <a:r>
              <a:rPr lang="en-US" b="1" i="0" u="none" strike="noStrike" dirty="0">
                <a:effectLst/>
              </a:rPr>
              <a:t>COLABS: </a:t>
            </a:r>
            <a:r>
              <a:rPr lang="en-US" b="0" i="0" u="none" strike="noStrike" dirty="0">
                <a:effectLst/>
              </a:rPr>
              <a:t>Anshu Dubey, David </a:t>
            </a:r>
            <a:r>
              <a:rPr lang="en-US" b="0" i="0" u="none" strike="noStrike" dirty="0" err="1">
                <a:effectLst/>
              </a:rPr>
              <a:t>Bernholdt</a:t>
            </a:r>
            <a:endParaRPr lang="en-US" b="0" i="0" u="none" strike="noStrike" dirty="0">
              <a:effectLst/>
            </a:endParaRPr>
          </a:p>
          <a:p>
            <a:pPr lvl="1"/>
            <a:r>
              <a:rPr lang="en-US" b="1" i="0" u="none" strike="noStrike" dirty="0">
                <a:effectLst/>
              </a:rPr>
              <a:t>CORSA: </a:t>
            </a:r>
            <a:r>
              <a:rPr lang="en-US" b="0" i="0" u="none" strike="noStrike" dirty="0">
                <a:effectLst/>
              </a:rPr>
              <a:t>Greg Watson, Elaine </a:t>
            </a:r>
            <a:r>
              <a:rPr lang="en-US" b="0" i="0" u="none" strike="noStrike" dirty="0" err="1">
                <a:effectLst/>
              </a:rPr>
              <a:t>Raybourn</a:t>
            </a:r>
            <a:endParaRPr lang="en-US" b="0" i="0" u="none" strike="noStrike" dirty="0">
              <a:effectLst/>
            </a:endParaRPr>
          </a:p>
          <a:p>
            <a:pPr lvl="1"/>
            <a:r>
              <a:rPr lang="en-US" b="1" i="0" u="none" strike="noStrike" dirty="0" err="1">
                <a:effectLst/>
              </a:rPr>
              <a:t>FASTMath</a:t>
            </a:r>
            <a:r>
              <a:rPr lang="en-US" b="1" i="0" u="none" strike="noStrike" dirty="0">
                <a:effectLst/>
              </a:rPr>
              <a:t>: </a:t>
            </a:r>
            <a:r>
              <a:rPr lang="en-US" b="0" i="0" u="none" strike="noStrike" dirty="0">
                <a:effectLst/>
              </a:rPr>
              <a:t>Esmond Ng, Todd Munson</a:t>
            </a:r>
          </a:p>
          <a:p>
            <a:pPr lvl="1"/>
            <a:r>
              <a:rPr lang="en-US" b="1" i="0" u="none" strike="noStrike" dirty="0">
                <a:effectLst/>
              </a:rPr>
              <a:t>PESO: Mike </a:t>
            </a:r>
            <a:r>
              <a:rPr lang="en-US" b="1" i="0" u="none" strike="noStrike" dirty="0" err="1">
                <a:effectLst/>
              </a:rPr>
              <a:t>Heroux</a:t>
            </a:r>
            <a:r>
              <a:rPr lang="en-US" b="1" i="0" u="none" strike="noStrike" dirty="0">
                <a:effectLst/>
              </a:rPr>
              <a:t>, Todd </a:t>
            </a:r>
            <a:r>
              <a:rPr lang="en-US" b="1" i="0" u="none" strike="noStrike" dirty="0" err="1">
                <a:effectLst/>
              </a:rPr>
              <a:t>Gamblin</a:t>
            </a:r>
            <a:endParaRPr lang="en-US" b="1" i="0" u="none" strike="noStrike" dirty="0">
              <a:effectLst/>
            </a:endParaRPr>
          </a:p>
          <a:p>
            <a:pPr lvl="1"/>
            <a:r>
              <a:rPr lang="en-US" b="1" i="0" u="none" strike="noStrike" dirty="0">
                <a:effectLst/>
              </a:rPr>
              <a:t>RAPIDS: </a:t>
            </a:r>
            <a:r>
              <a:rPr lang="en-US" b="0" i="0" u="none" strike="noStrike" dirty="0">
                <a:effectLst/>
              </a:rPr>
              <a:t>Rob Ross, Lenny </a:t>
            </a:r>
            <a:r>
              <a:rPr lang="en-US" b="0" i="0" u="none" strike="noStrike" dirty="0" err="1">
                <a:effectLst/>
              </a:rPr>
              <a:t>Oliker</a:t>
            </a:r>
            <a:endParaRPr lang="en-US" b="0" i="0" u="none" strike="noStrike" dirty="0">
              <a:effectLst/>
            </a:endParaRPr>
          </a:p>
          <a:p>
            <a:pPr lvl="1"/>
            <a:r>
              <a:rPr lang="en-US" b="1" i="0" u="none" strike="noStrike" dirty="0">
                <a:effectLst/>
              </a:rPr>
              <a:t>S4PST: </a:t>
            </a:r>
            <a:r>
              <a:rPr lang="en-US" b="0" i="0" u="none" strike="noStrike" dirty="0">
                <a:effectLst/>
              </a:rPr>
              <a:t>Keita </a:t>
            </a:r>
            <a:r>
              <a:rPr lang="en-US" b="0" i="0" u="none" strike="noStrike" dirty="0" err="1">
                <a:effectLst/>
              </a:rPr>
              <a:t>Teranishi</a:t>
            </a:r>
            <a:r>
              <a:rPr lang="en-US" b="0" i="0" u="none" strike="noStrike" dirty="0">
                <a:effectLst/>
              </a:rPr>
              <a:t>, Damian </a:t>
            </a:r>
            <a:r>
              <a:rPr lang="en-US" b="0" i="0" u="none" strike="noStrike" dirty="0" err="1">
                <a:effectLst/>
              </a:rPr>
              <a:t>Rouson</a:t>
            </a:r>
            <a:endParaRPr lang="en-US" b="0" i="0" u="none" strike="noStrike" dirty="0">
              <a:effectLst/>
            </a:endParaRPr>
          </a:p>
          <a:p>
            <a:pPr lvl="1"/>
            <a:r>
              <a:rPr lang="en-US" b="1" i="0" u="none" strike="noStrike" dirty="0">
                <a:effectLst/>
              </a:rPr>
              <a:t>STEP: </a:t>
            </a:r>
            <a:r>
              <a:rPr lang="en-US" b="0" i="0" u="none" strike="noStrike" dirty="0">
                <a:effectLst/>
              </a:rPr>
              <a:t>Terry Jones, Phil </a:t>
            </a:r>
            <a:r>
              <a:rPr lang="en-US" b="0" i="0" u="none" strike="noStrike" dirty="0" err="1">
                <a:effectLst/>
              </a:rPr>
              <a:t>Carns</a:t>
            </a:r>
            <a:endParaRPr lang="en-US" b="0" i="0" u="none" strike="noStrike" dirty="0">
              <a:effectLst/>
            </a:endParaRPr>
          </a:p>
          <a:p>
            <a:pPr lvl="1"/>
            <a:r>
              <a:rPr lang="en-US" b="1" i="0" u="none" strike="noStrike" dirty="0">
                <a:effectLst/>
              </a:rPr>
              <a:t>SWAS: </a:t>
            </a:r>
            <a:r>
              <a:rPr lang="en-US" b="0" i="0" u="none" strike="noStrike" dirty="0">
                <a:effectLst/>
              </a:rPr>
              <a:t>Rafael Ferreira da Silva, Lavanya Ramakrishnan</a:t>
            </a:r>
          </a:p>
          <a:p>
            <a:endParaRPr lang="en-US" dirty="0"/>
          </a:p>
        </p:txBody>
      </p:sp>
      <p:pic>
        <p:nvPicPr>
          <p:cNvPr id="4" name="Picture 3" descr="A close up of a logo&#10;&#10;Description automatically generated">
            <a:extLst>
              <a:ext uri="{FF2B5EF4-FFF2-40B4-BE49-F238E27FC236}">
                <a16:creationId xmlns:a16="http://schemas.microsoft.com/office/drawing/2014/main" id="{902F0B37-0132-4D83-393B-099113118AFA}"/>
              </a:ext>
            </a:extLst>
          </p:cNvPr>
          <p:cNvPicPr>
            <a:picLocks noChangeAspect="1"/>
          </p:cNvPicPr>
          <p:nvPr/>
        </p:nvPicPr>
        <p:blipFill>
          <a:blip r:embed="rId2"/>
          <a:stretch>
            <a:fillRect/>
          </a:stretch>
        </p:blipFill>
        <p:spPr>
          <a:xfrm>
            <a:off x="10815145" y="0"/>
            <a:ext cx="1376856" cy="1252814"/>
          </a:xfrm>
          <a:prstGeom prst="rect">
            <a:avLst/>
          </a:prstGeom>
        </p:spPr>
      </p:pic>
      <p:sp>
        <p:nvSpPr>
          <p:cNvPr id="7" name="Slide Number Placeholder 5">
            <a:extLst>
              <a:ext uri="{FF2B5EF4-FFF2-40B4-BE49-F238E27FC236}">
                <a16:creationId xmlns:a16="http://schemas.microsoft.com/office/drawing/2014/main" id="{62698EEB-3B4C-7402-9224-FE89AA01BD23}"/>
              </a:ext>
            </a:extLst>
          </p:cNvPr>
          <p:cNvSpPr txBox="1">
            <a:spLocks/>
          </p:cNvSpPr>
          <p:nvPr/>
        </p:nvSpPr>
        <p:spPr>
          <a:xfrm>
            <a:off x="11571885" y="6399129"/>
            <a:ext cx="47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348BE836-562C-0F40-B149-E8E5AC89B93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625852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4" name="Google Shape;24;p1"/>
          <p:cNvSpPr txBox="1">
            <a:spLocks noGrp="1"/>
          </p:cNvSpPr>
          <p:nvPr>
            <p:ph type="sldNum" idx="12"/>
          </p:nvPr>
        </p:nvSpPr>
        <p:spPr>
          <a:xfrm>
            <a:off x="11218333" y="6351591"/>
            <a:ext cx="508000" cy="365125"/>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a:ln>
                  <a:noFill/>
                </a:ln>
                <a:solidFill>
                  <a:prstClr val="black"/>
                </a:solidFill>
                <a:effectLst/>
                <a:uLnTx/>
                <a:uFillTx/>
                <a:latin typeface="Arial"/>
                <a:ea typeface="+mn-ea"/>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1200" b="0" i="0" u="none" strike="noStrike" kern="0" cap="none" spc="0" normalizeH="0" baseline="0" noProof="0" dirty="0">
              <a:ln>
                <a:noFill/>
              </a:ln>
              <a:solidFill>
                <a:prstClr val="black"/>
              </a:solidFill>
              <a:effectLst/>
              <a:uLnTx/>
              <a:uFillTx/>
              <a:latin typeface="Arial"/>
              <a:ea typeface="+mn-ea"/>
              <a:cs typeface="Arial"/>
              <a:sym typeface="Arial"/>
            </a:endParaRPr>
          </a:p>
        </p:txBody>
      </p:sp>
      <p:sp>
        <p:nvSpPr>
          <p:cNvPr id="25" name="Google Shape;25;p1"/>
          <p:cNvSpPr/>
          <p:nvPr/>
        </p:nvSpPr>
        <p:spPr>
          <a:xfrm>
            <a:off x="122201" y="816685"/>
            <a:ext cx="7644763" cy="1200288"/>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400" b="1" i="0" u="none" strike="noStrike" kern="0" cap="none" spc="0" normalizeH="0" baseline="0" noProof="0" dirty="0">
                <a:ln>
                  <a:noFill/>
                </a:ln>
                <a:solidFill>
                  <a:srgbClr val="0F6635"/>
                </a:solidFill>
                <a:effectLst/>
                <a:uLnTx/>
                <a:uFillTx/>
                <a:latin typeface="Arial"/>
                <a:ea typeface="+mn-ea"/>
                <a:cs typeface="Arial"/>
                <a:sym typeface="Arial"/>
              </a:rPr>
              <a:t>About PESO</a:t>
            </a:r>
            <a:endParaRPr kumimoji="0" sz="1600" b="0" i="0" u="none" strike="noStrike" kern="0" cap="none" spc="0" normalizeH="0" baseline="0" noProof="0" dirty="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Five-year post-ECP software-ecosystem stewardship and advancement project </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Partnership with CASS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Arial"/>
                <a:cs typeface="Arial"/>
                <a:sym typeface="Arial"/>
              </a:rPr>
              <a:t>PESO leads portfolio activities of E4S+Spack curation, testing, delivery</a:t>
            </a:r>
          </a:p>
        </p:txBody>
      </p:sp>
      <p:sp>
        <p:nvSpPr>
          <p:cNvPr id="26" name="Google Shape;26;p1"/>
          <p:cNvSpPr/>
          <p:nvPr/>
        </p:nvSpPr>
        <p:spPr>
          <a:xfrm>
            <a:off x="114697" y="2286928"/>
            <a:ext cx="7184571" cy="1138733"/>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F6635"/>
                </a:solidFill>
                <a:effectLst/>
                <a:uLnTx/>
                <a:uFillTx/>
                <a:latin typeface="Arial"/>
                <a:ea typeface="Arial"/>
                <a:cs typeface="Arial"/>
                <a:sym typeface="Arial"/>
              </a:rPr>
              <a:t>Key PESO goals</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sym typeface="Arial"/>
              </a:rPr>
              <a:t>Enable applications to realize benefits of a software ecosystem</a:t>
            </a:r>
          </a:p>
          <a:p>
            <a:pPr marL="285750" marR="0" lvl="0" indent="-28575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kumimoji="0" lang="en-US" sz="1600" b="0" i="0" u="none" strike="noStrike" kern="0" cap="none" spc="0" normalizeH="0" baseline="0" noProof="0" dirty="0">
                <a:ln>
                  <a:noFill/>
                </a:ln>
                <a:solidFill>
                  <a:srgbClr val="000000"/>
                </a:solidFill>
                <a:effectLst/>
                <a:uLnTx/>
                <a:uFillTx/>
                <a:latin typeface="Arial"/>
                <a:ea typeface="+mn-ea"/>
                <a:cs typeface="Arial"/>
                <a:sym typeface="Arial"/>
              </a:rPr>
              <a:t>Emphasize software product quality, the continued fostering of software product communities, and the delivery of products, working with CASS</a:t>
            </a:r>
            <a:endParaRPr kumimoji="0" sz="16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7" name="Google Shape;27;p1"/>
          <p:cNvSpPr txBox="1"/>
          <p:nvPr/>
        </p:nvSpPr>
        <p:spPr>
          <a:xfrm>
            <a:off x="7144189" y="4474742"/>
            <a:ext cx="4830403" cy="132339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ea typeface="+mn-ea"/>
                <a:cs typeface="Arial"/>
                <a:sym typeface="Arial"/>
              </a:rPr>
              <a:t>The PESO Project exists to preserve, sustain, and advance the investments made by the </a:t>
            </a:r>
            <a:r>
              <a:rPr kumimoji="0" lang="en-US" sz="1000" b="0" i="1" u="none" strike="noStrike" kern="0" cap="none" spc="0" normalizeH="0" baseline="0" noProof="0" dirty="0" err="1">
                <a:ln>
                  <a:noFill/>
                </a:ln>
                <a:solidFill>
                  <a:srgbClr val="000000"/>
                </a:solidFill>
                <a:effectLst/>
                <a:uLnTx/>
                <a:uFillTx/>
                <a:latin typeface="Arial"/>
                <a:ea typeface="+mn-ea"/>
                <a:cs typeface="Arial"/>
                <a:sym typeface="Arial"/>
              </a:rPr>
              <a:t>Exascal</a:t>
            </a:r>
            <a:r>
              <a:rPr kumimoji="0" lang="en-US" sz="1000" b="0" i="1" u="none" strike="noStrike" kern="0" cap="none" spc="0" normalizeH="0" baseline="0" noProof="0" dirty="0">
                <a:ln>
                  <a:noFill/>
                </a:ln>
                <a:solidFill>
                  <a:srgbClr val="000000"/>
                </a:solidFill>
                <a:effectLst/>
                <a:uLnTx/>
                <a:uFillTx/>
                <a:latin typeface="Arial"/>
                <a:ea typeface="+mn-ea"/>
                <a:cs typeface="Arial"/>
                <a:sym typeface="Arial"/>
              </a:rPr>
              <a:t>e Computing Project in a robust, versatile, and portable HPC software ecosystem and the people who make the ecosystem effective.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000" b="0" i="1" u="none" strike="noStrike" kern="0" cap="none" spc="0" normalizeH="0" baseline="0" noProof="0" dirty="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1" u="none" strike="noStrike" kern="0" cap="none" spc="0" normalizeH="0" baseline="0" noProof="0" dirty="0">
                <a:ln>
                  <a:noFill/>
                </a:ln>
                <a:solidFill>
                  <a:srgbClr val="000000"/>
                </a:solidFill>
                <a:effectLst/>
                <a:uLnTx/>
                <a:uFillTx/>
                <a:latin typeface="Arial"/>
                <a:ea typeface="+mn-ea"/>
                <a:cs typeface="Arial"/>
                <a:sym typeface="Arial"/>
              </a:rPr>
              <a:t>PESO is unique in its organization by composing itself of many members of other software stewardship organizations (SSOs) to best ensure tight integration across the SSOs and support the mission of the Consortium for the Advancement of Scientific Software (CASS).</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9" name="Google Shape;29;p1"/>
          <p:cNvSpPr/>
          <p:nvPr/>
        </p:nvSpPr>
        <p:spPr>
          <a:xfrm>
            <a:off x="122200" y="3527665"/>
            <a:ext cx="7184571" cy="1692731"/>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1" i="0" u="none" strike="noStrike" kern="0" cap="none" spc="0" normalizeH="0" baseline="0" noProof="0" dirty="0">
                <a:ln>
                  <a:noFill/>
                </a:ln>
                <a:solidFill>
                  <a:srgbClr val="0F6635"/>
                </a:solidFill>
                <a:effectLst/>
                <a:uLnTx/>
                <a:uFillTx/>
                <a:latin typeface="Arial"/>
                <a:ea typeface="Arial"/>
                <a:cs typeface="Arial"/>
                <a:sym typeface="Arial"/>
              </a:rPr>
              <a:t>Key PESO Activities</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Partnerships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We lead CASS efforts for diverse and inclusive workforce with sustainable career paths. We shepherd </a:t>
            </a:r>
            <a:r>
              <a:rPr kumimoji="0" lang="en-US" sz="1400" b="0" i="0" u="none" strike="noStrike" kern="0" cap="none" spc="0" normalizeH="0" baseline="0" noProof="0" dirty="0" err="1">
                <a:ln>
                  <a:noFill/>
                </a:ln>
                <a:solidFill>
                  <a:srgbClr val="000000"/>
                </a:solidFill>
                <a:effectLst/>
                <a:uLnTx/>
                <a:uFillTx/>
                <a:latin typeface="Arial"/>
                <a:ea typeface="Arial"/>
                <a:cs typeface="Arial"/>
                <a:sym typeface="Arial"/>
              </a:rPr>
              <a:t>BSSw</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Fellows Program and </a:t>
            </a:r>
            <a:r>
              <a:rPr kumimoji="0" lang="en-US" sz="1400" b="0" i="0" u="none" strike="noStrike" kern="0" cap="none" spc="0" normalizeH="0" baseline="0" noProof="0" dirty="0" err="1">
                <a:ln>
                  <a:noFill/>
                </a:ln>
                <a:solidFill>
                  <a:srgbClr val="000000"/>
                </a:solidFill>
                <a:effectLst/>
                <a:uLnTx/>
                <a:uFillTx/>
                <a:latin typeface="Arial"/>
                <a:ea typeface="Arial"/>
                <a:cs typeface="Arial"/>
                <a:sym typeface="Arial"/>
              </a:rPr>
              <a:t>BSSw.io</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portal.</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Services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We provide services including software product management, integration, and delivery, as well as software quality assurance and security.</a:t>
            </a:r>
          </a:p>
          <a:p>
            <a:pPr marL="285750" marR="0" lvl="0" indent="-28575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kumimoji="0" lang="en-US" sz="1400" b="1" i="0" u="none" strike="noStrike" kern="0" cap="none" spc="0" normalizeH="0" baseline="0" noProof="0" dirty="0">
                <a:ln>
                  <a:noFill/>
                </a:ln>
                <a:solidFill>
                  <a:srgbClr val="000000"/>
                </a:solidFill>
                <a:effectLst/>
                <a:uLnTx/>
                <a:uFillTx/>
                <a:latin typeface="Arial"/>
                <a:ea typeface="Arial"/>
                <a:cs typeface="Arial"/>
                <a:sym typeface="Arial"/>
              </a:rPr>
              <a:t>Products</a:t>
            </a:r>
            <a:r>
              <a:rPr kumimoji="0" lang="en-US" sz="1400" b="0" i="0" u="none" strike="noStrike" kern="0" cap="none" spc="0" normalizeH="0" baseline="0" noProof="0" dirty="0">
                <a:ln>
                  <a:noFill/>
                </a:ln>
                <a:solidFill>
                  <a:srgbClr val="000000"/>
                </a:solidFill>
                <a:effectLst/>
                <a:uLnTx/>
                <a:uFillTx/>
                <a:latin typeface="Arial"/>
                <a:ea typeface="Arial"/>
                <a:cs typeface="Arial"/>
                <a:sym typeface="Arial"/>
              </a:rPr>
              <a:t>: We deliver &amp; support products via Spack &amp; E4S, provide porting &amp; testing platforms leveraged across product teams to ensure code stability &amp; portability. </a:t>
            </a:r>
            <a:endParaRPr kumimoji="0" sz="1400" b="0" i="0" u="none" strike="noStrike" kern="0" cap="none" spc="0" normalizeH="0" baseline="0" noProof="0" dirty="0">
              <a:ln>
                <a:noFill/>
              </a:ln>
              <a:solidFill>
                <a:srgbClr val="000000"/>
              </a:solidFill>
              <a:effectLst/>
              <a:uLnTx/>
              <a:uFillTx/>
              <a:latin typeface="Arial"/>
              <a:ea typeface="+mn-ea"/>
              <a:cs typeface="Arial"/>
              <a:sym typeface="Arial"/>
            </a:endParaRPr>
          </a:p>
        </p:txBody>
      </p:sp>
      <p:sp>
        <p:nvSpPr>
          <p:cNvPr id="2" name="TextBox 1">
            <a:extLst>
              <a:ext uri="{FF2B5EF4-FFF2-40B4-BE49-F238E27FC236}">
                <a16:creationId xmlns:a16="http://schemas.microsoft.com/office/drawing/2014/main" id="{708F2D92-376C-6E17-1B93-79FB33ED8F3D}"/>
              </a:ext>
            </a:extLst>
          </p:cNvPr>
          <p:cNvSpPr txBox="1"/>
          <p:nvPr/>
        </p:nvSpPr>
        <p:spPr>
          <a:xfrm>
            <a:off x="394506" y="5262633"/>
            <a:ext cx="6453290" cy="938719"/>
          </a:xfrm>
          <a:prstGeom prst="rect">
            <a:avLst/>
          </a:prstGeom>
          <a:gradFill>
            <a:gsLst>
              <a:gs pos="0">
                <a:schemeClr val="bg1">
                  <a:lumMod val="85000"/>
                </a:schemeClr>
              </a:gs>
              <a:gs pos="50000">
                <a:schemeClr val="bg1">
                  <a:lumMod val="75000"/>
                </a:schemeClr>
              </a:gs>
              <a:gs pos="100000">
                <a:schemeClr val="bg1">
                  <a:lumMod val="65000"/>
                </a:schemeClr>
              </a:gs>
            </a:gsLst>
          </a:gradFill>
        </p:spPr>
        <p:style>
          <a:lnRef idx="1">
            <a:schemeClr val="dk1"/>
          </a:lnRef>
          <a:fillRef idx="2">
            <a:schemeClr val="dk1"/>
          </a:fillRef>
          <a:effectRef idx="1">
            <a:schemeClr val="dk1"/>
          </a:effectRef>
          <a:fontRef idx="minor">
            <a:schemeClr val="dk1"/>
          </a:fontRef>
        </p:style>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PI: Michael Heroux, Sandia National Laboratories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Collaborating Institutions: ANL, Berkeley, BNL, </a:t>
            </a:r>
            <a:r>
              <a:rPr kumimoji="0" lang="en-US" sz="1100" b="0" i="0" u="none" strike="noStrike" kern="0" cap="none" spc="0" normalizeH="0" baseline="0" noProof="0" dirty="0" err="1">
                <a:ln>
                  <a:noFill/>
                </a:ln>
                <a:solidFill>
                  <a:srgbClr val="000000"/>
                </a:solidFill>
                <a:effectLst/>
                <a:uLnTx/>
                <a:uFillTx/>
                <a:latin typeface="Arial"/>
                <a:ea typeface="+mn-ea"/>
                <a:cs typeface="+mn-cs"/>
                <a:sym typeface="Arial"/>
              </a:rPr>
              <a:t>Kitware</a:t>
            </a: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 LLNL, LANL, ORNL, PNNL, SNL, SHI, UO</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ASCR Program: Software Stewardship and Advancement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ASCR PM: William </a:t>
            </a:r>
            <a:r>
              <a:rPr kumimoji="0" lang="en-US" sz="1100" b="0" i="0" u="none" strike="noStrike" kern="0" cap="none" spc="0" normalizeH="0" baseline="0" noProof="0" dirty="0" err="1">
                <a:ln>
                  <a:noFill/>
                </a:ln>
                <a:solidFill>
                  <a:srgbClr val="000000"/>
                </a:solidFill>
                <a:effectLst/>
                <a:uLnTx/>
                <a:uFillTx/>
                <a:latin typeface="Arial"/>
                <a:ea typeface="+mn-ea"/>
                <a:cs typeface="+mn-cs"/>
                <a:sym typeface="Arial"/>
              </a:rPr>
              <a:t>Spotz</a:t>
            </a:r>
            <a:endParaRPr kumimoji="0" lang="en-US" sz="1100" b="0" i="0" u="none" strike="noStrike" kern="0" cap="none" spc="0" normalizeH="0" baseline="0" noProof="0" dirty="0">
              <a:ln>
                <a:noFill/>
              </a:ln>
              <a:solidFill>
                <a:srgbClr val="000000"/>
              </a:solidFill>
              <a:effectLst/>
              <a:uLnTx/>
              <a:uFillTx/>
              <a:latin typeface="Arial"/>
              <a:ea typeface="+mn-ea"/>
              <a:cs typeface="+mn-cs"/>
              <a:sym typeface="Arial"/>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Resources: </a:t>
            </a:r>
            <a:r>
              <a:rPr kumimoji="0" lang="en-US" sz="1100" b="0" i="0" u="none" strike="noStrike" kern="0" cap="none" spc="0" normalizeH="0" baseline="0" noProof="0" dirty="0">
                <a:ln>
                  <a:noFill/>
                </a:ln>
                <a:solidFill>
                  <a:srgbClr val="000000"/>
                </a:solidFill>
                <a:effectLst/>
                <a:uLnTx/>
                <a:uFillTx/>
                <a:latin typeface="Arial"/>
                <a:ea typeface="+mn-ea"/>
                <a:cs typeface="+mn-cs"/>
                <a:sym typeface="Arial"/>
                <a:hlinkClick r:id="rId3"/>
              </a:rPr>
              <a:t>https://pesoproject.org</a:t>
            </a: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100" b="0" i="0" u="none" strike="noStrike" kern="0" cap="none" spc="0" normalizeH="0" baseline="0" noProof="0" dirty="0">
                <a:ln>
                  <a:noFill/>
                </a:ln>
                <a:solidFill>
                  <a:srgbClr val="000000"/>
                </a:solidFill>
                <a:effectLst/>
                <a:uLnTx/>
                <a:uFillTx/>
                <a:latin typeface="Arial"/>
                <a:ea typeface="+mn-ea"/>
                <a:cs typeface="+mn-cs"/>
                <a:sym typeface="Arial"/>
                <a:hlinkClick r:id="rId4"/>
              </a:rPr>
              <a:t>https://e4s.io</a:t>
            </a: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 </a:t>
            </a:r>
            <a:r>
              <a:rPr kumimoji="0" lang="en-US" sz="1100" b="0" i="0" u="none" strike="noStrike" kern="0" cap="none" spc="0" normalizeH="0" baseline="0" noProof="0" dirty="0">
                <a:ln>
                  <a:noFill/>
                </a:ln>
                <a:solidFill>
                  <a:srgbClr val="000000"/>
                </a:solidFill>
                <a:effectLst/>
                <a:uLnTx/>
                <a:uFillTx/>
                <a:latin typeface="Arial"/>
                <a:ea typeface="+mn-ea"/>
                <a:cs typeface="+mn-cs"/>
                <a:sym typeface="Arial"/>
                <a:hlinkClick r:id="rId5"/>
              </a:rPr>
              <a:t>https://hpsf.io</a:t>
            </a:r>
            <a:r>
              <a:rPr kumimoji="0" lang="en-US" sz="1100" b="0" i="0" u="none" strike="noStrike" kern="0" cap="none" spc="0" normalizeH="0" baseline="0" noProof="0" dirty="0">
                <a:ln>
                  <a:noFill/>
                </a:ln>
                <a:solidFill>
                  <a:srgbClr val="000000"/>
                </a:solidFill>
                <a:effectLst/>
                <a:uLnTx/>
                <a:uFillTx/>
                <a:latin typeface="Arial"/>
                <a:ea typeface="+mn-ea"/>
                <a:cs typeface="+mn-cs"/>
                <a:sym typeface="Arial"/>
              </a:rPr>
              <a:t> </a:t>
            </a:r>
          </a:p>
        </p:txBody>
      </p:sp>
      <p:sp>
        <p:nvSpPr>
          <p:cNvPr id="5" name="Google Shape;23;p1">
            <a:extLst>
              <a:ext uri="{FF2B5EF4-FFF2-40B4-BE49-F238E27FC236}">
                <a16:creationId xmlns:a16="http://schemas.microsoft.com/office/drawing/2014/main" id="{8EEF3A29-1AFA-CD8D-728D-4EEA55B7053E}"/>
              </a:ext>
            </a:extLst>
          </p:cNvPr>
          <p:cNvSpPr txBox="1">
            <a:spLocks noGrp="1"/>
          </p:cNvSpPr>
          <p:nvPr>
            <p:ph type="title"/>
          </p:nvPr>
        </p:nvSpPr>
        <p:spPr>
          <a:xfrm>
            <a:off x="0" y="0"/>
            <a:ext cx="11974592" cy="762000"/>
          </a:xfrm>
          <a:prstGeom prst="rect">
            <a:avLst/>
          </a:prstGeom>
          <a:noFill/>
          <a:ln>
            <a:noFill/>
          </a:ln>
        </p:spPr>
        <p:txBody>
          <a:bodyPr spcFirstLastPara="1" wrap="square" lIns="91425" tIns="45700" rIns="91425" bIns="45700" anchor="ctr" anchorCtr="0">
            <a:noAutofit/>
          </a:bodyPr>
          <a:lstStyle/>
          <a:p>
            <a:pPr marL="0" lvl="0" indent="0" rtl="0">
              <a:spcBef>
                <a:spcPts val="0"/>
              </a:spcBef>
              <a:spcAft>
                <a:spcPts val="0"/>
              </a:spcAft>
              <a:buNone/>
            </a:pPr>
            <a:r>
              <a:rPr lang="en-US" sz="2800" dirty="0">
                <a:latin typeface="Calibri"/>
                <a:ea typeface="Calibri"/>
                <a:cs typeface="Calibri"/>
                <a:sym typeface="Calibri"/>
              </a:rPr>
              <a:t>PESO: Partnering for Scientific Software Ecosystem Stewardship Opportunities</a:t>
            </a:r>
          </a:p>
        </p:txBody>
      </p:sp>
      <p:pic>
        <p:nvPicPr>
          <p:cNvPr id="1032" name="Picture 8" descr="Lawrence Livermore National Laboratory">
            <a:extLst>
              <a:ext uri="{FF2B5EF4-FFF2-40B4-BE49-F238E27FC236}">
                <a16:creationId xmlns:a16="http://schemas.microsoft.com/office/drawing/2014/main" id="{82BBBBFA-4BFE-1A08-97B3-768CDB78FF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9143" y="6545638"/>
            <a:ext cx="502562" cy="9944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andia National Laboratories">
            <a:extLst>
              <a:ext uri="{FF2B5EF4-FFF2-40B4-BE49-F238E27FC236}">
                <a16:creationId xmlns:a16="http://schemas.microsoft.com/office/drawing/2014/main" id="{6C56CA45-79DE-0919-BB95-502337A66C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723428" y="6452616"/>
            <a:ext cx="505345" cy="20137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rgonne National Laboratory">
            <a:extLst>
              <a:ext uri="{FF2B5EF4-FFF2-40B4-BE49-F238E27FC236}">
                <a16:creationId xmlns:a16="http://schemas.microsoft.com/office/drawing/2014/main" id="{84D7D7B3-3E42-1A84-9EE0-CBBDFC5825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5422" y="6501797"/>
            <a:ext cx="643459" cy="1834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Oak Ridge National Laboratory">
            <a:extLst>
              <a:ext uri="{FF2B5EF4-FFF2-40B4-BE49-F238E27FC236}">
                <a16:creationId xmlns:a16="http://schemas.microsoft.com/office/drawing/2014/main" id="{CAB8A4F3-98C5-5083-721E-9F85970361F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2584" y="6495893"/>
            <a:ext cx="582497" cy="18720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os Alamos National Laboratory">
            <a:extLst>
              <a:ext uri="{FF2B5EF4-FFF2-40B4-BE49-F238E27FC236}">
                <a16:creationId xmlns:a16="http://schemas.microsoft.com/office/drawing/2014/main" id="{BB128B77-47B8-7C43-790C-DC975535EFA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3416" y="6518790"/>
            <a:ext cx="775760" cy="15626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Kitware">
            <a:extLst>
              <a:ext uri="{FF2B5EF4-FFF2-40B4-BE49-F238E27FC236}">
                <a16:creationId xmlns:a16="http://schemas.microsoft.com/office/drawing/2014/main" id="{1402A361-369E-524B-59C0-EDB187BCC4C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70879" y="6545638"/>
            <a:ext cx="466218" cy="10256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University of Oregon">
            <a:extLst>
              <a:ext uri="{FF2B5EF4-FFF2-40B4-BE49-F238E27FC236}">
                <a16:creationId xmlns:a16="http://schemas.microsoft.com/office/drawing/2014/main" id="{9242BA8C-DC1F-5AAF-FE97-F45524F18C8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68999" y="6493007"/>
            <a:ext cx="537462" cy="11722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Lawrence Livermore National Laboratory">
            <a:extLst>
              <a:ext uri="{FF2B5EF4-FFF2-40B4-BE49-F238E27FC236}">
                <a16:creationId xmlns:a16="http://schemas.microsoft.com/office/drawing/2014/main" id="{68314C83-3E40-3581-8EAB-6F96FA3943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756136" y="10743151"/>
            <a:ext cx="231045" cy="4571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42389F1D-9D87-17C3-6DA5-346B159389D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9718" y="6493007"/>
            <a:ext cx="413527" cy="17781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90253C7A-658E-D90B-F29A-3D9EDCF14237}"/>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353053" y="6408940"/>
            <a:ext cx="670450" cy="261585"/>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BerkeleyLabLogo">
            <a:extLst>
              <a:ext uri="{FF2B5EF4-FFF2-40B4-BE49-F238E27FC236}">
                <a16:creationId xmlns:a16="http://schemas.microsoft.com/office/drawing/2014/main" id="{B07672A1-7496-45A1-B81F-2FC350FA9ABE}"/>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94395" y="6433949"/>
            <a:ext cx="411132" cy="311090"/>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a:extLst>
              <a:ext uri="{FF2B5EF4-FFF2-40B4-BE49-F238E27FC236}">
                <a16:creationId xmlns:a16="http://schemas.microsoft.com/office/drawing/2014/main" id="{FCFD1BF3-1EA8-5DB1-807E-625ABEC9097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621491" y="6509838"/>
            <a:ext cx="695228" cy="174169"/>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A logo with arrows and letters&#10;&#10;Description automatically generated">
            <a:extLst>
              <a:ext uri="{FF2B5EF4-FFF2-40B4-BE49-F238E27FC236}">
                <a16:creationId xmlns:a16="http://schemas.microsoft.com/office/drawing/2014/main" id="{AA3D99AA-F8C9-29E0-0CDC-8AAF4FB60F0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572428" y="1335256"/>
            <a:ext cx="4095639" cy="267793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E25F933F-F77D-50D1-F50C-777787F1A502}"/>
              </a:ext>
            </a:extLst>
          </p:cNvPr>
          <p:cNvPicPr>
            <a:picLocks noChangeAspect="1"/>
          </p:cNvPicPr>
          <p:nvPr/>
        </p:nvPicPr>
        <p:blipFill>
          <a:blip r:embed="rId18"/>
          <a:stretch>
            <a:fillRect/>
          </a:stretch>
        </p:blipFill>
        <p:spPr>
          <a:xfrm>
            <a:off x="8082224" y="6524372"/>
            <a:ext cx="503577" cy="145098"/>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sp>
        <p:nvSpPr>
          <p:cNvPr id="24" name="Google Shape;24;p3"/>
          <p:cNvSpPr txBox="1"/>
          <p:nvPr/>
        </p:nvSpPr>
        <p:spPr>
          <a:xfrm>
            <a:off x="206238" y="1030794"/>
            <a:ext cx="9098906" cy="166178"/>
          </a:xfrm>
          <a:prstGeom prst="rect">
            <a:avLst/>
          </a:prstGeom>
          <a:noFill/>
          <a:ln>
            <a:noFill/>
          </a:ln>
        </p:spPr>
        <p:txBody>
          <a:bodyPr spcFirstLastPara="1" wrap="square" lIns="19047" tIns="9521" rIns="19047" bIns="9521" anchor="t" anchorCtr="0">
            <a:noAutofit/>
          </a:bodyPr>
          <a:lstStyle/>
          <a:p>
            <a:pPr algn="ctr">
              <a:lnSpc>
                <a:spcPct val="91666"/>
              </a:lnSpc>
            </a:pPr>
            <a:r>
              <a:rPr lang="en-US" sz="2000" dirty="0">
                <a:solidFill>
                  <a:schemeClr val="accent1"/>
                </a:solidFill>
              </a:rPr>
              <a:t>Are these challenges familiar? Investing in the Spack/E4S ecosystem can help</a:t>
            </a:r>
            <a:br>
              <a:rPr lang="en-US" sz="2000" b="1" dirty="0">
                <a:solidFill>
                  <a:schemeClr val="accent1"/>
                </a:solidFill>
              </a:rPr>
            </a:br>
            <a:endParaRPr lang="en-US" sz="700" dirty="0">
              <a:solidFill>
                <a:schemeClr val="accent1"/>
              </a:solidFill>
            </a:endParaRPr>
          </a:p>
          <a:p>
            <a:pPr marL="142852" indent="-142852">
              <a:spcAft>
                <a:spcPts val="125"/>
              </a:spcAft>
              <a:buFont typeface="Wingdings" pitchFamily="2" charset="2"/>
              <a:buChar char="Ø"/>
            </a:pPr>
            <a:r>
              <a:rPr lang="en-US" dirty="0"/>
              <a:t>Installing 3</a:t>
            </a:r>
            <a:r>
              <a:rPr lang="en-US" baseline="30000" dirty="0"/>
              <a:t>rd</a:t>
            </a:r>
            <a:r>
              <a:rPr lang="en-US" dirty="0"/>
              <a:t> party libs and tools</a:t>
            </a:r>
          </a:p>
          <a:p>
            <a:pPr marL="142852" indent="-142852">
              <a:spcAft>
                <a:spcPts val="125"/>
              </a:spcAft>
              <a:buFont typeface="Wingdings" pitchFamily="2" charset="2"/>
              <a:buChar char="Ø"/>
            </a:pPr>
            <a:r>
              <a:rPr lang="en-US" dirty="0"/>
              <a:t>Managing library version updates</a:t>
            </a:r>
          </a:p>
          <a:p>
            <a:pPr marL="142852" indent="-142852">
              <a:spcAft>
                <a:spcPts val="125"/>
              </a:spcAft>
              <a:buFont typeface="Wingdings" pitchFamily="2" charset="2"/>
              <a:buChar char="Ø"/>
            </a:pPr>
            <a:r>
              <a:rPr lang="en-US" dirty="0"/>
              <a:t>Adopting new libraries and tools</a:t>
            </a:r>
          </a:p>
          <a:p>
            <a:pPr marL="142852" indent="-142852">
              <a:spcAft>
                <a:spcPts val="125"/>
              </a:spcAft>
              <a:buFont typeface="Wingdings" pitchFamily="2" charset="2"/>
              <a:buChar char="Ø"/>
            </a:pPr>
            <a:r>
              <a:rPr lang="en-US" dirty="0"/>
              <a:t>Managing portability across CPUs/GPUs</a:t>
            </a:r>
          </a:p>
        </p:txBody>
      </p:sp>
      <p:sp>
        <p:nvSpPr>
          <p:cNvPr id="27" name="Google Shape;27;p3"/>
          <p:cNvSpPr txBox="1"/>
          <p:nvPr/>
        </p:nvSpPr>
        <p:spPr>
          <a:xfrm>
            <a:off x="40448" y="249538"/>
            <a:ext cx="9001952" cy="282949"/>
          </a:xfrm>
          <a:prstGeom prst="rect">
            <a:avLst/>
          </a:prstGeom>
          <a:noFill/>
          <a:ln>
            <a:noFill/>
          </a:ln>
        </p:spPr>
        <p:txBody>
          <a:bodyPr spcFirstLastPara="1" wrap="square" lIns="19047" tIns="9521" rIns="19047" bIns="9521" anchor="b" anchorCtr="0">
            <a:noAutofit/>
          </a:bodyPr>
          <a:lstStyle/>
          <a:p>
            <a:pPr>
              <a:buClr>
                <a:srgbClr val="6782B2"/>
              </a:buClr>
            </a:pPr>
            <a:r>
              <a:rPr lang="en-US" b="1" dirty="0">
                <a:solidFill>
                  <a:srgbClr val="6782B2"/>
                </a:solidFill>
              </a:rPr>
              <a:t>PESO: Partnering for Scientific Software Ecosystem Stewardship Opportunities</a:t>
            </a:r>
          </a:p>
        </p:txBody>
      </p:sp>
      <p:sp>
        <p:nvSpPr>
          <p:cNvPr id="29" name="Google Shape;29;p3"/>
          <p:cNvSpPr txBox="1"/>
          <p:nvPr/>
        </p:nvSpPr>
        <p:spPr>
          <a:xfrm>
            <a:off x="9280387" y="1501682"/>
            <a:ext cx="2833010" cy="1116704"/>
          </a:xfrm>
          <a:prstGeom prst="rect">
            <a:avLst/>
          </a:prstGeom>
          <a:solidFill>
            <a:schemeClr val="accent4">
              <a:lumMod val="60000"/>
              <a:lumOff val="40000"/>
            </a:schemeClr>
          </a:solidFill>
          <a:ln/>
        </p:spPr>
        <p:style>
          <a:lnRef idx="2">
            <a:schemeClr val="dk1"/>
          </a:lnRef>
          <a:fillRef idx="1">
            <a:schemeClr val="lt1"/>
          </a:fillRef>
          <a:effectRef idx="0">
            <a:schemeClr val="dk1"/>
          </a:effectRef>
          <a:fontRef idx="minor">
            <a:schemeClr val="dk1"/>
          </a:fontRef>
        </p:style>
        <p:txBody>
          <a:bodyPr spcFirstLastPara="1" wrap="square" lIns="19047" tIns="9521" rIns="19047" bIns="9521" anchor="t" anchorCtr="0">
            <a:noAutofit/>
          </a:bodyPr>
          <a:lstStyle/>
          <a:p>
            <a:pPr algn="ctr">
              <a:lnSpc>
                <a:spcPct val="91666"/>
              </a:lnSpc>
            </a:pPr>
            <a:r>
              <a:rPr lang="en-US" sz="2400" dirty="0">
                <a:solidFill>
                  <a:schemeClr val="tx1"/>
                </a:solidFill>
              </a:rPr>
              <a:t>Spack and E4S</a:t>
            </a:r>
          </a:p>
          <a:p>
            <a:pPr algn="ctr">
              <a:lnSpc>
                <a:spcPct val="91666"/>
              </a:lnSpc>
            </a:pPr>
            <a:r>
              <a:rPr lang="en-US" sz="2400" dirty="0">
                <a:solidFill>
                  <a:schemeClr val="tx1"/>
                </a:solidFill>
              </a:rPr>
              <a:t>“Powers of 10” </a:t>
            </a:r>
          </a:p>
          <a:p>
            <a:pPr algn="ctr">
              <a:lnSpc>
                <a:spcPct val="91666"/>
              </a:lnSpc>
            </a:pPr>
            <a:r>
              <a:rPr lang="en-US" sz="2400" dirty="0">
                <a:solidFill>
                  <a:schemeClr val="tx1"/>
                </a:solidFill>
              </a:rPr>
              <a:t>possibilities</a:t>
            </a:r>
          </a:p>
        </p:txBody>
      </p:sp>
      <p:pic>
        <p:nvPicPr>
          <p:cNvPr id="9" name="Picture 8" descr="A logo with arrows and letters&#10;&#10;Description automatically generated">
            <a:extLst>
              <a:ext uri="{FF2B5EF4-FFF2-40B4-BE49-F238E27FC236}">
                <a16:creationId xmlns:a16="http://schemas.microsoft.com/office/drawing/2014/main" id="{D9A280F1-4C75-498C-1626-8323F2153706}"/>
              </a:ext>
            </a:extLst>
          </p:cNvPr>
          <p:cNvPicPr>
            <a:picLocks noChangeAspect="1"/>
          </p:cNvPicPr>
          <p:nvPr/>
        </p:nvPicPr>
        <p:blipFill>
          <a:blip r:embed="rId3"/>
          <a:stretch>
            <a:fillRect/>
          </a:stretch>
        </p:blipFill>
        <p:spPr>
          <a:xfrm>
            <a:off x="9865152" y="21775"/>
            <a:ext cx="1291131" cy="843476"/>
          </a:xfrm>
          <a:prstGeom prst="rect">
            <a:avLst/>
          </a:prstGeom>
        </p:spPr>
      </p:pic>
      <p:sp>
        <p:nvSpPr>
          <p:cNvPr id="13" name="Google Shape;36;p3">
            <a:extLst>
              <a:ext uri="{FF2B5EF4-FFF2-40B4-BE49-F238E27FC236}">
                <a16:creationId xmlns:a16="http://schemas.microsoft.com/office/drawing/2014/main" id="{2D86473D-535E-BFDA-3A61-1D9D14296646}"/>
              </a:ext>
            </a:extLst>
          </p:cNvPr>
          <p:cNvSpPr txBox="1"/>
          <p:nvPr/>
        </p:nvSpPr>
        <p:spPr>
          <a:xfrm>
            <a:off x="10242459" y="877064"/>
            <a:ext cx="1870938" cy="359056"/>
          </a:xfrm>
          <a:prstGeom prst="rect">
            <a:avLst/>
          </a:prstGeom>
          <a:noFill/>
          <a:ln>
            <a:noFill/>
          </a:ln>
        </p:spPr>
        <p:txBody>
          <a:bodyPr spcFirstLastPara="1" wrap="square" lIns="19047" tIns="19047" rIns="19047" bIns="19047" anchor="t" anchorCtr="0">
            <a:noAutofit/>
          </a:bodyPr>
          <a:lstStyle/>
          <a:p>
            <a:r>
              <a:rPr lang="en-US" sz="1400" i="1" dirty="0">
                <a:solidFill>
                  <a:schemeClr val="dk1"/>
                </a:solidFill>
                <a:latin typeface="Calibri"/>
                <a:ea typeface="Calibri"/>
                <a:cs typeface="Calibri"/>
                <a:sym typeface="Calibri"/>
                <a:hlinkClick r:id="rId4"/>
              </a:rPr>
              <a:t>https://pesoproject.org</a:t>
            </a:r>
            <a:r>
              <a:rPr lang="en-US" sz="1400" i="1" dirty="0">
                <a:solidFill>
                  <a:schemeClr val="dk1"/>
                </a:solidFill>
                <a:latin typeface="Calibri"/>
                <a:ea typeface="Calibri"/>
                <a:cs typeface="Calibri"/>
                <a:sym typeface="Calibri"/>
              </a:rPr>
              <a:t> </a:t>
            </a:r>
            <a:endParaRPr sz="1400" i="1" dirty="0"/>
          </a:p>
        </p:txBody>
      </p:sp>
      <p:pic>
        <p:nvPicPr>
          <p:cNvPr id="15" name="Picture 14" descr="A qr code on a white background&#10;&#10;Description automatically generated">
            <a:extLst>
              <a:ext uri="{FF2B5EF4-FFF2-40B4-BE49-F238E27FC236}">
                <a16:creationId xmlns:a16="http://schemas.microsoft.com/office/drawing/2014/main" id="{D07A35DF-9282-8ECD-145A-799DF7014179}"/>
              </a:ext>
            </a:extLst>
          </p:cNvPr>
          <p:cNvPicPr>
            <a:picLocks noChangeAspect="1"/>
          </p:cNvPicPr>
          <p:nvPr/>
        </p:nvPicPr>
        <p:blipFill>
          <a:blip r:embed="rId5"/>
          <a:stretch>
            <a:fillRect/>
          </a:stretch>
        </p:blipFill>
        <p:spPr>
          <a:xfrm>
            <a:off x="11218069" y="15092"/>
            <a:ext cx="826253" cy="826253"/>
          </a:xfrm>
          <a:prstGeom prst="rect">
            <a:avLst/>
          </a:prstGeom>
        </p:spPr>
      </p:pic>
      <p:sp>
        <p:nvSpPr>
          <p:cNvPr id="2" name="Google Shape;25;p3">
            <a:extLst>
              <a:ext uri="{FF2B5EF4-FFF2-40B4-BE49-F238E27FC236}">
                <a16:creationId xmlns:a16="http://schemas.microsoft.com/office/drawing/2014/main" id="{BAD46902-D083-EB0A-4B55-123EDD14AFF1}"/>
              </a:ext>
            </a:extLst>
          </p:cNvPr>
          <p:cNvSpPr txBox="1"/>
          <p:nvPr/>
        </p:nvSpPr>
        <p:spPr>
          <a:xfrm>
            <a:off x="8215952" y="6652856"/>
            <a:ext cx="1546982" cy="196562"/>
          </a:xfrm>
          <a:prstGeom prst="rect">
            <a:avLst/>
          </a:prstGeom>
          <a:noFill/>
          <a:ln>
            <a:noFill/>
          </a:ln>
        </p:spPr>
        <p:txBody>
          <a:bodyPr spcFirstLastPara="1" wrap="square" lIns="19047" tIns="9521" rIns="19047" bIns="9521" anchor="t" anchorCtr="0">
            <a:noAutofit/>
          </a:bodyPr>
          <a:lstStyle/>
          <a:p>
            <a:pPr>
              <a:lnSpc>
                <a:spcPct val="91666"/>
              </a:lnSpc>
            </a:pPr>
            <a:r>
              <a:rPr lang="en-US" sz="1250" b="1" dirty="0">
                <a:solidFill>
                  <a:schemeClr val="bg1"/>
                </a:solidFill>
              </a:rPr>
              <a:t>Engage with PESO</a:t>
            </a:r>
            <a:endParaRPr sz="1250" b="1" dirty="0">
              <a:solidFill>
                <a:schemeClr val="bg1"/>
              </a:solidFill>
            </a:endParaRPr>
          </a:p>
        </p:txBody>
      </p:sp>
      <p:grpSp>
        <p:nvGrpSpPr>
          <p:cNvPr id="17" name="Group 16">
            <a:extLst>
              <a:ext uri="{FF2B5EF4-FFF2-40B4-BE49-F238E27FC236}">
                <a16:creationId xmlns:a16="http://schemas.microsoft.com/office/drawing/2014/main" id="{6359F017-8B38-A900-0A52-646FC0C5DE01}"/>
              </a:ext>
            </a:extLst>
          </p:cNvPr>
          <p:cNvGrpSpPr/>
          <p:nvPr/>
        </p:nvGrpSpPr>
        <p:grpSpPr>
          <a:xfrm>
            <a:off x="5994400" y="2844800"/>
            <a:ext cx="5877390" cy="3850872"/>
            <a:chOff x="15204513" y="16356719"/>
            <a:chExt cx="13499637" cy="9784033"/>
          </a:xfrm>
        </p:grpSpPr>
        <p:sp>
          <p:nvSpPr>
            <p:cNvPr id="10" name="Rounded Rectangle 9">
              <a:extLst>
                <a:ext uri="{FF2B5EF4-FFF2-40B4-BE49-F238E27FC236}">
                  <a16:creationId xmlns:a16="http://schemas.microsoft.com/office/drawing/2014/main" id="{30F1B732-09F8-F829-F81E-47D76F6B060F}"/>
                </a:ext>
              </a:extLst>
            </p:cNvPr>
            <p:cNvSpPr/>
            <p:nvPr/>
          </p:nvSpPr>
          <p:spPr>
            <a:xfrm>
              <a:off x="15206443" y="16356719"/>
              <a:ext cx="13404155" cy="3068737"/>
            </a:xfrm>
            <a:prstGeom prst="round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t>100+</a:t>
              </a:r>
            </a:p>
            <a:p>
              <a:r>
                <a:rPr lang="en-US" sz="1600" dirty="0"/>
                <a:t>Speedup using advanced devices like GPUs</a:t>
              </a:r>
            </a:p>
            <a:p>
              <a:r>
                <a:rPr lang="en-US" sz="1200" i="1" dirty="0">
                  <a:solidFill>
                    <a:schemeClr val="bg1">
                      <a:lumMod val="85000"/>
                    </a:schemeClr>
                  </a:solidFill>
                </a:rPr>
                <a:t>ECP-sponsored applications realize a factor of 100 or more science-speedup by reformulating algorithms and software to exploit GPUs</a:t>
              </a:r>
            </a:p>
          </p:txBody>
        </p:sp>
        <p:sp>
          <p:nvSpPr>
            <p:cNvPr id="11" name="Rounded Rectangle 10">
              <a:extLst>
                <a:ext uri="{FF2B5EF4-FFF2-40B4-BE49-F238E27FC236}">
                  <a16:creationId xmlns:a16="http://schemas.microsoft.com/office/drawing/2014/main" id="{F249E50E-EB8A-3C8A-7580-AC857419ABA5}"/>
                </a:ext>
              </a:extLst>
            </p:cNvPr>
            <p:cNvSpPr/>
            <p:nvPr/>
          </p:nvSpPr>
          <p:spPr>
            <a:xfrm>
              <a:off x="15299995" y="19756317"/>
              <a:ext cx="13404155" cy="30687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t>10+</a:t>
              </a:r>
            </a:p>
            <a:p>
              <a:r>
                <a:rPr lang="en-US" sz="1600" dirty="0"/>
                <a:t>Reduction in build times via Spack build caches</a:t>
              </a:r>
            </a:p>
            <a:p>
              <a:r>
                <a:rPr lang="en-US" sz="1200" i="1" dirty="0">
                  <a:solidFill>
                    <a:schemeClr val="bg1">
                      <a:lumMod val="85000"/>
                    </a:schemeClr>
                  </a:solidFill>
                </a:rPr>
                <a:t>Spack build caches reduce re-build times by a factor of 10 or more, greatly reducing staff wait times and accelerating debugging and reconfiguration activities</a:t>
              </a:r>
            </a:p>
          </p:txBody>
        </p:sp>
        <p:sp>
          <p:nvSpPr>
            <p:cNvPr id="12" name="Rounded Rectangle 11">
              <a:extLst>
                <a:ext uri="{FF2B5EF4-FFF2-40B4-BE49-F238E27FC236}">
                  <a16:creationId xmlns:a16="http://schemas.microsoft.com/office/drawing/2014/main" id="{BC8C0985-E7E6-322F-9E66-65E8F84F01A5}"/>
                </a:ext>
              </a:extLst>
            </p:cNvPr>
            <p:cNvSpPr/>
            <p:nvPr/>
          </p:nvSpPr>
          <p:spPr>
            <a:xfrm>
              <a:off x="15204513" y="23072015"/>
              <a:ext cx="13404155" cy="3068737"/>
            </a:xfrm>
            <a:prstGeom prst="round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t>1</a:t>
              </a:r>
            </a:p>
            <a:p>
              <a:r>
                <a:rPr lang="en-US" sz="1600" dirty="0"/>
                <a:t>Source code base for all computing systems</a:t>
              </a:r>
            </a:p>
            <a:p>
              <a:r>
                <a:rPr lang="en-US" sz="1200" i="1" dirty="0">
                  <a:solidFill>
                    <a:schemeClr val="bg1">
                      <a:lumMod val="85000"/>
                    </a:schemeClr>
                  </a:solidFill>
                </a:rPr>
                <a:t>Your single source code base that achieves performance portability, now and in the future, using libraries, tools, and compilers available via Spack and E4S</a:t>
              </a:r>
            </a:p>
          </p:txBody>
        </p:sp>
      </p:grpSp>
      <p:grpSp>
        <p:nvGrpSpPr>
          <p:cNvPr id="14" name="Group 13">
            <a:extLst>
              <a:ext uri="{FF2B5EF4-FFF2-40B4-BE49-F238E27FC236}">
                <a16:creationId xmlns:a16="http://schemas.microsoft.com/office/drawing/2014/main" id="{2F806FFD-76F7-63DB-7EA2-8F62B6DB153A}"/>
              </a:ext>
            </a:extLst>
          </p:cNvPr>
          <p:cNvGrpSpPr/>
          <p:nvPr/>
        </p:nvGrpSpPr>
        <p:grpSpPr>
          <a:xfrm>
            <a:off x="0" y="2844800"/>
            <a:ext cx="5835820" cy="3850872"/>
            <a:chOff x="15206443" y="6325725"/>
            <a:chExt cx="13497707" cy="9700133"/>
          </a:xfrm>
        </p:grpSpPr>
        <p:sp>
          <p:nvSpPr>
            <p:cNvPr id="40" name="Rounded Rectangle 39">
              <a:extLst>
                <a:ext uri="{FF2B5EF4-FFF2-40B4-BE49-F238E27FC236}">
                  <a16:creationId xmlns:a16="http://schemas.microsoft.com/office/drawing/2014/main" id="{5920FB99-E9D3-9F65-95A7-1711EBCED2E5}"/>
                </a:ext>
              </a:extLst>
            </p:cNvPr>
            <p:cNvSpPr/>
            <p:nvPr/>
          </p:nvSpPr>
          <p:spPr>
            <a:xfrm>
              <a:off x="15299995" y="6325725"/>
              <a:ext cx="13404155" cy="3068737"/>
            </a:xfrm>
            <a:prstGeom prst="round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t>100,000+</a:t>
              </a:r>
            </a:p>
            <a:p>
              <a:r>
                <a:rPr lang="en-US" sz="1400" dirty="0"/>
                <a:t>Lines of code replaced with high-quality libs &amp; tools</a:t>
              </a:r>
            </a:p>
            <a:p>
              <a:r>
                <a:rPr lang="en-US" sz="1200" i="1" dirty="0">
                  <a:solidFill>
                    <a:schemeClr val="bg1"/>
                  </a:solidFill>
                </a:rPr>
                <a:t>Using robust open-source libraries and tools helps you eliminate native source code that is less capable, more fragile, and harder to maintain</a:t>
              </a:r>
            </a:p>
          </p:txBody>
        </p:sp>
        <p:sp>
          <p:nvSpPr>
            <p:cNvPr id="44" name="Rounded Rectangle 43">
              <a:extLst>
                <a:ext uri="{FF2B5EF4-FFF2-40B4-BE49-F238E27FC236}">
                  <a16:creationId xmlns:a16="http://schemas.microsoft.com/office/drawing/2014/main" id="{CE16FE49-E004-54CB-98A7-AF2C167180F1}"/>
                </a:ext>
              </a:extLst>
            </p:cNvPr>
            <p:cNvSpPr/>
            <p:nvPr/>
          </p:nvSpPr>
          <p:spPr>
            <a:xfrm>
              <a:off x="15243521" y="9641423"/>
              <a:ext cx="13404155" cy="3068737"/>
            </a:xfrm>
            <a:prstGeom prst="round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t>10,000+</a:t>
              </a:r>
            </a:p>
            <a:p>
              <a:r>
                <a:rPr lang="en-US" sz="1400" dirty="0"/>
                <a:t>Community members via ecosystem collaborations</a:t>
              </a:r>
            </a:p>
            <a:p>
              <a:r>
                <a:rPr lang="en-US" sz="1200" i="1" dirty="0">
                  <a:solidFill>
                    <a:schemeClr val="bg1">
                      <a:lumMod val="85000"/>
                    </a:schemeClr>
                  </a:solidFill>
                </a:rPr>
                <a:t>Shared experiences using the same ecosystem increases community knowledge base, improved software capabilities, cross-teaming</a:t>
              </a:r>
            </a:p>
          </p:txBody>
        </p:sp>
        <p:sp>
          <p:nvSpPr>
            <p:cNvPr id="46" name="Rounded Rectangle 45">
              <a:extLst>
                <a:ext uri="{FF2B5EF4-FFF2-40B4-BE49-F238E27FC236}">
                  <a16:creationId xmlns:a16="http://schemas.microsoft.com/office/drawing/2014/main" id="{FB1A9CA2-4570-9BAF-5437-8ADC8B3E4F5B}"/>
                </a:ext>
              </a:extLst>
            </p:cNvPr>
            <p:cNvSpPr/>
            <p:nvPr/>
          </p:nvSpPr>
          <p:spPr>
            <a:xfrm>
              <a:off x="15206443" y="12957121"/>
              <a:ext cx="13404155" cy="3068737"/>
            </a:xfrm>
            <a:prstGeom prst="roundRect">
              <a:avLst/>
            </a:prstGeom>
            <a:solidFill>
              <a:srgbClr val="B4B132"/>
            </a:solid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400" dirty="0"/>
                <a:t>1,000+</a:t>
              </a:r>
            </a:p>
            <a:p>
              <a:r>
                <a:rPr lang="en-US" sz="1600" dirty="0"/>
                <a:t>Code teams share ecosystem costs &amp; benefits</a:t>
              </a:r>
            </a:p>
            <a:p>
              <a:r>
                <a:rPr lang="en-US" sz="1200" i="1" dirty="0">
                  <a:solidFill>
                    <a:schemeClr val="bg1"/>
                  </a:solidFill>
                </a:rPr>
                <a:t>Pooling investments and making the software ecosystem available everywhere optimizes cost and benefit sharing across many users</a:t>
              </a:r>
            </a:p>
          </p:txBody>
        </p:sp>
      </p:grpSp>
      <p:sp>
        <p:nvSpPr>
          <p:cNvPr id="52" name="Google Shape;24;p3">
            <a:extLst>
              <a:ext uri="{FF2B5EF4-FFF2-40B4-BE49-F238E27FC236}">
                <a16:creationId xmlns:a16="http://schemas.microsoft.com/office/drawing/2014/main" id="{F3F4CDF7-41F9-48DE-C2E6-25DC637E2523}"/>
              </a:ext>
            </a:extLst>
          </p:cNvPr>
          <p:cNvSpPr txBox="1"/>
          <p:nvPr/>
        </p:nvSpPr>
        <p:spPr>
          <a:xfrm>
            <a:off x="4828830" y="924327"/>
            <a:ext cx="4213570" cy="152634"/>
          </a:xfrm>
          <a:prstGeom prst="rect">
            <a:avLst/>
          </a:prstGeom>
          <a:noFill/>
          <a:ln>
            <a:noFill/>
          </a:ln>
        </p:spPr>
        <p:txBody>
          <a:bodyPr spcFirstLastPara="1" wrap="square" lIns="19047" tIns="9521" rIns="19047" bIns="9521" anchor="t" anchorCtr="0">
            <a:noAutofit/>
          </a:bodyPr>
          <a:lstStyle/>
          <a:p>
            <a:pPr algn="ctr">
              <a:lnSpc>
                <a:spcPct val="91666"/>
              </a:lnSpc>
            </a:pPr>
            <a:br>
              <a:rPr lang="en-US" sz="2400" b="1" dirty="0">
                <a:solidFill>
                  <a:schemeClr val="accent1"/>
                </a:solidFill>
              </a:rPr>
            </a:br>
            <a:endParaRPr lang="en-US" sz="800" dirty="0">
              <a:solidFill>
                <a:schemeClr val="accent1"/>
              </a:solidFill>
            </a:endParaRPr>
          </a:p>
          <a:p>
            <a:pPr marL="142852" indent="-142852">
              <a:spcAft>
                <a:spcPts val="125"/>
              </a:spcAft>
              <a:buFont typeface="Wingdings" pitchFamily="2" charset="2"/>
              <a:buChar char="Ø"/>
            </a:pPr>
            <a:r>
              <a:rPr lang="en-US" dirty="0"/>
              <a:t>Long build times</a:t>
            </a:r>
          </a:p>
          <a:p>
            <a:pPr marL="142852" indent="-142852">
              <a:spcAft>
                <a:spcPts val="125"/>
              </a:spcAft>
              <a:buFont typeface="Wingdings" pitchFamily="2" charset="2"/>
              <a:buChar char="Ø"/>
            </a:pPr>
            <a:r>
              <a:rPr lang="en-US" dirty="0"/>
              <a:t>Out-of-date algorithms</a:t>
            </a:r>
          </a:p>
          <a:p>
            <a:pPr marL="142852" indent="-142852">
              <a:spcAft>
                <a:spcPts val="125"/>
              </a:spcAft>
              <a:buFont typeface="Wingdings" pitchFamily="2" charset="2"/>
              <a:buChar char="Ø"/>
            </a:pPr>
            <a:r>
              <a:rPr lang="en-US" dirty="0"/>
              <a:t>Awareness of latest SW practices</a:t>
            </a:r>
          </a:p>
          <a:p>
            <a:pPr marL="142852" indent="-142852">
              <a:spcAft>
                <a:spcPts val="125"/>
              </a:spcAft>
              <a:buFont typeface="Wingdings" pitchFamily="2" charset="2"/>
              <a:buChar char="Ø"/>
            </a:pPr>
            <a:r>
              <a:rPr lang="en-US" dirty="0"/>
              <a:t>Opportunities to improve your software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D731-F628-2C5C-7D3D-C18D78C6A9D5}"/>
              </a:ext>
            </a:extLst>
          </p:cNvPr>
          <p:cNvSpPr>
            <a:spLocks noGrp="1"/>
          </p:cNvSpPr>
          <p:nvPr>
            <p:ph type="title"/>
          </p:nvPr>
        </p:nvSpPr>
        <p:spPr>
          <a:xfrm>
            <a:off x="2549447" y="3429000"/>
            <a:ext cx="7955001" cy="570225"/>
          </a:xfrm>
        </p:spPr>
        <p:txBody>
          <a:bodyPr/>
          <a:lstStyle/>
          <a:p>
            <a:pPr algn="ctr"/>
            <a:r>
              <a:rPr lang="en-US" dirty="0"/>
              <a:t>The High-Performance Software Foundation</a:t>
            </a:r>
          </a:p>
        </p:txBody>
      </p:sp>
    </p:spTree>
    <p:extLst>
      <p:ext uri="{BB962C8B-B14F-4D97-AF65-F5344CB8AC3E}">
        <p14:creationId xmlns:p14="http://schemas.microsoft.com/office/powerpoint/2010/main" val="3026941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
        <p:cNvGrpSpPr/>
        <p:nvPr/>
      </p:nvGrpSpPr>
      <p:grpSpPr>
        <a:xfrm>
          <a:off x="0" y="0"/>
          <a:ext cx="0" cy="0"/>
          <a:chOff x="0" y="0"/>
          <a:chExt cx="0" cy="0"/>
        </a:xfrm>
      </p:grpSpPr>
      <p:sp>
        <p:nvSpPr>
          <p:cNvPr id="22" name="Google Shape;22;g2df0029531e_0_51"/>
          <p:cNvSpPr txBox="1"/>
          <p:nvPr/>
        </p:nvSpPr>
        <p:spPr>
          <a:xfrm>
            <a:off x="7344775" y="5913575"/>
            <a:ext cx="4700400" cy="861900"/>
          </a:xfrm>
          <a:prstGeom prst="rect">
            <a:avLst/>
          </a:prstGeom>
          <a:gradFill>
            <a:gsLst>
              <a:gs pos="0">
                <a:srgbClr val="BABABA"/>
              </a:gs>
              <a:gs pos="35000">
                <a:srgbClr val="CFCFCF"/>
              </a:gs>
              <a:gs pos="100000">
                <a:srgbClr val="EDEDED"/>
              </a:gs>
            </a:gsLst>
            <a:lin ang="16200038" scaled="0"/>
          </a:gradFill>
          <a:ln w="9525" cap="flat" cmpd="sng">
            <a:solidFill>
              <a:schemeClr val="dk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mn-ea"/>
                <a:cs typeface="Arial"/>
                <a:sym typeface="Arial"/>
              </a:rPr>
              <a:t>PI(s)/Facility Lead(s): Todd Gamblin, Christian Trott</a:t>
            </a:r>
            <a:endParaRPr kumimoji="0" sz="13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mn-ea"/>
                <a:cs typeface="Arial"/>
                <a:sym typeface="Arial"/>
              </a:rPr>
              <a:t>Collaborating Institutions: NNSA/ASC, PESO, CORSA, Linux Foundation</a:t>
            </a:r>
            <a:endParaRPr kumimoji="0" sz="13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mn-ea"/>
                <a:cs typeface="Arial"/>
                <a:sym typeface="Arial"/>
              </a:rPr>
              <a:t>DOE Programs: NNSA/ASC, ASCR/NGSST</a:t>
            </a:r>
            <a:endParaRPr kumimoji="0" sz="13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mn-ea"/>
                <a:cs typeface="Arial"/>
                <a:sym typeface="Arial"/>
              </a:rPr>
              <a:t>DOE PMs: Si Hammond, William Spotz, David Rabson, Hal Finkel</a:t>
            </a:r>
            <a:endParaRPr kumimoji="0" sz="1000" b="0" i="0" u="none" strike="noStrike" kern="0" cap="none" spc="0" normalizeH="0" baseline="0" noProof="0">
              <a:ln>
                <a:noFill/>
              </a:ln>
              <a:solidFill>
                <a:srgbClr val="000000"/>
              </a:solidFill>
              <a:effectLst/>
              <a:uLnTx/>
              <a:uFillTx/>
              <a:latin typeface="Arial"/>
              <a:ea typeface="+mn-ea"/>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800"/>
              <a:buFont typeface="Arial"/>
              <a:buNone/>
              <a:tabLst/>
              <a:defRPr/>
            </a:pPr>
            <a:r>
              <a:rPr kumimoji="0" lang="en-US" sz="1000" b="0" i="0" u="none" strike="noStrike" kern="0" cap="none" spc="0" normalizeH="0" baseline="0" noProof="0">
                <a:ln>
                  <a:noFill/>
                </a:ln>
                <a:solidFill>
                  <a:srgbClr val="000000"/>
                </a:solidFill>
                <a:effectLst/>
                <a:uLnTx/>
                <a:uFillTx/>
                <a:latin typeface="Arial"/>
                <a:ea typeface="+mn-ea"/>
                <a:cs typeface="Arial"/>
                <a:sym typeface="Arial"/>
              </a:rPr>
              <a:t>Resources: </a:t>
            </a:r>
            <a:r>
              <a:rPr kumimoji="0" lang="en-US" sz="1000" b="0" i="0" u="sng" strike="noStrike" kern="0" cap="none" spc="0" normalizeH="0" baseline="0" noProof="0">
                <a:ln>
                  <a:noFill/>
                </a:ln>
                <a:solidFill>
                  <a:srgbClr val="0000FF"/>
                </a:solidFill>
                <a:effectLst/>
                <a:uLnTx/>
                <a:uFillTx/>
                <a:latin typeface="Arial"/>
                <a:ea typeface="+mn-ea"/>
                <a:cs typeface="Arial"/>
                <a:sym typeface="Arial"/>
                <a:hlinkClick r:id="rId3"/>
              </a:rPr>
              <a:t>https://hpsf.io</a:t>
            </a:r>
            <a:endParaRPr kumimoji="0" sz="1100"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23" name="Google Shape;23;g2df0029531e_0_51"/>
          <p:cNvSpPr txBox="1">
            <a:spLocks noGrp="1"/>
          </p:cNvSpPr>
          <p:nvPr>
            <p:ph type="sldNum" idx="12"/>
          </p:nvPr>
        </p:nvSpPr>
        <p:spPr>
          <a:xfrm>
            <a:off x="11218333" y="6351591"/>
            <a:ext cx="507900" cy="365100"/>
          </a:xfrm>
          <a:prstGeom prst="rect">
            <a:avLst/>
          </a:prstGeom>
          <a:noFill/>
          <a:ln>
            <a:noFill/>
          </a:ln>
        </p:spPr>
        <p:txBody>
          <a:bodyPr spcFirstLastPara="1" wrap="square" lIns="91425" tIns="45700" rIns="91425" bIns="45700" anchor="ctr"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fld id="{00000000-1234-1234-1234-123412341234}" type="slidenum">
              <a:rPr kumimoji="0" lang="en-US" sz="1200" b="0" i="0" u="none" strike="noStrike" kern="0" cap="none" spc="0" normalizeH="0" baseline="0" noProof="0">
                <a:ln>
                  <a:noFill/>
                </a:ln>
                <a:solidFill>
                  <a:prstClr val="black"/>
                </a:solidFill>
                <a:effectLst/>
                <a:uLnTx/>
                <a:uFillTx/>
                <a:latin typeface="Arial"/>
                <a:ea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200"/>
                <a:buFont typeface="Arial"/>
                <a:buNone/>
                <a:tabLst/>
                <a:defRPr/>
              </a:pPr>
              <a:t>46</a:t>
            </a:fld>
            <a:endParaRPr kumimoji="0" sz="1200" b="0" i="0" u="none" strike="noStrike" kern="0" cap="none" spc="0" normalizeH="0" baseline="0" noProof="0" dirty="0">
              <a:ln>
                <a:noFill/>
              </a:ln>
              <a:solidFill>
                <a:prstClr val="black"/>
              </a:solidFill>
              <a:effectLst/>
              <a:uLnTx/>
              <a:uFillTx/>
              <a:latin typeface="Arial"/>
              <a:ea typeface="Arial"/>
              <a:cs typeface="Arial"/>
              <a:sym typeface="Arial"/>
            </a:endParaRPr>
          </a:p>
        </p:txBody>
      </p:sp>
      <p:sp>
        <p:nvSpPr>
          <p:cNvPr id="24" name="Google Shape;24;g2df0029531e_0_51"/>
          <p:cNvSpPr/>
          <p:nvPr/>
        </p:nvSpPr>
        <p:spPr>
          <a:xfrm>
            <a:off x="69900" y="3566100"/>
            <a:ext cx="7154100" cy="14772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1900" b="1" i="0" u="none" strike="noStrike" kern="0" cap="none" spc="0" normalizeH="0" baseline="0" noProof="0">
                <a:ln>
                  <a:noFill/>
                </a:ln>
                <a:solidFill>
                  <a:srgbClr val="0F6635"/>
                </a:solidFill>
                <a:effectLst/>
                <a:uLnTx/>
                <a:uFillTx/>
                <a:latin typeface="Arial"/>
                <a:ea typeface="Arial"/>
                <a:cs typeface="Arial"/>
                <a:sym typeface="Arial"/>
              </a:rPr>
              <a:t>Significance and Impact</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292100" marR="0" lvl="0" indent="-2857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Initial membership raised more funds than expected: </a:t>
            </a:r>
            <a:r>
              <a:rPr kumimoji="0" lang="en-US" sz="1300" b="1" i="0" u="none" strike="noStrike" kern="0" cap="none" spc="0" normalizeH="0" baseline="0" noProof="0">
                <a:ln>
                  <a:noFill/>
                </a:ln>
                <a:solidFill>
                  <a:srgbClr val="000000"/>
                </a:solidFill>
                <a:effectLst/>
                <a:uLnTx/>
                <a:uFillTx/>
                <a:latin typeface="Arial"/>
                <a:ea typeface="Arial"/>
                <a:cs typeface="Arial"/>
                <a:sym typeface="Arial"/>
              </a:rPr>
              <a:t>~$1M annual budget</a:t>
            </a:r>
            <a:endParaRPr kumimoji="0" sz="1300" b="1" i="0" u="none" strike="noStrike" kern="0" cap="none" spc="0" normalizeH="0" baseline="0" noProof="0">
              <a:ln>
                <a:noFill/>
              </a:ln>
              <a:solidFill>
                <a:srgbClr val="000000"/>
              </a:solidFill>
              <a:effectLst/>
              <a:uLnTx/>
              <a:uFillTx/>
              <a:latin typeface="Arial"/>
              <a:ea typeface="Arial"/>
              <a:cs typeface="Arial"/>
              <a:sym typeface="Arial"/>
            </a:endParaRPr>
          </a:p>
          <a:p>
            <a:pPr marL="292100" marR="0" lvl="0" indent="-2857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ISC kickoff BOF session was standing-room only; generating much excitement</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292100" marR="0" lvl="0" indent="-2857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Expect to grow membership and projects over time</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914400" marR="0" lvl="1"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2 NNSA, 2 ASCR, 2 European projects in the pipeline</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914400" marR="0" lvl="1"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Expecting at least 2 more general members within the year</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5" name="Google Shape;25;g2df0029531e_0_51"/>
          <p:cNvSpPr/>
          <p:nvPr/>
        </p:nvSpPr>
        <p:spPr>
          <a:xfrm>
            <a:off x="69900" y="5009833"/>
            <a:ext cx="6777900" cy="1179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1900" b="1" i="0" u="none" strike="noStrike" kern="0" cap="none" spc="0" normalizeH="0" baseline="0" noProof="0">
                <a:ln>
                  <a:noFill/>
                </a:ln>
                <a:solidFill>
                  <a:srgbClr val="0F6635"/>
                </a:solidFill>
                <a:effectLst/>
                <a:uLnTx/>
                <a:uFillTx/>
                <a:latin typeface="Arial"/>
                <a:ea typeface="Arial"/>
                <a:cs typeface="Arial"/>
                <a:sym typeface="Arial"/>
              </a:rPr>
              <a:t>Approach</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Separate financial (GB), technical (TAC), and project governance</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Interact directly with key projects in the HPC ecosystem</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Grow contributor base through increased adoption, training, events, outreach</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457200" marR="0" lvl="0"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Build a portable, accelerated software stack for HPC and beyond</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26" name="Google Shape;26;g2df0029531e_0_51"/>
          <p:cNvSpPr txBox="1">
            <a:spLocks noGrp="1"/>
          </p:cNvSpPr>
          <p:nvPr>
            <p:ph type="title"/>
          </p:nvPr>
        </p:nvSpPr>
        <p:spPr>
          <a:xfrm>
            <a:off x="232800" y="15683"/>
            <a:ext cx="11726400" cy="762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500"/>
              <a:buNone/>
            </a:pPr>
            <a:r>
              <a:rPr lang="en-US" sz="2800" dirty="0">
                <a:latin typeface="+mn-lt"/>
              </a:rPr>
              <a:t>We launched the High Performance Software Foundation (HPSF) at ISC24</a:t>
            </a:r>
            <a:endParaRPr sz="2800" dirty="0">
              <a:latin typeface="+mn-lt"/>
            </a:endParaRPr>
          </a:p>
        </p:txBody>
      </p:sp>
      <p:pic>
        <p:nvPicPr>
          <p:cNvPr id="27" name="Google Shape;27;g2df0029531e_0_51"/>
          <p:cNvPicPr preferRelativeResize="0"/>
          <p:nvPr/>
        </p:nvPicPr>
        <p:blipFill rotWithShape="1">
          <a:blip r:embed="rId4">
            <a:alphaModFix/>
          </a:blip>
          <a:srcRect/>
          <a:stretch/>
        </p:blipFill>
        <p:spPr>
          <a:xfrm>
            <a:off x="636867" y="907667"/>
            <a:ext cx="5914721" cy="1013466"/>
          </a:xfrm>
          <a:prstGeom prst="rect">
            <a:avLst/>
          </a:prstGeom>
          <a:noFill/>
          <a:ln>
            <a:noFill/>
          </a:ln>
        </p:spPr>
      </p:pic>
      <p:pic>
        <p:nvPicPr>
          <p:cNvPr id="28" name="Google Shape;28;g2df0029531e_0_51" descr="Lawrence Livermore National Laboratory"/>
          <p:cNvPicPr preferRelativeResize="0"/>
          <p:nvPr/>
        </p:nvPicPr>
        <p:blipFill rotWithShape="1">
          <a:blip r:embed="rId5">
            <a:alphaModFix/>
          </a:blip>
          <a:srcRect/>
          <a:stretch/>
        </p:blipFill>
        <p:spPr>
          <a:xfrm>
            <a:off x="12756136" y="10743151"/>
            <a:ext cx="231045" cy="45719"/>
          </a:xfrm>
          <a:prstGeom prst="rect">
            <a:avLst/>
          </a:prstGeom>
          <a:noFill/>
          <a:ln>
            <a:noFill/>
          </a:ln>
        </p:spPr>
      </p:pic>
      <p:sp>
        <p:nvSpPr>
          <p:cNvPr id="29" name="Google Shape;29;g2df0029531e_0_51"/>
          <p:cNvSpPr txBox="1"/>
          <p:nvPr/>
        </p:nvSpPr>
        <p:spPr>
          <a:xfrm>
            <a:off x="7236050" y="3005433"/>
            <a:ext cx="4551300" cy="4164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300"/>
              <a:buFont typeface="Arial"/>
              <a:buNone/>
              <a:tabLst/>
              <a:defRPr/>
            </a:pPr>
            <a:r>
              <a:rPr kumimoji="0" lang="en-US" sz="1300" b="1" i="0" u="none" strike="noStrike" kern="0" cap="none" spc="0" normalizeH="0" baseline="0" noProof="0">
                <a:ln>
                  <a:noFill/>
                </a:ln>
                <a:solidFill>
                  <a:srgbClr val="0B5394"/>
                </a:solidFill>
                <a:effectLst/>
                <a:uLnTx/>
                <a:uFillTx/>
                <a:latin typeface="Calibri"/>
                <a:ea typeface="Calibri"/>
                <a:cs typeface="Calibri"/>
                <a:sym typeface="Calibri"/>
              </a:rPr>
              <a:t>Premier Members</a:t>
            </a:r>
            <a:endParaRPr kumimoji="0" sz="1300" b="1" i="0" u="none" strike="noStrike" kern="0" cap="none" spc="0" normalizeH="0" baseline="0" noProof="0">
              <a:ln>
                <a:noFill/>
              </a:ln>
              <a:solidFill>
                <a:srgbClr val="0B5394"/>
              </a:solidFill>
              <a:effectLst/>
              <a:uLnTx/>
              <a:uFillTx/>
              <a:latin typeface="Calibri"/>
              <a:ea typeface="Calibri"/>
              <a:cs typeface="Calibri"/>
              <a:sym typeface="Calibri"/>
            </a:endParaRPr>
          </a:p>
        </p:txBody>
      </p:sp>
      <p:sp>
        <p:nvSpPr>
          <p:cNvPr id="30" name="Google Shape;30;g2df0029531e_0_51"/>
          <p:cNvSpPr txBox="1"/>
          <p:nvPr/>
        </p:nvSpPr>
        <p:spPr>
          <a:xfrm>
            <a:off x="7236067" y="3732217"/>
            <a:ext cx="4551300" cy="4164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300"/>
              <a:buFont typeface="Arial"/>
              <a:buNone/>
              <a:tabLst/>
              <a:defRPr/>
            </a:pPr>
            <a:r>
              <a:rPr kumimoji="0" lang="en-US" sz="1300" b="1" i="0" u="none" strike="noStrike" kern="0" cap="none" spc="0" normalizeH="0" baseline="0" noProof="0">
                <a:ln>
                  <a:noFill/>
                </a:ln>
                <a:solidFill>
                  <a:srgbClr val="0B5394"/>
                </a:solidFill>
                <a:effectLst/>
                <a:uLnTx/>
                <a:uFillTx/>
                <a:latin typeface="Calibri"/>
                <a:ea typeface="Calibri"/>
                <a:cs typeface="Calibri"/>
                <a:sym typeface="Calibri"/>
              </a:rPr>
              <a:t>General Members</a:t>
            </a:r>
            <a:endParaRPr kumimoji="0" sz="1300" b="1" i="0" u="none" strike="noStrike" kern="0" cap="none" spc="0" normalizeH="0" baseline="0" noProof="0">
              <a:ln>
                <a:noFill/>
              </a:ln>
              <a:solidFill>
                <a:srgbClr val="0B5394"/>
              </a:solidFill>
              <a:effectLst/>
              <a:uLnTx/>
              <a:uFillTx/>
              <a:latin typeface="Calibri"/>
              <a:ea typeface="Calibri"/>
              <a:cs typeface="Calibri"/>
              <a:sym typeface="Calibri"/>
            </a:endParaRPr>
          </a:p>
        </p:txBody>
      </p:sp>
      <p:sp>
        <p:nvSpPr>
          <p:cNvPr id="31" name="Google Shape;31;g2df0029531e_0_51"/>
          <p:cNvSpPr txBox="1"/>
          <p:nvPr/>
        </p:nvSpPr>
        <p:spPr>
          <a:xfrm>
            <a:off x="7236050" y="5174283"/>
            <a:ext cx="4551300" cy="416400"/>
          </a:xfrm>
          <a:prstGeom prst="rect">
            <a:avLst/>
          </a:prstGeom>
          <a:noFill/>
          <a:ln>
            <a:noFill/>
          </a:ln>
        </p:spPr>
        <p:txBody>
          <a:bodyPr spcFirstLastPara="1" wrap="square" lIns="121900" tIns="121900" rIns="121900" bIns="1219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300"/>
              <a:buFont typeface="Arial"/>
              <a:buNone/>
              <a:tabLst/>
              <a:defRPr/>
            </a:pPr>
            <a:r>
              <a:rPr kumimoji="0" lang="en-US" sz="1300" b="1" i="0" u="none" strike="noStrike" kern="0" cap="none" spc="0" normalizeH="0" baseline="0" noProof="0">
                <a:ln>
                  <a:noFill/>
                </a:ln>
                <a:solidFill>
                  <a:srgbClr val="0B5394"/>
                </a:solidFill>
                <a:effectLst/>
                <a:uLnTx/>
                <a:uFillTx/>
                <a:latin typeface="Calibri"/>
                <a:ea typeface="Calibri"/>
                <a:cs typeface="Calibri"/>
                <a:sym typeface="Calibri"/>
              </a:rPr>
              <a:t>Associate Members</a:t>
            </a:r>
            <a:endParaRPr kumimoji="0" sz="1300" b="1" i="0" u="none" strike="noStrike" kern="0" cap="none" spc="0" normalizeH="0" baseline="0" noProof="0">
              <a:ln>
                <a:noFill/>
              </a:ln>
              <a:solidFill>
                <a:srgbClr val="0B5394"/>
              </a:solidFill>
              <a:effectLst/>
              <a:uLnTx/>
              <a:uFillTx/>
              <a:latin typeface="Calibri"/>
              <a:ea typeface="Calibri"/>
              <a:cs typeface="Calibri"/>
              <a:sym typeface="Calibri"/>
            </a:endParaRPr>
          </a:p>
        </p:txBody>
      </p:sp>
      <p:grpSp>
        <p:nvGrpSpPr>
          <p:cNvPr id="32" name="Google Shape;32;g2df0029531e_0_51"/>
          <p:cNvGrpSpPr/>
          <p:nvPr/>
        </p:nvGrpSpPr>
        <p:grpSpPr>
          <a:xfrm>
            <a:off x="7358853" y="3377107"/>
            <a:ext cx="4700344" cy="414868"/>
            <a:chOff x="5611492" y="2391901"/>
            <a:chExt cx="3525346" cy="311159"/>
          </a:xfrm>
        </p:grpSpPr>
        <p:pic>
          <p:nvPicPr>
            <p:cNvPr id="33" name="Google Shape;33;g2df0029531e_0_51"/>
            <p:cNvPicPr preferRelativeResize="0"/>
            <p:nvPr/>
          </p:nvPicPr>
          <p:blipFill rotWithShape="1">
            <a:blip r:embed="rId6">
              <a:alphaModFix/>
            </a:blip>
            <a:srcRect/>
            <a:stretch/>
          </p:blipFill>
          <p:spPr>
            <a:xfrm>
              <a:off x="5611492" y="2422355"/>
              <a:ext cx="418079" cy="250276"/>
            </a:xfrm>
            <a:prstGeom prst="rect">
              <a:avLst/>
            </a:prstGeom>
            <a:noFill/>
            <a:ln>
              <a:noFill/>
            </a:ln>
          </p:spPr>
        </p:pic>
        <p:pic>
          <p:nvPicPr>
            <p:cNvPr id="34" name="Google Shape;34;g2df0029531e_0_51"/>
            <p:cNvPicPr preferRelativeResize="0"/>
            <p:nvPr/>
          </p:nvPicPr>
          <p:blipFill rotWithShape="1">
            <a:blip r:embed="rId7">
              <a:alphaModFix/>
            </a:blip>
            <a:srcRect/>
            <a:stretch/>
          </p:blipFill>
          <p:spPr>
            <a:xfrm>
              <a:off x="6127930" y="2391901"/>
              <a:ext cx="733446" cy="311159"/>
            </a:xfrm>
            <a:prstGeom prst="rect">
              <a:avLst/>
            </a:prstGeom>
            <a:noFill/>
            <a:ln>
              <a:noFill/>
            </a:ln>
          </p:spPr>
        </p:pic>
        <p:pic>
          <p:nvPicPr>
            <p:cNvPr id="35" name="Google Shape;35;g2df0029531e_0_51"/>
            <p:cNvPicPr preferRelativeResize="0"/>
            <p:nvPr/>
          </p:nvPicPr>
          <p:blipFill rotWithShape="1">
            <a:blip r:embed="rId8">
              <a:alphaModFix/>
            </a:blip>
            <a:srcRect/>
            <a:stretch/>
          </p:blipFill>
          <p:spPr>
            <a:xfrm>
              <a:off x="7718434" y="2407126"/>
              <a:ext cx="1418404" cy="280710"/>
            </a:xfrm>
            <a:prstGeom prst="rect">
              <a:avLst/>
            </a:prstGeom>
            <a:noFill/>
            <a:ln>
              <a:noFill/>
            </a:ln>
          </p:spPr>
        </p:pic>
        <p:pic>
          <p:nvPicPr>
            <p:cNvPr id="36" name="Google Shape;36;g2df0029531e_0_51"/>
            <p:cNvPicPr preferRelativeResize="0"/>
            <p:nvPr/>
          </p:nvPicPr>
          <p:blipFill rotWithShape="1">
            <a:blip r:embed="rId9">
              <a:alphaModFix/>
            </a:blip>
            <a:srcRect/>
            <a:stretch/>
          </p:blipFill>
          <p:spPr>
            <a:xfrm>
              <a:off x="6959749" y="2407129"/>
              <a:ext cx="704415" cy="280710"/>
            </a:xfrm>
            <a:prstGeom prst="rect">
              <a:avLst/>
            </a:prstGeom>
            <a:noFill/>
            <a:ln>
              <a:noFill/>
            </a:ln>
          </p:spPr>
        </p:pic>
      </p:grpSp>
      <p:grpSp>
        <p:nvGrpSpPr>
          <p:cNvPr id="37" name="Google Shape;37;g2df0029531e_0_51"/>
          <p:cNvGrpSpPr/>
          <p:nvPr/>
        </p:nvGrpSpPr>
        <p:grpSpPr>
          <a:xfrm>
            <a:off x="7568766" y="5506066"/>
            <a:ext cx="2607910" cy="261599"/>
            <a:chOff x="5007075" y="3192660"/>
            <a:chExt cx="3677775" cy="368917"/>
          </a:xfrm>
        </p:grpSpPr>
        <p:pic>
          <p:nvPicPr>
            <p:cNvPr id="38" name="Google Shape;38;g2df0029531e_0_51"/>
            <p:cNvPicPr preferRelativeResize="0"/>
            <p:nvPr/>
          </p:nvPicPr>
          <p:blipFill rotWithShape="1">
            <a:blip r:embed="rId10">
              <a:alphaModFix/>
            </a:blip>
            <a:srcRect/>
            <a:stretch/>
          </p:blipFill>
          <p:spPr>
            <a:xfrm>
              <a:off x="8163424" y="3192660"/>
              <a:ext cx="521426" cy="368917"/>
            </a:xfrm>
            <a:prstGeom prst="rect">
              <a:avLst/>
            </a:prstGeom>
            <a:noFill/>
            <a:ln>
              <a:noFill/>
            </a:ln>
          </p:spPr>
        </p:pic>
        <p:pic>
          <p:nvPicPr>
            <p:cNvPr id="39" name="Google Shape;39;g2df0029531e_0_51"/>
            <p:cNvPicPr preferRelativeResize="0"/>
            <p:nvPr/>
          </p:nvPicPr>
          <p:blipFill rotWithShape="1">
            <a:blip r:embed="rId11">
              <a:alphaModFix/>
            </a:blip>
            <a:srcRect/>
            <a:stretch/>
          </p:blipFill>
          <p:spPr>
            <a:xfrm>
              <a:off x="5007075" y="3240175"/>
              <a:ext cx="1256098" cy="273900"/>
            </a:xfrm>
            <a:prstGeom prst="rect">
              <a:avLst/>
            </a:prstGeom>
            <a:noFill/>
            <a:ln>
              <a:noFill/>
            </a:ln>
          </p:spPr>
        </p:pic>
        <p:pic>
          <p:nvPicPr>
            <p:cNvPr id="40" name="Google Shape;40;g2df0029531e_0_51"/>
            <p:cNvPicPr preferRelativeResize="0"/>
            <p:nvPr/>
          </p:nvPicPr>
          <p:blipFill rotWithShape="1">
            <a:blip r:embed="rId12">
              <a:alphaModFix/>
            </a:blip>
            <a:srcRect/>
            <a:stretch/>
          </p:blipFill>
          <p:spPr>
            <a:xfrm>
              <a:off x="6600201" y="3260473"/>
              <a:ext cx="1305590" cy="233325"/>
            </a:xfrm>
            <a:prstGeom prst="rect">
              <a:avLst/>
            </a:prstGeom>
            <a:noFill/>
            <a:ln>
              <a:noFill/>
            </a:ln>
          </p:spPr>
        </p:pic>
      </p:grpSp>
      <p:grpSp>
        <p:nvGrpSpPr>
          <p:cNvPr id="41" name="Google Shape;41;g2df0029531e_0_51"/>
          <p:cNvGrpSpPr/>
          <p:nvPr/>
        </p:nvGrpSpPr>
        <p:grpSpPr>
          <a:xfrm>
            <a:off x="7546003" y="4160959"/>
            <a:ext cx="3610750" cy="1013484"/>
            <a:chOff x="5725731" y="3391400"/>
            <a:chExt cx="2875946" cy="807235"/>
          </a:xfrm>
        </p:grpSpPr>
        <p:pic>
          <p:nvPicPr>
            <p:cNvPr id="42" name="Google Shape;42;g2df0029531e_0_51"/>
            <p:cNvPicPr preferRelativeResize="0"/>
            <p:nvPr/>
          </p:nvPicPr>
          <p:blipFill rotWithShape="1">
            <a:blip r:embed="rId13">
              <a:alphaModFix/>
            </a:blip>
            <a:srcRect/>
            <a:stretch/>
          </p:blipFill>
          <p:spPr>
            <a:xfrm>
              <a:off x="5725731" y="3409480"/>
              <a:ext cx="670132" cy="160000"/>
            </a:xfrm>
            <a:prstGeom prst="rect">
              <a:avLst/>
            </a:prstGeom>
            <a:noFill/>
            <a:ln>
              <a:noFill/>
            </a:ln>
          </p:spPr>
        </p:pic>
        <p:pic>
          <p:nvPicPr>
            <p:cNvPr id="43" name="Google Shape;43;g2df0029531e_0_51"/>
            <p:cNvPicPr preferRelativeResize="0"/>
            <p:nvPr/>
          </p:nvPicPr>
          <p:blipFill rotWithShape="1">
            <a:blip r:embed="rId14">
              <a:alphaModFix/>
            </a:blip>
            <a:srcRect/>
            <a:stretch/>
          </p:blipFill>
          <p:spPr>
            <a:xfrm>
              <a:off x="5732797" y="3666777"/>
              <a:ext cx="655995" cy="187080"/>
            </a:xfrm>
            <a:prstGeom prst="rect">
              <a:avLst/>
            </a:prstGeom>
            <a:noFill/>
            <a:ln>
              <a:noFill/>
            </a:ln>
          </p:spPr>
        </p:pic>
        <p:pic>
          <p:nvPicPr>
            <p:cNvPr id="44" name="Google Shape;44;g2df0029531e_0_51"/>
            <p:cNvPicPr preferRelativeResize="0"/>
            <p:nvPr/>
          </p:nvPicPr>
          <p:blipFill rotWithShape="1">
            <a:blip r:embed="rId15">
              <a:alphaModFix/>
            </a:blip>
            <a:srcRect/>
            <a:stretch/>
          </p:blipFill>
          <p:spPr>
            <a:xfrm>
              <a:off x="6877816" y="3951433"/>
              <a:ext cx="247235" cy="247202"/>
            </a:xfrm>
            <a:prstGeom prst="rect">
              <a:avLst/>
            </a:prstGeom>
            <a:noFill/>
            <a:ln>
              <a:noFill/>
            </a:ln>
          </p:spPr>
        </p:pic>
        <p:pic>
          <p:nvPicPr>
            <p:cNvPr id="45" name="Google Shape;45;g2df0029531e_0_51"/>
            <p:cNvPicPr preferRelativeResize="0"/>
            <p:nvPr/>
          </p:nvPicPr>
          <p:blipFill rotWithShape="1">
            <a:blip r:embed="rId16">
              <a:alphaModFix/>
            </a:blip>
            <a:srcRect/>
            <a:stretch/>
          </p:blipFill>
          <p:spPr>
            <a:xfrm>
              <a:off x="6750068" y="3391400"/>
              <a:ext cx="523776" cy="207929"/>
            </a:xfrm>
            <a:prstGeom prst="rect">
              <a:avLst/>
            </a:prstGeom>
            <a:noFill/>
            <a:ln>
              <a:noFill/>
            </a:ln>
          </p:spPr>
        </p:pic>
        <p:pic>
          <p:nvPicPr>
            <p:cNvPr id="46" name="Google Shape;46;g2df0029531e_0_51"/>
            <p:cNvPicPr preferRelativeResize="0"/>
            <p:nvPr/>
          </p:nvPicPr>
          <p:blipFill rotWithShape="1">
            <a:blip r:embed="rId17">
              <a:alphaModFix/>
            </a:blip>
            <a:srcRect/>
            <a:stretch/>
          </p:blipFill>
          <p:spPr>
            <a:xfrm>
              <a:off x="5756888" y="3963305"/>
              <a:ext cx="766479" cy="168599"/>
            </a:xfrm>
            <a:prstGeom prst="rect">
              <a:avLst/>
            </a:prstGeom>
            <a:noFill/>
            <a:ln>
              <a:noFill/>
            </a:ln>
          </p:spPr>
        </p:pic>
        <p:pic>
          <p:nvPicPr>
            <p:cNvPr id="47" name="Google Shape;47;g2df0029531e_0_51"/>
            <p:cNvPicPr preferRelativeResize="0"/>
            <p:nvPr/>
          </p:nvPicPr>
          <p:blipFill rotWithShape="1">
            <a:blip r:embed="rId18">
              <a:alphaModFix/>
            </a:blip>
            <a:srcRect/>
            <a:stretch/>
          </p:blipFill>
          <p:spPr>
            <a:xfrm>
              <a:off x="7671660" y="3645722"/>
              <a:ext cx="930017" cy="187080"/>
            </a:xfrm>
            <a:prstGeom prst="rect">
              <a:avLst/>
            </a:prstGeom>
            <a:noFill/>
            <a:ln>
              <a:noFill/>
            </a:ln>
          </p:spPr>
        </p:pic>
        <p:pic>
          <p:nvPicPr>
            <p:cNvPr id="48" name="Google Shape;48;g2df0029531e_0_51"/>
            <p:cNvPicPr preferRelativeResize="0"/>
            <p:nvPr/>
          </p:nvPicPr>
          <p:blipFill rotWithShape="1">
            <a:blip r:embed="rId19">
              <a:alphaModFix/>
            </a:blip>
            <a:srcRect/>
            <a:stretch/>
          </p:blipFill>
          <p:spPr>
            <a:xfrm>
              <a:off x="7586276" y="3438886"/>
              <a:ext cx="883192" cy="168598"/>
            </a:xfrm>
            <a:prstGeom prst="rect">
              <a:avLst/>
            </a:prstGeom>
            <a:noFill/>
            <a:ln>
              <a:noFill/>
            </a:ln>
          </p:spPr>
        </p:pic>
        <p:pic>
          <p:nvPicPr>
            <p:cNvPr id="49" name="Google Shape;49;g2df0029531e_0_51"/>
            <p:cNvPicPr preferRelativeResize="0"/>
            <p:nvPr/>
          </p:nvPicPr>
          <p:blipFill rotWithShape="1">
            <a:blip r:embed="rId20">
              <a:alphaModFix/>
            </a:blip>
            <a:srcRect/>
            <a:stretch/>
          </p:blipFill>
          <p:spPr>
            <a:xfrm>
              <a:off x="6646977" y="3657189"/>
              <a:ext cx="838042" cy="206241"/>
            </a:xfrm>
            <a:prstGeom prst="rect">
              <a:avLst/>
            </a:prstGeom>
            <a:noFill/>
            <a:ln>
              <a:noFill/>
            </a:ln>
          </p:spPr>
        </p:pic>
      </p:grpSp>
      <p:grpSp>
        <p:nvGrpSpPr>
          <p:cNvPr id="50" name="Google Shape;50;g2df0029531e_0_51"/>
          <p:cNvGrpSpPr/>
          <p:nvPr/>
        </p:nvGrpSpPr>
        <p:grpSpPr>
          <a:xfrm>
            <a:off x="7223905" y="684173"/>
            <a:ext cx="4862535" cy="2365432"/>
            <a:chOff x="633125" y="2818275"/>
            <a:chExt cx="3777900" cy="1837800"/>
          </a:xfrm>
        </p:grpSpPr>
        <p:sp>
          <p:nvSpPr>
            <p:cNvPr id="51" name="Google Shape;51;g2df0029531e_0_51"/>
            <p:cNvSpPr/>
            <p:nvPr/>
          </p:nvSpPr>
          <p:spPr>
            <a:xfrm>
              <a:off x="633125" y="2818275"/>
              <a:ext cx="3777900" cy="18378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900"/>
                <a:buFont typeface="Arial"/>
                <a:buNone/>
                <a:tabLst/>
                <a:defRPr/>
              </a:pPr>
              <a:endParaRPr kumimoji="0" sz="1900" b="0" i="0" u="none" strike="noStrike" kern="0" cap="none" spc="0" normalizeH="0" baseline="0" noProof="0">
                <a:ln>
                  <a:noFill/>
                </a:ln>
                <a:solidFill>
                  <a:srgbClr val="000000"/>
                </a:solidFill>
                <a:effectLst/>
                <a:uLnTx/>
                <a:uFillTx/>
                <a:latin typeface="Calibri"/>
                <a:ea typeface="Calibri"/>
                <a:cs typeface="Calibri"/>
                <a:sym typeface="Calibri"/>
              </a:endParaRPr>
            </a:p>
          </p:txBody>
        </p:sp>
        <p:pic>
          <p:nvPicPr>
            <p:cNvPr id="52" name="Google Shape;52;g2df0029531e_0_51"/>
            <p:cNvPicPr preferRelativeResize="0"/>
            <p:nvPr/>
          </p:nvPicPr>
          <p:blipFill rotWithShape="1">
            <a:blip r:embed="rId21">
              <a:alphaModFix/>
            </a:blip>
            <a:srcRect l="2884" t="16270" b="-7"/>
            <a:stretch/>
          </p:blipFill>
          <p:spPr>
            <a:xfrm>
              <a:off x="694075" y="2884451"/>
              <a:ext cx="3689001" cy="1731617"/>
            </a:xfrm>
            <a:prstGeom prst="rect">
              <a:avLst/>
            </a:prstGeom>
            <a:noFill/>
            <a:ln>
              <a:noFill/>
            </a:ln>
          </p:spPr>
        </p:pic>
      </p:grpSp>
      <p:grpSp>
        <p:nvGrpSpPr>
          <p:cNvPr id="53" name="Google Shape;53;g2df0029531e_0_51"/>
          <p:cNvGrpSpPr/>
          <p:nvPr/>
        </p:nvGrpSpPr>
        <p:grpSpPr>
          <a:xfrm>
            <a:off x="114764" y="1965153"/>
            <a:ext cx="7153821" cy="1821954"/>
            <a:chOff x="86075" y="1397700"/>
            <a:chExt cx="5365500" cy="1366500"/>
          </a:xfrm>
        </p:grpSpPr>
        <p:sp>
          <p:nvSpPr>
            <p:cNvPr id="54" name="Google Shape;54;g2df0029531e_0_51"/>
            <p:cNvSpPr/>
            <p:nvPr/>
          </p:nvSpPr>
          <p:spPr>
            <a:xfrm>
              <a:off x="86075" y="1397700"/>
              <a:ext cx="5365500" cy="13665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2000"/>
                <a:buFont typeface="Arial"/>
                <a:buNone/>
                <a:tabLst/>
                <a:defRPr/>
              </a:pPr>
              <a:r>
                <a:rPr kumimoji="0" lang="en-US" sz="1900" b="1" i="0" u="none" strike="noStrike" kern="0" cap="none" spc="0" normalizeH="0" baseline="0" noProof="0">
                  <a:ln>
                    <a:noFill/>
                  </a:ln>
                  <a:solidFill>
                    <a:srgbClr val="0F6635"/>
                  </a:solidFill>
                  <a:effectLst/>
                  <a:uLnTx/>
                  <a:uFillTx/>
                  <a:latin typeface="Arial"/>
                  <a:ea typeface="Arial"/>
                  <a:cs typeface="Arial"/>
                  <a:sym typeface="Arial"/>
                </a:rPr>
                <a:t>Scientific Achievements</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292100" marR="0" lvl="0" indent="-2857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NNSA led the formation of HPSF over the past 18 months, in close collaboration with DOE/ASCR, industry, and the Linux Foundation</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292100" marR="0" lvl="0" indent="-2857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15 founding members, 6 initial projects from industry, academia, labs around the world</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292100" marR="0" lvl="0" indent="-2857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HPSF provides open source projects with:</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914400" marR="0" lvl="1"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A neutral home</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a:p>
              <a:pPr marL="914400" marR="0" lvl="1"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Funds for project infrastructure, working groups, events, other initiatives</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5" name="Google Shape;55;g2df0029531e_0_51"/>
            <p:cNvSpPr txBox="1"/>
            <p:nvPr/>
          </p:nvSpPr>
          <p:spPr>
            <a:xfrm>
              <a:off x="1654000" y="2166150"/>
              <a:ext cx="3000000" cy="334800"/>
            </a:xfrm>
            <a:prstGeom prst="rect">
              <a:avLst/>
            </a:prstGeom>
            <a:noFill/>
            <a:ln>
              <a:noFill/>
            </a:ln>
          </p:spPr>
          <p:txBody>
            <a:bodyPr spcFirstLastPara="1" wrap="square" lIns="121900" tIns="121900" rIns="121900" bIns="121900" anchor="t" anchorCtr="0">
              <a:spAutoFit/>
            </a:bodyPr>
            <a:lstStyle/>
            <a:p>
              <a:pPr marL="914400" marR="0" lvl="1"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Collaborations</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sp>
          <p:nvSpPr>
            <p:cNvPr id="56" name="Google Shape;56;g2df0029531e_0_51"/>
            <p:cNvSpPr txBox="1"/>
            <p:nvPr/>
          </p:nvSpPr>
          <p:spPr>
            <a:xfrm>
              <a:off x="3073775" y="2166150"/>
              <a:ext cx="2325000" cy="334800"/>
            </a:xfrm>
            <a:prstGeom prst="rect">
              <a:avLst/>
            </a:prstGeom>
            <a:noFill/>
            <a:ln>
              <a:noFill/>
            </a:ln>
          </p:spPr>
          <p:txBody>
            <a:bodyPr spcFirstLastPara="1" wrap="square" lIns="121900" tIns="121900" rIns="121900" bIns="121900" anchor="t" anchorCtr="0">
              <a:spAutoFit/>
            </a:bodyPr>
            <a:lstStyle/>
            <a:p>
              <a:pPr marL="914400" marR="0" lvl="1" indent="-298450" algn="l" defTabSz="914400" rtl="0" eaLnBrk="1" fontAlgn="auto" latinLnBrk="0" hangingPunct="1">
                <a:lnSpc>
                  <a:spcPct val="100000"/>
                </a:lnSpc>
                <a:spcBef>
                  <a:spcPts val="0"/>
                </a:spcBef>
                <a:spcAft>
                  <a:spcPts val="0"/>
                </a:spcAft>
                <a:buClr>
                  <a:srgbClr val="000000"/>
                </a:buClr>
                <a:buSzPts val="1300"/>
                <a:buFont typeface="Arial"/>
                <a:buChar char="○"/>
                <a:tabLst/>
                <a:defRPr/>
              </a:pPr>
              <a:r>
                <a:rPr kumimoji="0" lang="en-US" sz="1300" b="0" i="0" u="none" strike="noStrike" kern="0" cap="none" spc="0" normalizeH="0" baseline="0" noProof="0">
                  <a:ln>
                    <a:noFill/>
                  </a:ln>
                  <a:solidFill>
                    <a:srgbClr val="000000"/>
                  </a:solidFill>
                  <a:effectLst/>
                  <a:uLnTx/>
                  <a:uFillTx/>
                  <a:latin typeface="Arial"/>
                  <a:ea typeface="Arial"/>
                  <a:cs typeface="Arial"/>
                  <a:sym typeface="Arial"/>
                </a:rPr>
                <a:t>Open governance</a:t>
              </a:r>
              <a:endParaRPr kumimoji="0" sz="1300" b="0" i="0" u="none" strike="noStrike" kern="0" cap="none" spc="0" normalizeH="0" baseline="0" noProof="0">
                <a:ln>
                  <a:noFill/>
                </a:ln>
                <a:solidFill>
                  <a:srgbClr val="000000"/>
                </a:solidFill>
                <a:effectLst/>
                <a:uLnTx/>
                <a:uFillTx/>
                <a:latin typeface="Arial"/>
                <a:ea typeface="Arial"/>
                <a:cs typeface="Arial"/>
                <a:sym typeface="Arial"/>
              </a:endParaRPr>
            </a:p>
          </p:txBody>
        </p:sp>
      </p:grpSp>
      <p:pic>
        <p:nvPicPr>
          <p:cNvPr id="57" name="Google Shape;57;g2df0029531e_0_51"/>
          <p:cNvPicPr preferRelativeResize="0"/>
          <p:nvPr/>
        </p:nvPicPr>
        <p:blipFill rotWithShape="1">
          <a:blip r:embed="rId22">
            <a:alphaModFix/>
          </a:blip>
          <a:srcRect/>
          <a:stretch/>
        </p:blipFill>
        <p:spPr>
          <a:xfrm>
            <a:off x="5038767" y="6242633"/>
            <a:ext cx="1512824" cy="583133"/>
          </a:xfrm>
          <a:prstGeom prst="rect">
            <a:avLst/>
          </a:prstGeom>
          <a:noFill/>
          <a:ln>
            <a:noFill/>
          </a:ln>
        </p:spPr>
      </p:pic>
      <p:pic>
        <p:nvPicPr>
          <p:cNvPr id="2" name="Picture 1">
            <a:extLst>
              <a:ext uri="{FF2B5EF4-FFF2-40B4-BE49-F238E27FC236}">
                <a16:creationId xmlns:a16="http://schemas.microsoft.com/office/drawing/2014/main" id="{8467DA5C-2F87-C9B7-D154-E08689B985A8}"/>
              </a:ext>
            </a:extLst>
          </p:cNvPr>
          <p:cNvPicPr>
            <a:picLocks noChangeAspect="1"/>
          </p:cNvPicPr>
          <p:nvPr/>
        </p:nvPicPr>
        <p:blipFill>
          <a:blip r:embed="rId23"/>
          <a:stretch>
            <a:fillRect/>
          </a:stretch>
        </p:blipFill>
        <p:spPr>
          <a:xfrm>
            <a:off x="9952122" y="1937077"/>
            <a:ext cx="2077283" cy="134210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E0C44-7BF1-5793-FB17-8A2D3536D09A}"/>
              </a:ext>
            </a:extLst>
          </p:cNvPr>
          <p:cNvSpPr>
            <a:spLocks noGrp="1"/>
          </p:cNvSpPr>
          <p:nvPr>
            <p:ph type="title"/>
          </p:nvPr>
        </p:nvSpPr>
        <p:spPr/>
        <p:txBody>
          <a:bodyPr/>
          <a:lstStyle/>
          <a:p>
            <a:r>
              <a:rPr lang="en-US" dirty="0"/>
              <a:t>Some opportunities going forward</a:t>
            </a:r>
          </a:p>
        </p:txBody>
      </p:sp>
      <p:sp>
        <p:nvSpPr>
          <p:cNvPr id="5" name="Content Placeholder 4">
            <a:extLst>
              <a:ext uri="{FF2B5EF4-FFF2-40B4-BE49-F238E27FC236}">
                <a16:creationId xmlns:a16="http://schemas.microsoft.com/office/drawing/2014/main" id="{F8344262-5A5D-660A-4634-AAB18E1514F6}"/>
              </a:ext>
            </a:extLst>
          </p:cNvPr>
          <p:cNvSpPr>
            <a:spLocks noGrp="1"/>
          </p:cNvSpPr>
          <p:nvPr>
            <p:ph idx="1"/>
          </p:nvPr>
        </p:nvSpPr>
        <p:spPr>
          <a:xfrm>
            <a:off x="190500" y="959370"/>
            <a:ext cx="11772900" cy="5100802"/>
          </a:xfrm>
        </p:spPr>
        <p:txBody>
          <a:bodyPr/>
          <a:lstStyle/>
          <a:p>
            <a:r>
              <a:rPr lang="en-US" dirty="0"/>
              <a:t>The growing success of generative AI is spurring disruptive changes in scientific software</a:t>
            </a:r>
          </a:p>
          <a:p>
            <a:r>
              <a:rPr lang="en-US" dirty="0"/>
              <a:t>GPUs are really AI devices (CPUs are still relevant and can benefit from concurrency too)</a:t>
            </a:r>
          </a:p>
          <a:p>
            <a:r>
              <a:rPr lang="en-US" dirty="0"/>
              <a:t>A recent Hyperion survey estimates the high-end AI market is </a:t>
            </a:r>
            <a:r>
              <a:rPr lang="en-US" b="1" dirty="0"/>
              <a:t>30 times larger </a:t>
            </a:r>
            <a:r>
              <a:rPr lang="en-US" dirty="0"/>
              <a:t>than traditional HPC</a:t>
            </a:r>
          </a:p>
          <a:p>
            <a:pPr lvl="1"/>
            <a:r>
              <a:rPr lang="en-US" dirty="0"/>
              <a:t>Bad news: We are no longer a strong market driver</a:t>
            </a:r>
          </a:p>
          <a:p>
            <a:pPr lvl="1"/>
            <a:r>
              <a:rPr lang="en-US" dirty="0"/>
              <a:t>Good news: The HPC market is still large but the AI market is huge.  We can benefit greatly, if we want …</a:t>
            </a:r>
          </a:p>
          <a:p>
            <a:r>
              <a:rPr lang="en-US" dirty="0"/>
              <a:t>Here are three ways to benefit:</a:t>
            </a:r>
          </a:p>
          <a:p>
            <a:pPr marL="800100" lvl="1" indent="-457200">
              <a:buFont typeface="+mj-lt"/>
              <a:buAutoNum type="arabicPeriod"/>
            </a:pPr>
            <a:r>
              <a:rPr lang="en-US" b="1" dirty="0"/>
              <a:t>New algorithms adapted to AI devices</a:t>
            </a:r>
            <a:br>
              <a:rPr lang="en-US" b="1" dirty="0"/>
            </a:br>
            <a:r>
              <a:rPr lang="en-US" dirty="0"/>
              <a:t>New computing devices, such as GPUs designed for AI workflows, are suitable for traditional scientific codes but require extensive algorithm and software changes to realize their potential.</a:t>
            </a:r>
          </a:p>
          <a:p>
            <a:pPr marL="800100" lvl="1" indent="-457200">
              <a:buFont typeface="+mj-lt"/>
              <a:buAutoNum type="arabicPeriod"/>
            </a:pPr>
            <a:r>
              <a:rPr lang="en-US" b="1" dirty="0"/>
              <a:t>AI models to complement or replace analytic models</a:t>
            </a:r>
            <a:br>
              <a:rPr lang="en-US" b="1" dirty="0"/>
            </a:br>
            <a:r>
              <a:rPr lang="en-US" dirty="0"/>
              <a:t>AI inference engines are compelling components, complementing or replacing traditional modeling and simulation approaches.</a:t>
            </a:r>
          </a:p>
          <a:p>
            <a:pPr marL="800100" lvl="1" indent="-457200">
              <a:buFont typeface="+mj-lt"/>
              <a:buAutoNum type="arabicPeriod"/>
            </a:pPr>
            <a:r>
              <a:rPr lang="en-US" b="1" dirty="0"/>
              <a:t>Leverage AI tools in our research work</a:t>
            </a:r>
            <a:br>
              <a:rPr lang="en-US" b="1" dirty="0"/>
            </a:br>
            <a:r>
              <a:rPr lang="en-US" dirty="0"/>
              <a:t>Generative AI tools are transforming the entire research enterprise, especially software activities. AI tools assist in producing requirements, specifications, designs, source code, tests, and more. These changes are exciting but come with risks.</a:t>
            </a:r>
          </a:p>
        </p:txBody>
      </p:sp>
    </p:spTree>
    <p:extLst>
      <p:ext uri="{BB962C8B-B14F-4D97-AF65-F5344CB8AC3E}">
        <p14:creationId xmlns:p14="http://schemas.microsoft.com/office/powerpoint/2010/main" val="7106883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25E0C44-7BF1-5793-FB17-8A2D3536D09A}"/>
              </a:ext>
            </a:extLst>
          </p:cNvPr>
          <p:cNvSpPr>
            <a:spLocks noGrp="1"/>
          </p:cNvSpPr>
          <p:nvPr>
            <p:ph type="title"/>
          </p:nvPr>
        </p:nvSpPr>
        <p:spPr/>
        <p:txBody>
          <a:bodyPr/>
          <a:lstStyle/>
          <a:p>
            <a:r>
              <a:rPr lang="en-US" dirty="0"/>
              <a:t>Summary</a:t>
            </a:r>
          </a:p>
        </p:txBody>
      </p:sp>
      <p:sp>
        <p:nvSpPr>
          <p:cNvPr id="5" name="Content Placeholder 4">
            <a:extLst>
              <a:ext uri="{FF2B5EF4-FFF2-40B4-BE49-F238E27FC236}">
                <a16:creationId xmlns:a16="http://schemas.microsoft.com/office/drawing/2014/main" id="{F8344262-5A5D-660A-4634-AAB18E1514F6}"/>
              </a:ext>
            </a:extLst>
          </p:cNvPr>
          <p:cNvSpPr>
            <a:spLocks noGrp="1"/>
          </p:cNvSpPr>
          <p:nvPr>
            <p:ph idx="1"/>
          </p:nvPr>
        </p:nvSpPr>
        <p:spPr/>
        <p:txBody>
          <a:bodyPr/>
          <a:lstStyle/>
          <a:p>
            <a:r>
              <a:rPr lang="en-US" dirty="0"/>
              <a:t>The Exascale Computing Project (ECP):</a:t>
            </a:r>
          </a:p>
          <a:p>
            <a:pPr lvl="1"/>
            <a:r>
              <a:rPr lang="en-US" dirty="0"/>
              <a:t>Explored many approaches to performance-portable accelerator-based computing</a:t>
            </a:r>
          </a:p>
          <a:p>
            <a:pPr lvl="1"/>
            <a:r>
              <a:rPr lang="en-US" dirty="0"/>
              <a:t>Focused on very high end but most innovations were on the node: suitable for desktop on up</a:t>
            </a:r>
          </a:p>
          <a:p>
            <a:pPr lvl="1"/>
            <a:r>
              <a:rPr lang="en-US" dirty="0"/>
              <a:t>De-risked the path for many others: 62 applications from many domains showed a path forward</a:t>
            </a:r>
          </a:p>
          <a:p>
            <a:r>
              <a:rPr lang="en-US" dirty="0"/>
              <a:t>In addition to transforming your own software base, you could consider using ECP-developed products:</a:t>
            </a:r>
          </a:p>
          <a:p>
            <a:pPr lvl="1"/>
            <a:r>
              <a:rPr lang="en-US" dirty="0"/>
              <a:t>Kokkos, </a:t>
            </a:r>
            <a:r>
              <a:rPr lang="en-US" dirty="0" err="1"/>
              <a:t>zfp</a:t>
            </a:r>
            <a:r>
              <a:rPr lang="en-US" dirty="0"/>
              <a:t>, Spack are a few</a:t>
            </a:r>
          </a:p>
          <a:p>
            <a:pPr lvl="1"/>
            <a:r>
              <a:rPr lang="en-US" dirty="0"/>
              <a:t>E4S provides many others</a:t>
            </a:r>
          </a:p>
          <a:p>
            <a:pPr lvl="1"/>
            <a:r>
              <a:rPr lang="en-US" dirty="0"/>
              <a:t>HPSF-sponsored products are also emerging</a:t>
            </a:r>
          </a:p>
          <a:p>
            <a:r>
              <a:rPr lang="en-US" dirty="0"/>
              <a:t>PESO, CASS, and other software stewardship projects are evolving to meet future needs</a:t>
            </a:r>
          </a:p>
          <a:p>
            <a:r>
              <a:rPr lang="en-US" dirty="0"/>
              <a:t>Happy to talk further: </a:t>
            </a:r>
            <a:r>
              <a:rPr lang="en-US" dirty="0">
                <a:hlinkClick r:id="rId2"/>
              </a:rPr>
              <a:t>mheroux@acm.org</a:t>
            </a:r>
            <a:r>
              <a:rPr lang="en-US" dirty="0"/>
              <a:t> </a:t>
            </a:r>
          </a:p>
        </p:txBody>
      </p:sp>
    </p:spTree>
    <p:extLst>
      <p:ext uri="{BB962C8B-B14F-4D97-AF65-F5344CB8AC3E}">
        <p14:creationId xmlns:p14="http://schemas.microsoft.com/office/powerpoint/2010/main" val="31377137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4F37-F04B-A941-8006-1CAE2208E8E1}"/>
              </a:ext>
            </a:extLst>
          </p:cNvPr>
          <p:cNvSpPr>
            <a:spLocks noGrp="1"/>
          </p:cNvSpPr>
          <p:nvPr>
            <p:ph type="title"/>
          </p:nvPr>
        </p:nvSpPr>
        <p:spPr>
          <a:xfrm>
            <a:off x="365856" y="123157"/>
            <a:ext cx="11375435" cy="510909"/>
          </a:xfrm>
        </p:spPr>
        <p:txBody>
          <a:bodyPr/>
          <a:lstStyle/>
          <a:p>
            <a:r>
              <a:rPr lang="en-US" dirty="0"/>
              <a:t>Post-ECP and Final Remarks</a:t>
            </a:r>
          </a:p>
        </p:txBody>
      </p:sp>
      <p:sp>
        <p:nvSpPr>
          <p:cNvPr id="3" name="Content Placeholder 2">
            <a:extLst>
              <a:ext uri="{FF2B5EF4-FFF2-40B4-BE49-F238E27FC236}">
                <a16:creationId xmlns:a16="http://schemas.microsoft.com/office/drawing/2014/main" id="{10D4E1D0-3381-1B4D-9DB2-F4634AF4A638}"/>
              </a:ext>
            </a:extLst>
          </p:cNvPr>
          <p:cNvSpPr>
            <a:spLocks noGrp="1"/>
          </p:cNvSpPr>
          <p:nvPr>
            <p:ph idx="1"/>
          </p:nvPr>
        </p:nvSpPr>
        <p:spPr>
          <a:xfrm>
            <a:off x="368520" y="741157"/>
            <a:ext cx="11372771" cy="5434011"/>
          </a:xfrm>
        </p:spPr>
        <p:txBody>
          <a:bodyPr>
            <a:normAutofit fontScale="92500" lnSpcReduction="20000"/>
          </a:bodyPr>
          <a:lstStyle/>
          <a:p>
            <a:r>
              <a:rPr lang="en-US" dirty="0"/>
              <a:t>DOE/ECP has </a:t>
            </a:r>
            <a:r>
              <a:rPr lang="en-US" b="1" dirty="0"/>
              <a:t>learned a lot about producing software contributions </a:t>
            </a:r>
            <a:r>
              <a:rPr lang="en-US" dirty="0"/>
              <a:t>to the HPC community:</a:t>
            </a:r>
          </a:p>
          <a:p>
            <a:pPr lvl="1"/>
            <a:r>
              <a:rPr lang="en-US" dirty="0"/>
              <a:t>Improved planning, executing, tracking, assessing, integrating, and delivering</a:t>
            </a:r>
          </a:p>
          <a:p>
            <a:pPr lvl="1"/>
            <a:r>
              <a:rPr lang="en-US" dirty="0"/>
              <a:t>Improved interactions with the broader HPC software and hardware community</a:t>
            </a:r>
          </a:p>
          <a:p>
            <a:pPr lvl="1"/>
            <a:r>
              <a:rPr lang="en-US" dirty="0"/>
              <a:t>Direct engagement with industry, US agencies, and international collaborators</a:t>
            </a:r>
          </a:p>
          <a:p>
            <a:r>
              <a:rPr lang="en-US" dirty="0"/>
              <a:t>In post-ECP efforts </a:t>
            </a:r>
            <a:r>
              <a:rPr lang="en-US" b="1" dirty="0"/>
              <a:t>we propose to continue and expand these efforts:</a:t>
            </a:r>
          </a:p>
          <a:p>
            <a:pPr lvl="1"/>
            <a:r>
              <a:rPr lang="en-US" dirty="0"/>
              <a:t>Further engage with commercial partners to provide a rich, robust software ecosystem</a:t>
            </a:r>
          </a:p>
          <a:p>
            <a:pPr lvl="1"/>
            <a:r>
              <a:rPr lang="en-US" dirty="0"/>
              <a:t>Evolve a stable, sustainable business model for engaging with agencies and industry</a:t>
            </a:r>
          </a:p>
          <a:p>
            <a:pPr lvl="1"/>
            <a:r>
              <a:rPr lang="en-US" dirty="0"/>
              <a:t>Engage with cloud providers, software foundations, and others to optimize cost &amp; benefit sharing</a:t>
            </a:r>
          </a:p>
          <a:p>
            <a:pPr lvl="1"/>
            <a:r>
              <a:rPr lang="en-US" dirty="0"/>
              <a:t>Further the ECP strategy for direct industry and agency engagement </a:t>
            </a:r>
          </a:p>
          <a:p>
            <a:r>
              <a:rPr lang="en-US" dirty="0"/>
              <a:t>We intend to </a:t>
            </a:r>
            <a:r>
              <a:rPr lang="en-US" b="1" dirty="0"/>
              <a:t>realize the potential of the ECP legacy across the HPC community:</a:t>
            </a:r>
          </a:p>
          <a:p>
            <a:pPr lvl="1"/>
            <a:r>
              <a:rPr lang="en-US" b="1" dirty="0"/>
              <a:t>Realize the potential of software ecosystems </a:t>
            </a:r>
            <a:r>
              <a:rPr lang="en-US" dirty="0"/>
              <a:t>by leveraging “powers of 10” advantages</a:t>
            </a:r>
          </a:p>
          <a:p>
            <a:pPr lvl="1"/>
            <a:r>
              <a:rPr lang="en-US" b="1" dirty="0"/>
              <a:t>Increase the trustworthiness, sustainability, and cost effectiveness </a:t>
            </a:r>
            <a:r>
              <a:rPr lang="en-US" dirty="0"/>
              <a:t>of our software in the future</a:t>
            </a:r>
          </a:p>
          <a:p>
            <a:pPr lvl="1"/>
            <a:r>
              <a:rPr lang="en-US" b="1" dirty="0"/>
              <a:t>Support existing and emerging needs for AI/ML libraries and tools</a:t>
            </a:r>
          </a:p>
          <a:p>
            <a:r>
              <a:rPr lang="en-US" b="1" dirty="0"/>
              <a:t>We want to work with the HPC community to realize the legacy of ECP, and beyond</a:t>
            </a:r>
          </a:p>
          <a:p>
            <a:pPr lvl="1"/>
            <a:r>
              <a:rPr lang="en-US" dirty="0"/>
              <a:t>We have many new ways to interact</a:t>
            </a:r>
          </a:p>
          <a:p>
            <a:pPr lvl="1"/>
            <a:r>
              <a:rPr lang="en-US" dirty="0"/>
              <a:t>Many new opportunities to pursue</a:t>
            </a:r>
          </a:p>
        </p:txBody>
      </p:sp>
      <p:sp>
        <p:nvSpPr>
          <p:cNvPr id="4" name="TextBox 3">
            <a:extLst>
              <a:ext uri="{FF2B5EF4-FFF2-40B4-BE49-F238E27FC236}">
                <a16:creationId xmlns:a16="http://schemas.microsoft.com/office/drawing/2014/main" id="{8B5BAF91-583C-6129-7A67-186CE205029D}"/>
              </a:ext>
            </a:extLst>
          </p:cNvPr>
          <p:cNvSpPr txBox="1"/>
          <p:nvPr/>
        </p:nvSpPr>
        <p:spPr>
          <a:xfrm>
            <a:off x="4148528" y="6070237"/>
            <a:ext cx="2467342" cy="590931"/>
          </a:xfrm>
          <a:prstGeom prst="rect">
            <a:avLst/>
          </a:prstGeom>
          <a:noFill/>
        </p:spPr>
        <p:txBody>
          <a:bodyPr wrap="none" rtlCol="0">
            <a:spAutoFit/>
          </a:bodyPr>
          <a:lstStyle/>
          <a:p>
            <a:pPr algn="l">
              <a:lnSpc>
                <a:spcPct val="90000"/>
              </a:lnSpc>
            </a:pPr>
            <a:r>
              <a:rPr lang="en-US" sz="3600" dirty="0">
                <a:latin typeface="+mn-lt"/>
              </a:rPr>
              <a:t>Thank you!</a:t>
            </a:r>
          </a:p>
        </p:txBody>
      </p:sp>
    </p:spTree>
    <p:extLst>
      <p:ext uri="{BB962C8B-B14F-4D97-AF65-F5344CB8AC3E}">
        <p14:creationId xmlns:p14="http://schemas.microsoft.com/office/powerpoint/2010/main" val="915823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DD18C-D2D0-564F-962D-AFDE3260E0E7}"/>
              </a:ext>
            </a:extLst>
          </p:cNvPr>
          <p:cNvSpPr>
            <a:spLocks noGrp="1"/>
          </p:cNvSpPr>
          <p:nvPr>
            <p:ph type="title"/>
          </p:nvPr>
        </p:nvSpPr>
        <p:spPr>
          <a:xfrm>
            <a:off x="346641" y="1352479"/>
            <a:ext cx="4194229" cy="1338828"/>
          </a:xfrm>
        </p:spPr>
        <p:txBody>
          <a:bodyPr/>
          <a:lstStyle/>
          <a:p>
            <a:r>
              <a:rPr lang="en-US" dirty="0"/>
              <a:t>ECP Impact – Portable Libraries and Tools for Accelerators</a:t>
            </a:r>
          </a:p>
        </p:txBody>
      </p:sp>
    </p:spTree>
    <p:extLst>
      <p:ext uri="{BB962C8B-B14F-4D97-AF65-F5344CB8AC3E}">
        <p14:creationId xmlns:p14="http://schemas.microsoft.com/office/powerpoint/2010/main" val="2349664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DC39-ED13-274B-957E-CBFDDD0BE957}"/>
              </a:ext>
            </a:extLst>
          </p:cNvPr>
          <p:cNvSpPr>
            <a:spLocks noGrp="1"/>
          </p:cNvSpPr>
          <p:nvPr>
            <p:ph type="title"/>
          </p:nvPr>
        </p:nvSpPr>
        <p:spPr>
          <a:xfrm>
            <a:off x="367349" y="129687"/>
            <a:ext cx="11372473" cy="589280"/>
          </a:xfrm>
        </p:spPr>
        <p:txBody>
          <a:bodyPr/>
          <a:lstStyle/>
          <a:p>
            <a:pPr algn="ctr"/>
            <a:r>
              <a:rPr lang="en-US" dirty="0"/>
              <a:t>ECP ST six technical areas</a:t>
            </a:r>
            <a:endParaRPr lang="en-US" dirty="0">
              <a:effectLst/>
            </a:endParaRPr>
          </a:p>
        </p:txBody>
      </p:sp>
      <p:graphicFrame>
        <p:nvGraphicFramePr>
          <p:cNvPr id="4" name="Diagram 3">
            <a:extLst>
              <a:ext uri="{FF2B5EF4-FFF2-40B4-BE49-F238E27FC236}">
                <a16:creationId xmlns:a16="http://schemas.microsoft.com/office/drawing/2014/main" id="{A4CD222F-ABC1-3A48-BB84-AD56C7713E5A}"/>
              </a:ext>
            </a:extLst>
          </p:cNvPr>
          <p:cNvGraphicFramePr/>
          <p:nvPr/>
        </p:nvGraphicFramePr>
        <p:xfrm>
          <a:off x="367348" y="524492"/>
          <a:ext cx="11372473" cy="5809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BCA4711-3A05-E640-9206-604F70EB9786}"/>
              </a:ext>
            </a:extLst>
          </p:cNvPr>
          <p:cNvSpPr txBox="1"/>
          <p:nvPr/>
        </p:nvSpPr>
        <p:spPr>
          <a:xfrm>
            <a:off x="11843656" y="6531427"/>
            <a:ext cx="263214" cy="244682"/>
          </a:xfrm>
          <a:prstGeom prst="rect">
            <a:avLst/>
          </a:prstGeom>
          <a:noFill/>
        </p:spPr>
        <p:txBody>
          <a:bodyPr wrap="non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fld id="{1E8FE815-0AC6-3F4F-A854-41FC9A51AD6B}" type="slidenum">
              <a:rPr kumimoji="0" lang="en-US" sz="1100" b="0" i="0" u="none" strike="noStrike" kern="1200" cap="none" spc="0" normalizeH="0" baseline="0" noProof="0" smtClean="0">
                <a:ln>
                  <a:noFill/>
                </a:ln>
                <a:solidFill>
                  <a:prstClr val="black"/>
                </a:solidFill>
                <a:effectLst/>
                <a:uLnTx/>
                <a:uFillTx/>
                <a:latin typeface="Arial"/>
                <a:ea typeface="+mn-ea"/>
                <a:cs typeface="Arial" charset="0"/>
              </a:rPr>
              <a:pPr marL="0" marR="0" lvl="0" indent="0" algn="l" defTabSz="914400" rtl="0" eaLnBrk="1" fontAlgn="base" latinLnBrk="0" hangingPunct="1">
                <a:lnSpc>
                  <a:spcPct val="90000"/>
                </a:lnSpc>
                <a:spcBef>
                  <a:spcPct val="0"/>
                </a:spcBef>
                <a:spcAft>
                  <a:spcPct val="0"/>
                </a:spcAft>
                <a:buClrTx/>
                <a:buSzTx/>
                <a:buFontTx/>
                <a:buNone/>
                <a:tabLst/>
                <a:defRPr/>
              </a:pPr>
              <a:t>6</a:t>
            </a:fld>
            <a:endParaRPr kumimoji="0" lang="en-US" sz="1100" b="0" i="0" u="none" strike="noStrike" kern="1200" cap="none" spc="0" normalizeH="0" baseline="0" noProof="0" dirty="0">
              <a:ln>
                <a:noFill/>
              </a:ln>
              <a:solidFill>
                <a:prstClr val="black"/>
              </a:solidFill>
              <a:effectLst/>
              <a:uLnTx/>
              <a:uFillTx/>
              <a:latin typeface="Arial"/>
              <a:ea typeface="+mn-ea"/>
              <a:cs typeface="Arial" charset="0"/>
            </a:endParaRPr>
          </a:p>
        </p:txBody>
      </p:sp>
    </p:spTree>
    <p:extLst>
      <p:ext uri="{BB962C8B-B14F-4D97-AF65-F5344CB8AC3E}">
        <p14:creationId xmlns:p14="http://schemas.microsoft.com/office/powerpoint/2010/main" val="400257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CD731-F628-2C5C-7D3D-C18D78C6A9D5}"/>
              </a:ext>
            </a:extLst>
          </p:cNvPr>
          <p:cNvSpPr>
            <a:spLocks noGrp="1"/>
          </p:cNvSpPr>
          <p:nvPr>
            <p:ph type="title"/>
          </p:nvPr>
        </p:nvSpPr>
        <p:spPr>
          <a:xfrm>
            <a:off x="2549448" y="3429000"/>
            <a:ext cx="6556452" cy="570225"/>
          </a:xfrm>
        </p:spPr>
        <p:txBody>
          <a:bodyPr/>
          <a:lstStyle/>
          <a:p>
            <a:pPr algn="ctr"/>
            <a:r>
              <a:rPr lang="en-US" dirty="0"/>
              <a:t>ECP-sponsored Software Products: </a:t>
            </a:r>
            <a:br>
              <a:rPr lang="en-US" dirty="0"/>
            </a:br>
            <a:r>
              <a:rPr lang="en-US" dirty="0"/>
              <a:t>A Sample</a:t>
            </a:r>
          </a:p>
        </p:txBody>
      </p:sp>
    </p:spTree>
    <p:extLst>
      <p:ext uri="{BB962C8B-B14F-4D97-AF65-F5344CB8AC3E}">
        <p14:creationId xmlns:p14="http://schemas.microsoft.com/office/powerpoint/2010/main" val="1276287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a:extLst>
              <a:ext uri="{FF2B5EF4-FFF2-40B4-BE49-F238E27FC236}">
                <a16:creationId xmlns:a16="http://schemas.microsoft.com/office/drawing/2014/main" id="{75D5097A-F92E-1743-8610-290FA226462D}"/>
              </a:ext>
            </a:extLst>
          </p:cNvPr>
          <p:cNvSpPr/>
          <p:nvPr/>
        </p:nvSpPr>
        <p:spPr>
          <a:xfrm>
            <a:off x="429128" y="1343526"/>
            <a:ext cx="5450306" cy="2322095"/>
          </a:xfrm>
          <a:prstGeom prst="roundRect">
            <a:avLst/>
          </a:prstGeom>
          <a:solidFill>
            <a:schemeClr val="accent2">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GPU-specific kernels</a:t>
            </a:r>
          </a:p>
          <a:p>
            <a:pPr marL="238125" marR="0" lvl="1" indent="-179388" algn="l" defTabSz="914400"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Isolate the computationally-intensive parts of the code into CUDA/HIP/SYCL kernels.</a:t>
            </a:r>
          </a:p>
          <a:p>
            <a:pPr marL="238125" marR="0" lvl="1" indent="-179388" algn="l" defTabSz="914400"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Refactoring the code to work well with the GPU is the majority of effort.</a:t>
            </a:r>
          </a:p>
        </p:txBody>
      </p:sp>
      <p:sp>
        <p:nvSpPr>
          <p:cNvPr id="7" name="Rounded Rectangle 6">
            <a:extLst>
              <a:ext uri="{FF2B5EF4-FFF2-40B4-BE49-F238E27FC236}">
                <a16:creationId xmlns:a16="http://schemas.microsoft.com/office/drawing/2014/main" id="{06C45949-BB98-674F-843A-116E60231CD1}"/>
              </a:ext>
            </a:extLst>
          </p:cNvPr>
          <p:cNvSpPr/>
          <p:nvPr/>
        </p:nvSpPr>
        <p:spPr>
          <a:xfrm>
            <a:off x="6216315" y="1343526"/>
            <a:ext cx="5450306" cy="2322095"/>
          </a:xfrm>
          <a:prstGeom prst="roundRect">
            <a:avLst/>
          </a:prstGeom>
          <a:solidFill>
            <a:srgbClr val="FFC000"/>
          </a:solidFill>
          <a:ln w="19050">
            <a:solidFill>
              <a:schemeClr val="accent1">
                <a:lumMod val="50000"/>
              </a:schemeClr>
            </a:solidFill>
            <a:miter lim="800000"/>
          </a:ln>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Loop pragma models</a:t>
            </a:r>
          </a:p>
          <a:p>
            <a:pPr marL="238125" marR="0" lvl="1" indent="-179388" algn="l" defTabSz="914400"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Offload loops to GPU with OpenMP or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OpenACC</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a:t>
            </a:r>
          </a:p>
          <a:p>
            <a:pPr marL="238125" marR="0" lvl="1" indent="-179388" algn="l" defTabSz="914400"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Most common portability strategy for Fortran codes.</a:t>
            </a:r>
          </a:p>
        </p:txBody>
      </p:sp>
      <p:sp>
        <p:nvSpPr>
          <p:cNvPr id="8" name="Rounded Rectangle 7">
            <a:extLst>
              <a:ext uri="{FF2B5EF4-FFF2-40B4-BE49-F238E27FC236}">
                <a16:creationId xmlns:a16="http://schemas.microsoft.com/office/drawing/2014/main" id="{8423CF8D-377A-0E42-A691-846AF3F50CAA}"/>
              </a:ext>
            </a:extLst>
          </p:cNvPr>
          <p:cNvSpPr/>
          <p:nvPr/>
        </p:nvSpPr>
        <p:spPr>
          <a:xfrm>
            <a:off x="429128" y="3894220"/>
            <a:ext cx="5450306" cy="2322095"/>
          </a:xfrm>
          <a:prstGeom prst="roundRect">
            <a:avLst/>
          </a:prstGeom>
          <a:solidFill>
            <a:schemeClr val="accent4">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C++ abstractions</a:t>
            </a:r>
          </a:p>
          <a:p>
            <a:pPr marL="238125" marR="0" lvl="1" indent="-179388" algn="l" defTabSz="914400"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Fully abstract loop execution and data management using advanced C++ features. </a:t>
            </a:r>
          </a:p>
          <a:p>
            <a:pPr marL="238125" marR="0" lvl="1" indent="-179388" algn="l" defTabSz="914400"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Kokkos</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and RAJA developed by NNSA in response to increasing hardware diversity.</a:t>
            </a:r>
          </a:p>
        </p:txBody>
      </p:sp>
      <p:sp>
        <p:nvSpPr>
          <p:cNvPr id="9" name="Rounded Rectangle 8">
            <a:extLst>
              <a:ext uri="{FF2B5EF4-FFF2-40B4-BE49-F238E27FC236}">
                <a16:creationId xmlns:a16="http://schemas.microsoft.com/office/drawing/2014/main" id="{7B28A846-1CAD-6042-B1CF-D81D765AC98F}"/>
              </a:ext>
            </a:extLst>
          </p:cNvPr>
          <p:cNvSpPr/>
          <p:nvPr/>
        </p:nvSpPr>
        <p:spPr>
          <a:xfrm>
            <a:off x="6216315" y="3894220"/>
            <a:ext cx="5450306" cy="2322095"/>
          </a:xfrm>
          <a:prstGeom prst="roundRect">
            <a:avLst/>
          </a:prstGeom>
          <a:solidFill>
            <a:schemeClr val="accent1">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Co-design frameworks</a:t>
            </a:r>
          </a:p>
          <a:p>
            <a:pPr marL="238125" marR="0" lvl="1" indent="-179388" algn="l" defTabSz="914400"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Design application with a specific motif to use common software components</a:t>
            </a:r>
          </a:p>
          <a:p>
            <a:pPr marL="238125" marR="0" lvl="1" indent="-179388" algn="l" defTabSz="914400" rtl="0" eaLnBrk="1" fontAlgn="base" latinLnBrk="0" hangingPunct="1">
              <a:lnSpc>
                <a:spcPct val="100000"/>
              </a:lnSpc>
              <a:spcBef>
                <a:spcPct val="0"/>
              </a:spcBef>
              <a:spcAft>
                <a:spcPts val="8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Depend on co-design code (e.g. CEED, </a:t>
            </a:r>
            <a:r>
              <a:rPr kumimoji="0" lang="en-US" sz="1800" b="0" i="0" u="none" strike="noStrike" kern="1200" cap="none" spc="0" normalizeH="0" baseline="0" noProof="0" dirty="0" err="1">
                <a:ln>
                  <a:noFill/>
                </a:ln>
                <a:solidFill>
                  <a:prstClr val="black"/>
                </a:solidFill>
                <a:effectLst/>
                <a:uLnTx/>
                <a:uFillTx/>
                <a:latin typeface="Arial" panose="020B0604020202020204"/>
                <a:ea typeface="+mn-ea"/>
                <a:cs typeface="+mn-cs"/>
              </a:rPr>
              <a:t>AMReX</a:t>
            </a: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 to implement key functions on GPU</a:t>
            </a: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a:t>
            </a: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3" name="Round Same Side Corner Rectangle 2">
            <a:extLst>
              <a:ext uri="{FF2B5EF4-FFF2-40B4-BE49-F238E27FC236}">
                <a16:creationId xmlns:a16="http://schemas.microsoft.com/office/drawing/2014/main" id="{B3D9C9C3-0784-5393-C4EB-CD205736B571}"/>
              </a:ext>
            </a:extLst>
          </p:cNvPr>
          <p:cNvSpPr/>
          <p:nvPr/>
        </p:nvSpPr>
        <p:spPr>
          <a:xfrm rot="10800000">
            <a:off x="185194" y="166616"/>
            <a:ext cx="11690429" cy="948312"/>
          </a:xfrm>
          <a:prstGeom prst="round2SameRect">
            <a:avLst>
              <a:gd name="adj1" fmla="val 10500"/>
              <a:gd name="adj2" fmla="val 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5" name="Round Same Side Corner Rectangle 4">
            <a:extLst>
              <a:ext uri="{FF2B5EF4-FFF2-40B4-BE49-F238E27FC236}">
                <a16:creationId xmlns:a16="http://schemas.microsoft.com/office/drawing/2014/main" id="{F8B409F3-8BA7-8021-3469-F286D65A5B9C}"/>
              </a:ext>
            </a:extLst>
          </p:cNvPr>
          <p:cNvSpPr txBox="1"/>
          <p:nvPr/>
        </p:nvSpPr>
        <p:spPr>
          <a:xfrm>
            <a:off x="185194" y="166616"/>
            <a:ext cx="11560955" cy="9365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8232" tIns="78232" rIns="78232" bIns="78232" numCol="1" spcCol="1270" anchor="ctr" anchorCtr="0">
            <a:noAutofit/>
          </a:bodyPr>
          <a:lstStyle/>
          <a:p>
            <a:pPr marL="0" marR="0" lvl="0" indent="0" algn="ctr" defTabSz="488950" rtl="0" eaLnBrk="1" fontAlgn="base" latinLnBrk="0" hangingPunct="1">
              <a:lnSpc>
                <a:spcPct val="90000"/>
              </a:lnSpc>
              <a:spcBef>
                <a:spcPct val="0"/>
              </a:spcBef>
              <a:spcAft>
                <a:spcPct val="3500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Arial" panose="020B0604020202020204"/>
                <a:ea typeface="+mn-ea"/>
                <a:cs typeface="+mn-cs"/>
              </a:rPr>
              <a:t>Programming Models &amp; Runtimes </a:t>
            </a:r>
            <a:endParaRPr kumimoji="0" lang="en-US" sz="36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Rounded Rectangle 1">
            <a:extLst>
              <a:ext uri="{FF2B5EF4-FFF2-40B4-BE49-F238E27FC236}">
                <a16:creationId xmlns:a16="http://schemas.microsoft.com/office/drawing/2014/main" id="{BA55FA57-9718-36CA-36A9-374C9D227F18}"/>
              </a:ext>
            </a:extLst>
          </p:cNvPr>
          <p:cNvSpPr/>
          <p:nvPr/>
        </p:nvSpPr>
        <p:spPr>
          <a:xfrm>
            <a:off x="4900349" y="3305331"/>
            <a:ext cx="2130644" cy="1269693"/>
          </a:xfrm>
          <a:prstGeom prst="roundRect">
            <a:avLst/>
          </a:prstGeom>
          <a:solidFill>
            <a:schemeClr val="accent6">
              <a:lumMod val="60000"/>
              <a:lumOff val="40000"/>
            </a:schemeClr>
          </a:solidFill>
          <a:ln w="19050">
            <a:solidFill>
              <a:schemeClr val="accent1">
                <a:lumMod val="50000"/>
              </a:schemeClr>
            </a:solidFill>
            <a:miter lim="800000"/>
          </a:ln>
          <a:effectLst/>
          <a:scene3d>
            <a:camera prst="orthographicFront">
              <a:rot lat="0" lon="0" rev="0"/>
            </a:camera>
            <a:lightRig rig="threePt" dir="t">
              <a:rot lat="0" lon="0" rev="1200000"/>
            </a:lightRig>
          </a:scene3d>
          <a:sp3d>
            <a:bevelT w="165100" prst="coolSlant"/>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ts val="1200"/>
              </a:spcAft>
              <a:buClrTx/>
              <a:buSzTx/>
              <a:buFontTx/>
              <a:buNone/>
              <a:tabLst/>
              <a:defRPr/>
            </a:pPr>
            <a:r>
              <a:rPr kumimoji="0" lang="en-US" i="0" u="none" strike="noStrike" kern="1200" cap="none" spc="0" normalizeH="0" baseline="0" noProof="0" dirty="0">
                <a:ln>
                  <a:noFill/>
                </a:ln>
                <a:solidFill>
                  <a:prstClr val="black"/>
                </a:solidFill>
                <a:effectLst/>
                <a:uLnTx/>
                <a:uFillTx/>
                <a:latin typeface="Arial" panose="020B0604020202020204"/>
                <a:ea typeface="+mn-ea"/>
                <a:cs typeface="+mn-cs"/>
              </a:rPr>
              <a:t>Four Parallel Node Programming Approaches</a:t>
            </a:r>
          </a:p>
        </p:txBody>
      </p:sp>
    </p:spTree>
    <p:extLst>
      <p:ext uri="{BB962C8B-B14F-4D97-AF65-F5344CB8AC3E}">
        <p14:creationId xmlns:p14="http://schemas.microsoft.com/office/powerpoint/2010/main" val="2311120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F260770C-9912-0443-9CE6-3EB272D6E3BC}"/>
              </a:ext>
            </a:extLst>
          </p:cNvPr>
          <p:cNvSpPr/>
          <p:nvPr/>
        </p:nvSpPr>
        <p:spPr>
          <a:xfrm>
            <a:off x="4682610" y="1051584"/>
            <a:ext cx="2985994" cy="2985994"/>
          </a:xfrm>
          <a:prstGeom prst="ellipse">
            <a:avLst/>
          </a:prstGeom>
          <a:gradFill>
            <a:gsLst>
              <a:gs pos="0">
                <a:srgbClr val="00DCF4"/>
              </a:gs>
              <a:gs pos="100000">
                <a:srgbClr val="56ADFF"/>
              </a:gs>
            </a:gsLst>
            <a:lin ang="5400000" scaled="1"/>
          </a:gra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ea typeface="+mn-ea"/>
                <a:cs typeface="+mn-cs"/>
              </a:rPr>
              <a:t>Adapt </a:t>
            </a:r>
            <a:r>
              <a:rPr kumimoji="0" lang="en-US" sz="3200" b="0" i="0" u="none" strike="noStrike" kern="1200" cap="none" spc="0" normalizeH="0" baseline="0" noProof="0" dirty="0" err="1">
                <a:ln>
                  <a:noFill/>
                </a:ln>
                <a:solidFill>
                  <a:prstClr val="black"/>
                </a:solidFill>
                <a:effectLst/>
                <a:uLnTx/>
                <a:uFillTx/>
                <a:latin typeface="Arial"/>
                <a:ea typeface="+mn-ea"/>
                <a:cs typeface="+mn-cs"/>
              </a:rPr>
              <a:t>Numerics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7" name="Oval 36">
            <a:extLst>
              <a:ext uri="{FF2B5EF4-FFF2-40B4-BE49-F238E27FC236}">
                <a16:creationId xmlns:a16="http://schemas.microsoft.com/office/drawing/2014/main" id="{03493782-7192-0345-877A-57264EF7A9CC}"/>
              </a:ext>
            </a:extLst>
          </p:cNvPr>
          <p:cNvSpPr/>
          <p:nvPr/>
        </p:nvSpPr>
        <p:spPr>
          <a:xfrm>
            <a:off x="831731" y="1065699"/>
            <a:ext cx="2985994" cy="2985994"/>
          </a:xfrm>
          <a:prstGeom prst="ellipse">
            <a:avLst/>
          </a:prstGeom>
          <a:gradFill>
            <a:gsLst>
              <a:gs pos="0">
                <a:srgbClr val="00DCF4"/>
              </a:gs>
              <a:gs pos="100000">
                <a:srgbClr val="56ADFF"/>
              </a:gs>
            </a:gsLst>
            <a:lin ang="5400000" scaled="1"/>
          </a:gra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ea typeface="+mn-ea"/>
                <a:cs typeface="+mn-cs"/>
              </a:rPr>
              <a:t>Port Code</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8" name="Oval 37">
            <a:extLst>
              <a:ext uri="{FF2B5EF4-FFF2-40B4-BE49-F238E27FC236}">
                <a16:creationId xmlns:a16="http://schemas.microsoft.com/office/drawing/2014/main" id="{CD88BD3E-B27F-C041-B19A-B9DB5AC5412E}"/>
              </a:ext>
            </a:extLst>
          </p:cNvPr>
          <p:cNvSpPr/>
          <p:nvPr/>
        </p:nvSpPr>
        <p:spPr>
          <a:xfrm>
            <a:off x="8256480" y="1065699"/>
            <a:ext cx="2985994" cy="2985994"/>
          </a:xfrm>
          <a:prstGeom prst="ellipse">
            <a:avLst/>
          </a:prstGeom>
          <a:gradFill>
            <a:gsLst>
              <a:gs pos="0">
                <a:srgbClr val="00DCF4"/>
              </a:gs>
              <a:gs pos="100000">
                <a:srgbClr val="56ADFF"/>
              </a:gs>
            </a:gsLst>
            <a:lin ang="5400000" scaled="1"/>
          </a:grad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rial"/>
                <a:ea typeface="+mn-ea"/>
                <a:cs typeface="+mn-cs"/>
              </a:rPr>
              <a:t>Adapt Models</a:t>
            </a:r>
            <a:endParaRPr kumimoji="0" lang="en-US" sz="1800" b="0" i="0" u="none" strike="noStrike" kern="1200" cap="none" spc="0" normalizeH="0" baseline="0" noProof="0" dirty="0">
              <a:ln>
                <a:noFill/>
              </a:ln>
              <a:solidFill>
                <a:prstClr val="black"/>
              </a:solidFill>
              <a:effectLst/>
              <a:uLnTx/>
              <a:uFillTx/>
              <a:latin typeface="Arial"/>
              <a:ea typeface="+mn-ea"/>
              <a:cs typeface="+mn-cs"/>
            </a:endParaRPr>
          </a:p>
        </p:txBody>
      </p:sp>
      <p:sp>
        <p:nvSpPr>
          <p:cNvPr id="39" name="TextBox 38">
            <a:extLst>
              <a:ext uri="{FF2B5EF4-FFF2-40B4-BE49-F238E27FC236}">
                <a16:creationId xmlns:a16="http://schemas.microsoft.com/office/drawing/2014/main" id="{FF7FD96E-C0CB-D745-B92D-D15AC0200B52}"/>
              </a:ext>
            </a:extLst>
          </p:cNvPr>
          <p:cNvSpPr txBox="1"/>
          <p:nvPr/>
        </p:nvSpPr>
        <p:spPr>
          <a:xfrm>
            <a:off x="831731" y="4165436"/>
            <a:ext cx="3448380" cy="1449628"/>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Rewrite, profile, and optimize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Memory coalescing</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Loop ordering</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Kernel flattening</a:t>
            </a:r>
          </a:p>
          <a:p>
            <a:pPr marL="285750" marR="0" lvl="0" indent="-2857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sp>
        <p:nvSpPr>
          <p:cNvPr id="40" name="TextBox 39">
            <a:extLst>
              <a:ext uri="{FF2B5EF4-FFF2-40B4-BE49-F238E27FC236}">
                <a16:creationId xmlns:a16="http://schemas.microsoft.com/office/drawing/2014/main" id="{EF8DD577-B43A-9342-9EF7-8A47B8C9C118}"/>
              </a:ext>
            </a:extLst>
          </p:cNvPr>
          <p:cNvSpPr txBox="1"/>
          <p:nvPr/>
        </p:nvSpPr>
        <p:spPr>
          <a:xfrm>
            <a:off x="4493433" y="4165436"/>
            <a:ext cx="3063659" cy="1172629"/>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non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Reduced synchronization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Reduced precision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Communication avoiding</a:t>
            </a:r>
          </a:p>
          <a:p>
            <a:pPr marL="285750" marR="0" lvl="0" indent="-2857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sp>
        <p:nvSpPr>
          <p:cNvPr id="42" name="TextBox 41">
            <a:extLst>
              <a:ext uri="{FF2B5EF4-FFF2-40B4-BE49-F238E27FC236}">
                <a16:creationId xmlns:a16="http://schemas.microsoft.com/office/drawing/2014/main" id="{313E70BD-1DFD-B941-8B23-EB1A2FF908E2}"/>
              </a:ext>
            </a:extLst>
          </p:cNvPr>
          <p:cNvSpPr txBox="1"/>
          <p:nvPr/>
        </p:nvSpPr>
        <p:spPr>
          <a:xfrm>
            <a:off x="7895660" y="4165436"/>
            <a:ext cx="3484610" cy="1726627"/>
          </a:xfrm>
          <a:prstGeom prst="rect">
            <a:avLst/>
          </a:prstGeom>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txBody>
          <a:bodyPr wrap="square" rtlCol="0">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Mathematical representation</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“On the fly” recomputing vs. lookup tables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C00000"/>
                </a:solidFill>
                <a:effectLst/>
                <a:uLnTx/>
                <a:uFillTx/>
                <a:latin typeface="Arial" charset="0"/>
                <a:ea typeface="+mn-ea"/>
                <a:cs typeface="Arial" charset="0"/>
              </a:rPr>
              <a:t>Prioritization of new physical models</a:t>
            </a:r>
          </a:p>
          <a:p>
            <a:pPr marL="285750" marR="0" lvl="0" indent="-285750" algn="l" defTabSz="914400" rtl="0" eaLnBrk="1" fontAlgn="base" latinLnBrk="0" hangingPunct="1">
              <a:lnSpc>
                <a:spcPct val="9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prstClr val="black"/>
              </a:solidFill>
              <a:effectLst/>
              <a:uLnTx/>
              <a:uFillTx/>
              <a:latin typeface="Arial"/>
              <a:ea typeface="+mn-ea"/>
              <a:cs typeface="Arial" charset="0"/>
            </a:endParaRPr>
          </a:p>
        </p:txBody>
      </p:sp>
      <p:sp>
        <p:nvSpPr>
          <p:cNvPr id="43" name="TextBox 42">
            <a:extLst>
              <a:ext uri="{FF2B5EF4-FFF2-40B4-BE49-F238E27FC236}">
                <a16:creationId xmlns:a16="http://schemas.microsoft.com/office/drawing/2014/main" id="{87E75A44-3D10-CA47-BE03-9278639AE4FE}"/>
              </a:ext>
            </a:extLst>
          </p:cNvPr>
          <p:cNvSpPr txBox="1"/>
          <p:nvPr/>
        </p:nvSpPr>
        <p:spPr>
          <a:xfrm>
            <a:off x="1556951" y="349853"/>
            <a:ext cx="8634928" cy="424732"/>
          </a:xfrm>
          <a:prstGeom prst="rect">
            <a:avLst/>
          </a:prstGeom>
          <a:noFill/>
          <a:ln>
            <a:solidFill>
              <a:schemeClr val="accent1"/>
            </a:solidFill>
          </a:ln>
        </p:spPr>
        <p:txBody>
          <a:bodyPr wrap="non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Efficiently utilizing GPUs goes far beyond typical code porting </a:t>
            </a:r>
          </a:p>
        </p:txBody>
      </p:sp>
      <p:sp>
        <p:nvSpPr>
          <p:cNvPr id="2" name="TextBox 1">
            <a:extLst>
              <a:ext uri="{FF2B5EF4-FFF2-40B4-BE49-F238E27FC236}">
                <a16:creationId xmlns:a16="http://schemas.microsoft.com/office/drawing/2014/main" id="{1CD8E2EB-6717-0D90-4E99-A1653A9BA2E7}"/>
              </a:ext>
            </a:extLst>
          </p:cNvPr>
          <p:cNvSpPr txBox="1"/>
          <p:nvPr/>
        </p:nvSpPr>
        <p:spPr>
          <a:xfrm>
            <a:off x="1988132" y="5967651"/>
            <a:ext cx="9942209" cy="424732"/>
          </a:xfrm>
          <a:prstGeom prst="rect">
            <a:avLst/>
          </a:prstGeom>
          <a:noFill/>
          <a:ln>
            <a:solidFill>
              <a:schemeClr val="accent1"/>
            </a:solidFill>
          </a:ln>
        </p:spPr>
        <p:txBody>
          <a:bodyPr wrap="none" rtlCol="0">
            <a:sp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a:ea typeface="+mn-ea"/>
                <a:cs typeface="Arial" charset="0"/>
              </a:rPr>
              <a:t>ECP efforts have de-risked (but not removed) these activities for others </a:t>
            </a:r>
          </a:p>
        </p:txBody>
      </p:sp>
    </p:spTree>
    <p:extLst>
      <p:ext uri="{BB962C8B-B14F-4D97-AF65-F5344CB8AC3E}">
        <p14:creationId xmlns:p14="http://schemas.microsoft.com/office/powerpoint/2010/main" val="3329348276"/>
      </p:ext>
    </p:extLst>
  </p:cSld>
  <p:clrMapOvr>
    <a:masterClrMapping/>
  </p:clrMapOvr>
</p:sld>
</file>

<file path=ppt/theme/theme1.xml><?xml version="1.0" encoding="utf-8"?>
<a:theme xmlns:a="http://schemas.openxmlformats.org/drawingml/2006/main" name="1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for distribution" id="{F60C01E2-4C88-461C-BB45-E3174D3B54EA}" vid="{9DD0B4DE-E2B1-4354-9AF6-32596D7C2E22}"/>
    </a:ext>
  </a:extLst>
</a:theme>
</file>

<file path=ppt/theme/theme10.xml><?xml version="1.0" encoding="utf-8"?>
<a:theme xmlns:a="http://schemas.openxmlformats.org/drawingml/2006/main" name="5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11.xml><?xml version="1.0" encoding="utf-8"?>
<a:theme xmlns:a="http://schemas.openxmlformats.org/drawingml/2006/main" name="Office Theme">
  <a:themeElements>
    <a:clrScheme name="Office 2013 - 2022">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2013 - 2022">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12.xml><?xml version="1.0" encoding="utf-8"?>
<a:theme xmlns:a="http://schemas.openxmlformats.org/drawingml/2006/main" name="13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13.xml><?xml version="1.0" encoding="utf-8"?>
<a:theme xmlns:a="http://schemas.openxmlformats.org/drawingml/2006/main" name="14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14.xml><?xml version="1.0" encoding="utf-8"?>
<a:theme xmlns:a="http://schemas.openxmlformats.org/drawingml/2006/main" name="15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15.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ATAP Blue Footer">
  <a:themeElements>
    <a:clrScheme name="ATAP">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defRPr sz="2400" dirty="0" smtClean="0">
            <a:solidFill>
              <a:schemeClr val="tx2"/>
            </a:solidFill>
            <a:latin typeface="+mj-lt"/>
          </a:defRPr>
        </a:defPPr>
      </a:lstStyle>
    </a:txDef>
  </a:objectDefaults>
  <a:extraClrSchemeLst/>
</a:theme>
</file>

<file path=ppt/theme/theme3.xml><?xml version="1.0" encoding="utf-8"?>
<a:theme xmlns:a="http://schemas.openxmlformats.org/drawingml/2006/main" name="Theme1">
  <a:themeElements>
    <a:clrScheme name="ORNL theme colors 180717 final">
      <a:dk1>
        <a:sysClr val="windowText" lastClr="000000"/>
      </a:dk1>
      <a:lt1>
        <a:sysClr val="window" lastClr="FFFFFF"/>
      </a:lt1>
      <a:dk2>
        <a:srgbClr val="447E59"/>
      </a:dk2>
      <a:lt2>
        <a:srgbClr val="FFFFFF"/>
      </a:lt2>
      <a:accent1>
        <a:srgbClr val="3BA2AD"/>
      </a:accent1>
      <a:accent2>
        <a:srgbClr val="8FBB55"/>
      </a:accent2>
      <a:accent3>
        <a:srgbClr val="5785B7"/>
      </a:accent3>
      <a:accent4>
        <a:srgbClr val="E5A940"/>
      </a:accent4>
      <a:accent5>
        <a:srgbClr val="919785"/>
      </a:accent5>
      <a:accent6>
        <a:srgbClr val="CB4D3D"/>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38100">
          <a:solidFill>
            <a:schemeClr val="bg2"/>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Theme1" id="{2EBBF174-F063-4EC6-BD49-D01A3E936F60}" vid="{2B45383B-7A09-4547-94CE-DFFE43DAA30E}"/>
    </a:ext>
  </a:extLst>
</a:theme>
</file>

<file path=ppt/theme/theme4.xml><?xml version="1.0" encoding="utf-8"?>
<a:theme xmlns:a="http://schemas.openxmlformats.org/drawingml/2006/main" name="2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5.xml><?xml version="1.0" encoding="utf-8"?>
<a:theme xmlns:a="http://schemas.openxmlformats.org/drawingml/2006/main" name="3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6.xml><?xml version="1.0" encoding="utf-8"?>
<a:theme xmlns:a="http://schemas.openxmlformats.org/drawingml/2006/main" name="4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for distribution" id="{F60C01E2-4C88-461C-BB45-E3174D3B54EA}" vid="{9DD0B4DE-E2B1-4354-9AF6-32596D7C2E22}"/>
    </a:ext>
  </a:extLst>
</a:theme>
</file>

<file path=ppt/theme/theme7.xml><?xml version="1.0" encoding="utf-8"?>
<a:theme xmlns:a="http://schemas.openxmlformats.org/drawingml/2006/main" name="20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8.xml><?xml version="1.0" encoding="utf-8"?>
<a:theme xmlns:a="http://schemas.openxmlformats.org/drawingml/2006/main" name="12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9.xml><?xml version="1.0" encoding="utf-8"?>
<a:theme xmlns:a="http://schemas.openxmlformats.org/drawingml/2006/main" name="11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975B17BC858B94FAA5409F11FF9B884" ma:contentTypeVersion="0" ma:contentTypeDescription="Create a new document." ma:contentTypeScope="" ma:versionID="ba30602e445ba7bd833ef2f532e4a59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6B0504-AE38-4B68-B5E7-89AA94502C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14FB6BD-000C-41AF-9DE8-4264F777F37F}">
  <ds:schemaRefs>
    <ds:schemaRef ds:uri="http://schemas.microsoft.com/sharepoint/v3/contenttype/forms"/>
  </ds:schemaRefs>
</ds:datastoreItem>
</file>

<file path=customXml/itemProps3.xml><?xml version="1.0" encoding="utf-8"?>
<ds:datastoreItem xmlns:ds="http://schemas.openxmlformats.org/officeDocument/2006/customXml" ds:itemID="{5BA20C22-D077-412B-81BA-8B2541026FAD}">
  <ds:schemaRefs>
    <ds:schemaRef ds:uri="http://purl.org/dc/dcmitype/"/>
    <ds:schemaRef ds:uri="http://schemas.microsoft.com/office/2006/documentManagement/types"/>
    <ds:schemaRef ds:uri="http://purl.org/dc/elements/1.1/"/>
    <ds:schemaRef ds:uri="http://schemas.microsoft.com/office/2006/metadata/properties"/>
    <ds:schemaRef ds:uri="http://purl.org/dc/terms/"/>
    <ds:schemaRef ds:uri="http://schemas.openxmlformats.org/package/2006/metadata/core-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1_ORNL</Template>
  <TotalTime>0</TotalTime>
  <Words>6747</Words>
  <Application>Microsoft Macintosh PowerPoint</Application>
  <PresentationFormat>Widescreen</PresentationFormat>
  <Paragraphs>833</Paragraphs>
  <Slides>49</Slides>
  <Notes>19</Notes>
  <HiddenSlides>0</HiddenSlides>
  <MMClips>0</MMClips>
  <ScaleCrop>false</ScaleCrop>
  <HeadingPairs>
    <vt:vector size="6" baseType="variant">
      <vt:variant>
        <vt:lpstr>Fonts Used</vt:lpstr>
      </vt:variant>
      <vt:variant>
        <vt:i4>19</vt:i4>
      </vt:variant>
      <vt:variant>
        <vt:lpstr>Theme</vt:lpstr>
      </vt:variant>
      <vt:variant>
        <vt:i4>14</vt:i4>
      </vt:variant>
      <vt:variant>
        <vt:lpstr>Slide Titles</vt:lpstr>
      </vt:variant>
      <vt:variant>
        <vt:i4>49</vt:i4>
      </vt:variant>
    </vt:vector>
  </HeadingPairs>
  <TitlesOfParts>
    <vt:vector size="82" baseType="lpstr">
      <vt:lpstr>Aptos</vt:lpstr>
      <vt:lpstr>Arial</vt:lpstr>
      <vt:lpstr>Arial Black</vt:lpstr>
      <vt:lpstr>Arial Narrow</vt:lpstr>
      <vt:lpstr>Calibri</vt:lpstr>
      <vt:lpstr>Calibri Light</vt:lpstr>
      <vt:lpstr>Candara</vt:lpstr>
      <vt:lpstr>Century Gothic</vt:lpstr>
      <vt:lpstr>Courier</vt:lpstr>
      <vt:lpstr>Courier New</vt:lpstr>
      <vt:lpstr>Franklin Gothic Medium</vt:lpstr>
      <vt:lpstr>Helvetica</vt:lpstr>
      <vt:lpstr>Menlo</vt:lpstr>
      <vt:lpstr>Monaco</vt:lpstr>
      <vt:lpstr>Open Sans</vt:lpstr>
      <vt:lpstr>Open Sans Light</vt:lpstr>
      <vt:lpstr>Times</vt:lpstr>
      <vt:lpstr>Times New Roman</vt:lpstr>
      <vt:lpstr>Wingdings</vt:lpstr>
      <vt:lpstr>1_ORNL</vt:lpstr>
      <vt:lpstr>5_ATAP Blue Footer</vt:lpstr>
      <vt:lpstr>Theme1</vt:lpstr>
      <vt:lpstr>2_ORNL</vt:lpstr>
      <vt:lpstr>3_ORNL</vt:lpstr>
      <vt:lpstr>4_ORNL</vt:lpstr>
      <vt:lpstr>20_ORNL</vt:lpstr>
      <vt:lpstr>12_ORNL</vt:lpstr>
      <vt:lpstr>11_ORNL</vt:lpstr>
      <vt:lpstr>5_ORNL</vt:lpstr>
      <vt:lpstr>Office Theme</vt:lpstr>
      <vt:lpstr>13_ORNL</vt:lpstr>
      <vt:lpstr>14_ORNL</vt:lpstr>
      <vt:lpstr>15_ORNL</vt:lpstr>
      <vt:lpstr>From Desktop to Exascale: All in on GPUs</vt:lpstr>
      <vt:lpstr>PowerPoint Presentation</vt:lpstr>
      <vt:lpstr>ECP Application Development</vt:lpstr>
      <vt:lpstr>ECP libraries and tools supported diverse applications across multiple architectures</vt:lpstr>
      <vt:lpstr>ECP Impact – Portable Libraries and Tools for Accelerators</vt:lpstr>
      <vt:lpstr>ECP ST six technical areas</vt:lpstr>
      <vt:lpstr>ECP-sponsored Software Products:  A Sample</vt:lpstr>
      <vt:lpstr>PowerPoint Presentation</vt:lpstr>
      <vt:lpstr>PowerPoint Presentation</vt:lpstr>
      <vt:lpstr>DOE Exascale Computing Project</vt:lpstr>
      <vt:lpstr>Kokkos Programming Model</vt:lpstr>
      <vt:lpstr>What is Kokkos?</vt:lpstr>
      <vt:lpstr>PowerPoint Presentation</vt:lpstr>
      <vt:lpstr>The Kokkos Ecosystem</vt:lpstr>
      <vt:lpstr>Kokkos Core Abstractions</vt:lpstr>
      <vt:lpstr>CG Solve: The AXPBY</vt:lpstr>
      <vt:lpstr>Kokkos Support</vt:lpstr>
      <vt:lpstr>Kokkos Kernels</vt:lpstr>
      <vt:lpstr>Variorum provides safe, user-space, vendor neutral access for all users: administrators, application scientists and RSEs</vt:lpstr>
      <vt:lpstr>Variorum: Vendor-neutral user space library for power management</vt:lpstr>
      <vt:lpstr>Systems Engineering Domain  </vt:lpstr>
      <vt:lpstr>Linear Solver Performance within Optimization Algorithm Average per iteration times (including first iteration on CPU)</vt:lpstr>
      <vt:lpstr>ZFP compressed multidimensional array primitive Addressing growing gap of ops vs bw vs memory</vt:lpstr>
      <vt:lpstr>And Many More…</vt:lpstr>
      <vt:lpstr>ECP Software Technology works on products that apps need now and in the future</vt:lpstr>
      <vt:lpstr>Spack: How we build and test our software</vt:lpstr>
      <vt:lpstr>Spack automates the build of LLNL multi-physics codes</vt:lpstr>
      <vt:lpstr>Spack has been ambitious about customizability from the start: “Just say what you want to install”</vt:lpstr>
      <vt:lpstr>Now, the E4S stack is more than 600 packages!</vt:lpstr>
      <vt:lpstr>PowerPoint Presentation</vt:lpstr>
      <vt:lpstr>Extreme-scale Scientific Software Stack (E4S)</vt:lpstr>
      <vt:lpstr>Highlights from Sean Ziegeler talk at ECP IAC Meeting</vt:lpstr>
      <vt:lpstr>Highlights from Sean Ziegeler talk at ECP IAC Meeting</vt:lpstr>
      <vt:lpstr>Highlights from Sean Ziegeler talk at ECP IAC Meeting</vt:lpstr>
      <vt:lpstr>Highlights from Sean Ziegeler talk at ECP IAC Meeting</vt:lpstr>
      <vt:lpstr>Highlights from Sean Ziegeler talk at ECP IAC Meeting</vt:lpstr>
      <vt:lpstr>Highlights from Sean Ziegeler talk at ECP IAC Meeting</vt:lpstr>
      <vt:lpstr>E4S 24.05 Release</vt:lpstr>
      <vt:lpstr>Looking Forward Post-ECP Software Stewardship and Advancement</vt:lpstr>
      <vt:lpstr>8 Software Stewardship Organizations (SSOs) DOE Office of Advanced Scientific Computing Research (ASCR) Post-ECP Projects</vt:lpstr>
      <vt:lpstr>Announcing CASS The Consortium for the Advancement of Scientific Software https://cass.community </vt:lpstr>
      <vt:lpstr>Consortium for the Advancement of Scientific Software (CASS)</vt:lpstr>
      <vt:lpstr>PESO: Partnering for Scientific Software Ecosystem Stewardship Opportunities</vt:lpstr>
      <vt:lpstr>PowerPoint Presentation</vt:lpstr>
      <vt:lpstr>The High-Performance Software Foundation</vt:lpstr>
      <vt:lpstr>We launched the High Performance Software Foundation (HPSF) at ISC24</vt:lpstr>
      <vt:lpstr>Some opportunities going forward</vt:lpstr>
      <vt:lpstr>Summary</vt:lpstr>
      <vt:lpstr>Post-ECP and Final Remarks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cp:lastPrinted>2020-11-20T14:42:30Z</cp:lastPrinted>
  <dcterms:created xsi:type="dcterms:W3CDTF">2020-03-20T13:29:44Z</dcterms:created>
  <dcterms:modified xsi:type="dcterms:W3CDTF">2024-09-11T14:47:31Z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0x0101003975B17BC858B94FAA5409F11FF9B884</vt:lpwstr>
  </property>
</Properties>
</file>